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608" r:id="rId6"/>
    <p:sldId id="619" r:id="rId7"/>
    <p:sldId id="611" r:id="rId8"/>
    <p:sldId id="614" r:id="rId9"/>
    <p:sldId id="615" r:id="rId10"/>
    <p:sldId id="262" r:id="rId11"/>
    <p:sldId id="617" r:id="rId12"/>
    <p:sldId id="315" r:id="rId13"/>
    <p:sldId id="264" r:id="rId14"/>
    <p:sldId id="257" r:id="rId15"/>
    <p:sldId id="607" r:id="rId16"/>
    <p:sldId id="258" r:id="rId17"/>
    <p:sldId id="606" r:id="rId18"/>
    <p:sldId id="618" r:id="rId19"/>
    <p:sldId id="604" r:id="rId20"/>
    <p:sldId id="60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6F9099-A6DE-6926-84B1-F732F778B1B7}" name="Melina Caldas Cabrera" initials="DC" userId="S::mcaldas@ositran.gob.pe::307f9e63-a7d7-43d0-82ba-07088ec295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BE1CE-F82B-4693-850B-22864B08881B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BD94A32F-A4AA-4662-A0A4-3AB15C7FB476}">
      <dgm:prSet phldrT="[Texto]" custT="1"/>
      <dgm:spPr>
        <a:ln w="28575">
          <a:solidFill>
            <a:srgbClr val="0090D7"/>
          </a:solidFill>
        </a:ln>
      </dgm:spPr>
      <dgm:t>
        <a:bodyPr/>
        <a:lstStyle/>
        <a:p>
          <a:r>
            <a:rPr lang="es-PE" sz="1000" dirty="0">
              <a:latin typeface="Arial" panose="020B0604020202020204" pitchFamily="34" charset="0"/>
              <a:cs typeface="Arial" panose="020B0604020202020204" pitchFamily="34" charset="0"/>
            </a:rPr>
            <a:t>CD aprueba inicio del procedimiento </a:t>
          </a:r>
        </a:p>
      </dgm:t>
    </dgm:pt>
    <dgm:pt modelId="{2A503974-B118-4099-84A6-04F4E45E6145}" type="parTrans" cxnId="{3A33E213-832C-4C21-A71E-FC1565843810}">
      <dgm:prSet/>
      <dgm:spPr/>
      <dgm:t>
        <a:bodyPr/>
        <a:lstStyle/>
        <a:p>
          <a:endParaRPr lang="es-PE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12D2F-2EA8-411A-A831-0B76BA889788}" type="sibTrans" cxnId="{3A33E213-832C-4C21-A71E-FC1565843810}">
      <dgm:prSet custT="1"/>
      <dgm:spPr>
        <a:solidFill>
          <a:srgbClr val="0090D7"/>
        </a:solidFill>
      </dgm:spPr>
      <dgm:t>
        <a:bodyPr/>
        <a:lstStyle/>
        <a:p>
          <a:endParaRPr lang="es-PE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A105CF-AEA8-4739-A006-C2BAF7D1781C}">
      <dgm:prSet phldrT="[Texto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Empresa Prestadora presenta su propuesta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(30 días, prorrogables por 30 días)</a:t>
          </a:r>
        </a:p>
      </dgm:t>
    </dgm:pt>
    <dgm:pt modelId="{A4EE580F-CC34-4F8B-A99F-99CDDEA626BA}" type="parTrans" cxnId="{6EEFD3C0-31AA-4313-A1E4-8F4B10CE81E6}">
      <dgm:prSet/>
      <dgm:spPr/>
      <dgm:t>
        <a:bodyPr/>
        <a:lstStyle/>
        <a:p>
          <a:endParaRPr lang="es-PE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E7606E-F513-4F1D-8C4E-670B305E476E}" type="sibTrans" cxnId="{6EEFD3C0-31AA-4313-A1E4-8F4B10CE81E6}">
      <dgm:prSet custT="1"/>
      <dgm:spPr>
        <a:solidFill>
          <a:srgbClr val="0090D7"/>
        </a:solidFill>
      </dgm:spPr>
      <dgm:t>
        <a:bodyPr/>
        <a:lstStyle/>
        <a:p>
          <a:endParaRPr lang="es-PE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1BFAB-C830-4E64-BA13-51F5319EEBE7}">
      <dgm:prSet phldrT="[Texto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GRE y GAJ elaboran la propuesta Tarifaria del Ositrán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(60 días, prorrogables por 30 días)</a:t>
          </a:r>
        </a:p>
      </dgm:t>
    </dgm:pt>
    <dgm:pt modelId="{91003A5F-17A1-4403-A919-154D9B2E2AD6}" type="parTrans" cxnId="{90DE42AF-DA80-42E4-A1D6-1880808F36B8}">
      <dgm:prSet/>
      <dgm:spPr/>
      <dgm:t>
        <a:bodyPr/>
        <a:lstStyle/>
        <a:p>
          <a:endParaRPr lang="es-PE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5E0D16-79E5-416A-A38C-8016C570B374}" type="sibTrans" cxnId="{90DE42AF-DA80-42E4-A1D6-1880808F36B8}">
      <dgm:prSet custT="1"/>
      <dgm:spPr>
        <a:solidFill>
          <a:srgbClr val="0090D7"/>
        </a:solidFill>
      </dgm:spPr>
      <dgm:t>
        <a:bodyPr/>
        <a:lstStyle/>
        <a:p>
          <a:endParaRPr lang="es-PE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996EA-1E16-4187-B995-BD7349D26CBB}">
      <dgm:prSet phldrT="[Texto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eleva la Propuesta Tarifaria a la GG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(5 días)</a:t>
          </a:r>
        </a:p>
      </dgm:t>
    </dgm:pt>
    <dgm:pt modelId="{2C7EBA9D-07AB-4592-A5CA-6CA1C8B0B1F2}" type="parTrans" cxnId="{6A039E80-E673-4C0C-A9D6-6E0B22C33FCE}">
      <dgm:prSet/>
      <dgm:spPr/>
      <dgm:t>
        <a:bodyPr/>
        <a:lstStyle/>
        <a:p>
          <a:endParaRPr lang="es-PE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35EDA5-0011-4D4D-A462-0DA7BB30EE2F}" type="sibTrans" cxnId="{6A039E80-E673-4C0C-A9D6-6E0B22C33FCE}">
      <dgm:prSet custT="1"/>
      <dgm:spPr>
        <a:solidFill>
          <a:srgbClr val="0090D7"/>
        </a:solidFill>
      </dgm:spPr>
      <dgm:t>
        <a:bodyPr/>
        <a:lstStyle/>
        <a:p>
          <a:endParaRPr lang="es-PE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2DF7C4-9DA9-4829-8395-C94B6D6631ED}">
      <dgm:prSet phldrT="[Texto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CD aprueba la Propuesta Tarifaria del Ositrán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(15 días)</a:t>
          </a:r>
        </a:p>
      </dgm:t>
    </dgm:pt>
    <dgm:pt modelId="{F7E1E8D7-1263-405F-A30B-C5200D4D3677}" type="parTrans" cxnId="{69F71D2E-ED2F-4B7F-9870-C128ECB37C9E}">
      <dgm:prSet/>
      <dgm:spPr/>
      <dgm:t>
        <a:bodyPr/>
        <a:lstStyle/>
        <a:p>
          <a:endParaRPr lang="es-PE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ED6DF1-0AA3-4E18-B25A-685F5C3ED0CA}" type="sibTrans" cxnId="{69F71D2E-ED2F-4B7F-9870-C128ECB37C9E}">
      <dgm:prSet custT="1"/>
      <dgm:spPr>
        <a:solidFill>
          <a:srgbClr val="0090D7"/>
        </a:solidFill>
      </dgm:spPr>
      <dgm:t>
        <a:bodyPr/>
        <a:lstStyle/>
        <a:p>
          <a:endParaRPr lang="es-PE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F8CB8D-E2F2-487E-8EA2-8BE8D7862FDB}">
      <dgm:prSet phldrT="[Texto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publica la Propuesta Tarifaria en el diario oficial El Peruano</a:t>
          </a:r>
        </a:p>
      </dgm:t>
    </dgm:pt>
    <dgm:pt modelId="{6309B8F0-882F-4F18-AE78-50979C1C8FD5}" type="parTrans" cxnId="{EF55F4DF-5439-4CAC-8A9A-3112767FCCB6}">
      <dgm:prSet/>
      <dgm:spPr/>
      <dgm:t>
        <a:bodyPr/>
        <a:lstStyle/>
        <a:p>
          <a:endParaRPr lang="es-PE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24CA4A-D103-430F-9C6D-2A5279ADF2D5}" type="sibTrans" cxnId="{EF55F4DF-5439-4CAC-8A9A-3112767FCCB6}">
      <dgm:prSet custT="1"/>
      <dgm:spPr>
        <a:solidFill>
          <a:srgbClr val="0090D7"/>
        </a:solidFill>
      </dgm:spPr>
      <dgm:t>
        <a:bodyPr/>
        <a:lstStyle/>
        <a:p>
          <a:endParaRPr lang="es-PE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8E8EF-A6E5-4CB5-A8B9-F4771B466FC8}">
      <dgm:prSet phldrT="[Texto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 Propuesta Tarifaria se presenta ante el CUA y en una audiencia Pública</a:t>
          </a:r>
        </a:p>
      </dgm:t>
    </dgm:pt>
    <dgm:pt modelId="{2F9BBB28-8498-4E0E-BC7F-23452DD7CF3D}" type="parTrans" cxnId="{9E3430A0-3935-4E65-B4EA-C82200D95454}">
      <dgm:prSet/>
      <dgm:spPr/>
      <dgm:t>
        <a:bodyPr/>
        <a:lstStyle/>
        <a:p>
          <a:endParaRPr lang="es-PE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7855D9-6247-40F2-B0E1-3DB83DB30CDE}" type="sibTrans" cxnId="{9E3430A0-3935-4E65-B4EA-C82200D95454}">
      <dgm:prSet custT="1"/>
      <dgm:spPr>
        <a:solidFill>
          <a:srgbClr val="0090D7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CB01B4B-CA8B-424F-A81C-FE1CEB1A15C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reciben comentarios a la Propuesta Tarifaria del Ositrán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(De 15 a 30 días)</a:t>
          </a:r>
        </a:p>
      </dgm:t>
    </dgm:pt>
    <dgm:pt modelId="{FD74486C-4C48-44AA-8CD9-F3A9149FF787}" type="parTrans" cxnId="{FA32D61C-4F1A-4EF8-A546-790D8B86AA28}">
      <dgm:prSet/>
      <dgm:spPr/>
      <dgm:t>
        <a:bodyPr/>
        <a:lstStyle/>
        <a:p>
          <a:endParaRPr lang="es-PE"/>
        </a:p>
      </dgm:t>
    </dgm:pt>
    <dgm:pt modelId="{A997DFC3-D3A0-4498-A4E7-9D90CAE61FF4}" type="sibTrans" cxnId="{FA32D61C-4F1A-4EF8-A546-790D8B86AA28}">
      <dgm:prSet custT="1"/>
      <dgm:spPr>
        <a:solidFill>
          <a:srgbClr val="0090D7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9AF6630-1426-4C3D-8C42-5FEB04A5ECD2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GRE-GAJ analizan los comentarios y elaboran el Informe tarifario (</a:t>
          </a: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15 días, prorrogables por 15 días)</a:t>
          </a:r>
        </a:p>
      </dgm:t>
    </dgm:pt>
    <dgm:pt modelId="{502117EF-86F0-4A28-AFF3-DF0593150356}" type="parTrans" cxnId="{11793FCE-C111-4CDF-89B5-74A9F53E88A7}">
      <dgm:prSet/>
      <dgm:spPr/>
      <dgm:t>
        <a:bodyPr/>
        <a:lstStyle/>
        <a:p>
          <a:endParaRPr lang="es-PE"/>
        </a:p>
      </dgm:t>
    </dgm:pt>
    <dgm:pt modelId="{E255E376-AE5F-45E5-815A-29104F7E58AF}" type="sibTrans" cxnId="{11793FCE-C111-4CDF-89B5-74A9F53E88A7}">
      <dgm:prSet custT="1"/>
      <dgm:spPr>
        <a:solidFill>
          <a:srgbClr val="0090D7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8083BC-2994-4B05-A783-2402D617457B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eleva el Informe Tarifario a la GG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(5 días)</a:t>
          </a:r>
        </a:p>
      </dgm:t>
    </dgm:pt>
    <dgm:pt modelId="{81A97CDC-783A-4781-8726-2A54E13A0C76}" type="parTrans" cxnId="{057C0A88-BD2D-4F54-A074-C5EA3AFD770B}">
      <dgm:prSet/>
      <dgm:spPr/>
      <dgm:t>
        <a:bodyPr/>
        <a:lstStyle/>
        <a:p>
          <a:endParaRPr lang="es-PE"/>
        </a:p>
      </dgm:t>
    </dgm:pt>
    <dgm:pt modelId="{B935242F-ABDE-43CC-9A94-0E8E06D99BB4}" type="sibTrans" cxnId="{057C0A88-BD2D-4F54-A074-C5EA3AFD770B}">
      <dgm:prSet custT="1"/>
      <dgm:spPr>
        <a:solidFill>
          <a:srgbClr val="0090D7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F7FB628-616D-4014-B7C0-62274E283677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CD aprueba la Propuesta Tarifaria del Ositrán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(15 días)</a:t>
          </a:r>
        </a:p>
      </dgm:t>
    </dgm:pt>
    <dgm:pt modelId="{4EAF6E8E-4630-4689-BC3D-B50DA4AD4E43}" type="parTrans" cxnId="{AFB1BF19-6662-4869-883F-BB6B232427E1}">
      <dgm:prSet/>
      <dgm:spPr/>
      <dgm:t>
        <a:bodyPr/>
        <a:lstStyle/>
        <a:p>
          <a:endParaRPr lang="es-PE"/>
        </a:p>
      </dgm:t>
    </dgm:pt>
    <dgm:pt modelId="{36D78CC0-9FD1-40EF-8F9B-BF39D70CE194}" type="sibTrans" cxnId="{AFB1BF19-6662-4869-883F-BB6B232427E1}">
      <dgm:prSet/>
      <dgm:spPr/>
      <dgm:t>
        <a:bodyPr/>
        <a:lstStyle/>
        <a:p>
          <a:endParaRPr lang="es-PE"/>
        </a:p>
      </dgm:t>
    </dgm:pt>
    <dgm:pt modelId="{57ADABE2-534B-4BBB-BAB5-1A4511A66950}" type="pres">
      <dgm:prSet presAssocID="{CF8BE1CE-F82B-4693-850B-22864B08881B}" presName="diagram" presStyleCnt="0">
        <dgm:presLayoutVars>
          <dgm:dir/>
          <dgm:resizeHandles val="exact"/>
        </dgm:presLayoutVars>
      </dgm:prSet>
      <dgm:spPr/>
    </dgm:pt>
    <dgm:pt modelId="{4A790EB6-2E17-4E99-A008-3B51DE825BD2}" type="pres">
      <dgm:prSet presAssocID="{BD94A32F-A4AA-4662-A0A4-3AB15C7FB476}" presName="node" presStyleLbl="node1" presStyleIdx="0" presStyleCnt="11">
        <dgm:presLayoutVars>
          <dgm:bulletEnabled val="1"/>
        </dgm:presLayoutVars>
      </dgm:prSet>
      <dgm:spPr/>
    </dgm:pt>
    <dgm:pt modelId="{1472CD8A-CC58-4CB2-846E-C48DBA8B0247}" type="pres">
      <dgm:prSet presAssocID="{A0D12D2F-2EA8-411A-A831-0B76BA889788}" presName="sibTrans" presStyleLbl="sibTrans2D1" presStyleIdx="0" presStyleCnt="10"/>
      <dgm:spPr/>
    </dgm:pt>
    <dgm:pt modelId="{EB9944F5-F30C-46F2-BADC-2569CA29AA26}" type="pres">
      <dgm:prSet presAssocID="{A0D12D2F-2EA8-411A-A831-0B76BA889788}" presName="connectorText" presStyleLbl="sibTrans2D1" presStyleIdx="0" presStyleCnt="10"/>
      <dgm:spPr/>
    </dgm:pt>
    <dgm:pt modelId="{CC6D7E12-78B7-4338-889D-FA8FF2440837}" type="pres">
      <dgm:prSet presAssocID="{A4A105CF-AEA8-4739-A006-C2BAF7D1781C}" presName="node" presStyleLbl="node1" presStyleIdx="1" presStyleCnt="11">
        <dgm:presLayoutVars>
          <dgm:bulletEnabled val="1"/>
        </dgm:presLayoutVars>
      </dgm:prSet>
      <dgm:spPr>
        <a:xfrm>
          <a:off x="2207704" y="180449"/>
          <a:ext cx="1574359" cy="944615"/>
        </a:xfrm>
        <a:prstGeom prst="roundRect">
          <a:avLst>
            <a:gd name="adj" fmla="val 10000"/>
          </a:avLst>
        </a:prstGeom>
      </dgm:spPr>
    </dgm:pt>
    <dgm:pt modelId="{53F9C918-795B-4C84-A9BB-37A5B17D278C}" type="pres">
      <dgm:prSet presAssocID="{4BE7606E-F513-4F1D-8C4E-670B305E476E}" presName="sibTrans" presStyleLbl="sibTrans2D1" presStyleIdx="1" presStyleCnt="10"/>
      <dgm:spPr/>
    </dgm:pt>
    <dgm:pt modelId="{8B9482BC-83BB-4A8B-B316-56878536558E}" type="pres">
      <dgm:prSet presAssocID="{4BE7606E-F513-4F1D-8C4E-670B305E476E}" presName="connectorText" presStyleLbl="sibTrans2D1" presStyleIdx="1" presStyleCnt="10"/>
      <dgm:spPr/>
    </dgm:pt>
    <dgm:pt modelId="{83E53401-54FE-481E-AC92-32996FBD3E9B}" type="pres">
      <dgm:prSet presAssocID="{6591BFAB-C830-4E64-BA13-51F5319EEBE7}" presName="node" presStyleLbl="node1" presStyleIdx="2" presStyleCnt="11">
        <dgm:presLayoutVars>
          <dgm:bulletEnabled val="1"/>
        </dgm:presLayoutVars>
      </dgm:prSet>
      <dgm:spPr>
        <a:xfrm>
          <a:off x="4411807" y="180449"/>
          <a:ext cx="1574359" cy="944615"/>
        </a:xfrm>
        <a:prstGeom prst="roundRect">
          <a:avLst>
            <a:gd name="adj" fmla="val 10000"/>
          </a:avLst>
        </a:prstGeom>
      </dgm:spPr>
    </dgm:pt>
    <dgm:pt modelId="{9FD16A9F-517A-484C-9FE8-76C0204FB514}" type="pres">
      <dgm:prSet presAssocID="{855E0D16-79E5-416A-A38C-8016C570B374}" presName="sibTrans" presStyleLbl="sibTrans2D1" presStyleIdx="2" presStyleCnt="10"/>
      <dgm:spPr/>
    </dgm:pt>
    <dgm:pt modelId="{81757427-37F7-4CCD-A7D5-4EE20AB9692C}" type="pres">
      <dgm:prSet presAssocID="{855E0D16-79E5-416A-A38C-8016C570B374}" presName="connectorText" presStyleLbl="sibTrans2D1" presStyleIdx="2" presStyleCnt="10"/>
      <dgm:spPr/>
    </dgm:pt>
    <dgm:pt modelId="{C51A6132-9D3E-4234-96EC-91E2081D4ECB}" type="pres">
      <dgm:prSet presAssocID="{831996EA-1E16-4187-B995-BD7349D26CBB}" presName="node" presStyleLbl="node1" presStyleIdx="3" presStyleCnt="11">
        <dgm:presLayoutVars>
          <dgm:bulletEnabled val="1"/>
        </dgm:presLayoutVars>
      </dgm:prSet>
      <dgm:spPr>
        <a:xfrm>
          <a:off x="6615911" y="180449"/>
          <a:ext cx="1574359" cy="944615"/>
        </a:xfrm>
        <a:prstGeom prst="roundRect">
          <a:avLst>
            <a:gd name="adj" fmla="val 10000"/>
          </a:avLst>
        </a:prstGeom>
      </dgm:spPr>
    </dgm:pt>
    <dgm:pt modelId="{3156EEA8-85E9-429D-BFEB-6DAF5F7531ED}" type="pres">
      <dgm:prSet presAssocID="{1935EDA5-0011-4D4D-A462-0DA7BB30EE2F}" presName="sibTrans" presStyleLbl="sibTrans2D1" presStyleIdx="3" presStyleCnt="10"/>
      <dgm:spPr/>
    </dgm:pt>
    <dgm:pt modelId="{5FF0DBA6-4462-4B58-83E1-F5EFA0FDCE3A}" type="pres">
      <dgm:prSet presAssocID="{1935EDA5-0011-4D4D-A462-0DA7BB30EE2F}" presName="connectorText" presStyleLbl="sibTrans2D1" presStyleIdx="3" presStyleCnt="10"/>
      <dgm:spPr/>
    </dgm:pt>
    <dgm:pt modelId="{BAC8BBA9-461F-4232-B8A0-6B4C0CE76604}" type="pres">
      <dgm:prSet presAssocID="{062DF7C4-9DA9-4829-8395-C94B6D6631ED}" presName="node" presStyleLbl="node1" presStyleIdx="4" presStyleCnt="11">
        <dgm:presLayoutVars>
          <dgm:bulletEnabled val="1"/>
        </dgm:presLayoutVars>
      </dgm:prSet>
      <dgm:spPr>
        <a:xfrm>
          <a:off x="6615911" y="1754809"/>
          <a:ext cx="1574359" cy="944615"/>
        </a:xfrm>
        <a:prstGeom prst="roundRect">
          <a:avLst>
            <a:gd name="adj" fmla="val 10000"/>
          </a:avLst>
        </a:prstGeom>
      </dgm:spPr>
    </dgm:pt>
    <dgm:pt modelId="{2F0A5558-8C9E-4E95-8690-0B425A6A68A4}" type="pres">
      <dgm:prSet presAssocID="{F6ED6DF1-0AA3-4E18-B25A-685F5C3ED0CA}" presName="sibTrans" presStyleLbl="sibTrans2D1" presStyleIdx="4" presStyleCnt="10"/>
      <dgm:spPr/>
    </dgm:pt>
    <dgm:pt modelId="{EC7C90B6-720C-4A73-AE3F-DA13A531CF35}" type="pres">
      <dgm:prSet presAssocID="{F6ED6DF1-0AA3-4E18-B25A-685F5C3ED0CA}" presName="connectorText" presStyleLbl="sibTrans2D1" presStyleIdx="4" presStyleCnt="10"/>
      <dgm:spPr/>
    </dgm:pt>
    <dgm:pt modelId="{6DFD30AF-8B68-4023-AF22-96A90EE7FA7C}" type="pres">
      <dgm:prSet presAssocID="{1FF8CB8D-E2F2-487E-8EA2-8BE8D7862FDB}" presName="node" presStyleLbl="node1" presStyleIdx="5" presStyleCnt="11">
        <dgm:presLayoutVars>
          <dgm:bulletEnabled val="1"/>
        </dgm:presLayoutVars>
      </dgm:prSet>
      <dgm:spPr>
        <a:xfrm>
          <a:off x="4411807" y="1754809"/>
          <a:ext cx="1574359" cy="944615"/>
        </a:xfrm>
        <a:prstGeom prst="roundRect">
          <a:avLst>
            <a:gd name="adj" fmla="val 10000"/>
          </a:avLst>
        </a:prstGeom>
      </dgm:spPr>
    </dgm:pt>
    <dgm:pt modelId="{01EDEC77-173F-4229-966D-F316B588815C}" type="pres">
      <dgm:prSet presAssocID="{3924CA4A-D103-430F-9C6D-2A5279ADF2D5}" presName="sibTrans" presStyleLbl="sibTrans2D1" presStyleIdx="5" presStyleCnt="10"/>
      <dgm:spPr/>
    </dgm:pt>
    <dgm:pt modelId="{A97A5E02-6C6C-45B0-A552-0C21286EB6DA}" type="pres">
      <dgm:prSet presAssocID="{3924CA4A-D103-430F-9C6D-2A5279ADF2D5}" presName="connectorText" presStyleLbl="sibTrans2D1" presStyleIdx="5" presStyleCnt="10"/>
      <dgm:spPr/>
    </dgm:pt>
    <dgm:pt modelId="{C106D50A-4654-4AA4-B6F6-D5927455E6A3}" type="pres">
      <dgm:prSet presAssocID="{DCB8E8EF-A6E5-4CB5-A8B9-F4771B466FC8}" presName="node" presStyleLbl="node1" presStyleIdx="6" presStyleCnt="11">
        <dgm:presLayoutVars>
          <dgm:bulletEnabled val="1"/>
        </dgm:presLayoutVars>
      </dgm:prSet>
      <dgm:spPr>
        <a:xfrm>
          <a:off x="2207704" y="1754809"/>
          <a:ext cx="1574359" cy="944615"/>
        </a:xfrm>
        <a:prstGeom prst="roundRect">
          <a:avLst>
            <a:gd name="adj" fmla="val 10000"/>
          </a:avLst>
        </a:prstGeom>
      </dgm:spPr>
    </dgm:pt>
    <dgm:pt modelId="{39790E12-CC72-4B54-8015-94A9655DD752}" type="pres">
      <dgm:prSet presAssocID="{097855D9-6247-40F2-B0E1-3DB83DB30CDE}" presName="sibTrans" presStyleLbl="sibTrans2D1" presStyleIdx="6" presStyleCnt="10"/>
      <dgm:spPr>
        <a:xfrm rot="10800000">
          <a:off x="1735396" y="2031896"/>
          <a:ext cx="333764" cy="390441"/>
        </a:xfrm>
        <a:prstGeom prst="rightArrow">
          <a:avLst>
            <a:gd name="adj1" fmla="val 60000"/>
            <a:gd name="adj2" fmla="val 50000"/>
          </a:avLst>
        </a:prstGeom>
      </dgm:spPr>
    </dgm:pt>
    <dgm:pt modelId="{68FAB7E4-586A-480B-AB94-3954432D3F05}" type="pres">
      <dgm:prSet presAssocID="{097855D9-6247-40F2-B0E1-3DB83DB30CDE}" presName="connectorText" presStyleLbl="sibTrans2D1" presStyleIdx="6" presStyleCnt="10"/>
      <dgm:spPr/>
    </dgm:pt>
    <dgm:pt modelId="{607D535C-F051-40D4-9C40-5E4AD62A0B43}" type="pres">
      <dgm:prSet presAssocID="{7CB01B4B-CA8B-424F-A81C-FE1CEB1A15CF}" presName="node" presStyleLbl="node1" presStyleIdx="7" presStyleCnt="11">
        <dgm:presLayoutVars>
          <dgm:bulletEnabled val="1"/>
        </dgm:presLayoutVars>
      </dgm:prSet>
      <dgm:spPr>
        <a:xfrm>
          <a:off x="3600" y="1754809"/>
          <a:ext cx="1574359" cy="944615"/>
        </a:xfrm>
        <a:prstGeom prst="roundRect">
          <a:avLst>
            <a:gd name="adj" fmla="val 10000"/>
          </a:avLst>
        </a:prstGeom>
      </dgm:spPr>
    </dgm:pt>
    <dgm:pt modelId="{DF6050D1-521E-485A-9DB8-459415189AE8}" type="pres">
      <dgm:prSet presAssocID="{A997DFC3-D3A0-4498-A4E7-9D90CAE61FF4}" presName="sibTrans" presStyleLbl="sibTrans2D1" presStyleIdx="7" presStyleCnt="10"/>
      <dgm:spPr>
        <a:xfrm rot="5400000">
          <a:off x="623898" y="2809630"/>
          <a:ext cx="333764" cy="390441"/>
        </a:xfrm>
        <a:prstGeom prst="rightArrow">
          <a:avLst>
            <a:gd name="adj1" fmla="val 60000"/>
            <a:gd name="adj2" fmla="val 50000"/>
          </a:avLst>
        </a:prstGeom>
      </dgm:spPr>
    </dgm:pt>
    <dgm:pt modelId="{B34E4F31-0D39-41B2-A14C-0923029E2A15}" type="pres">
      <dgm:prSet presAssocID="{A997DFC3-D3A0-4498-A4E7-9D90CAE61FF4}" presName="connectorText" presStyleLbl="sibTrans2D1" presStyleIdx="7" presStyleCnt="10"/>
      <dgm:spPr/>
    </dgm:pt>
    <dgm:pt modelId="{FDA3ADC7-4EAE-42CE-A788-72E3E0054099}" type="pres">
      <dgm:prSet presAssocID="{69AF6630-1426-4C3D-8C42-5FEB04A5ECD2}" presName="node" presStyleLbl="node1" presStyleIdx="8" presStyleCnt="11" custLinFactNeighborX="-229" custLinFactNeighborY="3126">
        <dgm:presLayoutVars>
          <dgm:bulletEnabled val="1"/>
        </dgm:presLayoutVars>
      </dgm:prSet>
      <dgm:spPr>
        <a:xfrm>
          <a:off x="3600" y="3509619"/>
          <a:ext cx="1574359" cy="944615"/>
        </a:xfrm>
        <a:prstGeom prst="roundRect">
          <a:avLst>
            <a:gd name="adj" fmla="val 10000"/>
          </a:avLst>
        </a:prstGeom>
      </dgm:spPr>
    </dgm:pt>
    <dgm:pt modelId="{A0AFD9EB-6707-487E-A524-81424CD4C46D}" type="pres">
      <dgm:prSet presAssocID="{E255E376-AE5F-45E5-815A-29104F7E58AF}" presName="sibTrans" presStyleLbl="sibTrans2D1" presStyleIdx="8" presStyleCnt="10"/>
      <dgm:spPr>
        <a:xfrm>
          <a:off x="1716504" y="3606256"/>
          <a:ext cx="333764" cy="390441"/>
        </a:xfrm>
        <a:prstGeom prst="rightArrow">
          <a:avLst>
            <a:gd name="adj1" fmla="val 60000"/>
            <a:gd name="adj2" fmla="val 50000"/>
          </a:avLst>
        </a:prstGeom>
      </dgm:spPr>
    </dgm:pt>
    <dgm:pt modelId="{10EB8BBD-35BC-4FB0-9CCE-381D4A0F2E9D}" type="pres">
      <dgm:prSet presAssocID="{E255E376-AE5F-45E5-815A-29104F7E58AF}" presName="connectorText" presStyleLbl="sibTrans2D1" presStyleIdx="8" presStyleCnt="10"/>
      <dgm:spPr/>
    </dgm:pt>
    <dgm:pt modelId="{3104C8C3-421E-41D3-83CC-996BA8CC510F}" type="pres">
      <dgm:prSet presAssocID="{F78083BC-2994-4B05-A783-2402D617457B}" presName="node" presStyleLbl="node1" presStyleIdx="9" presStyleCnt="11">
        <dgm:presLayoutVars>
          <dgm:bulletEnabled val="1"/>
        </dgm:presLayoutVars>
      </dgm:prSet>
      <dgm:spPr>
        <a:xfrm>
          <a:off x="2207704" y="3329169"/>
          <a:ext cx="1574359" cy="944615"/>
        </a:xfrm>
        <a:prstGeom prst="roundRect">
          <a:avLst>
            <a:gd name="adj" fmla="val 10000"/>
          </a:avLst>
        </a:prstGeom>
      </dgm:spPr>
    </dgm:pt>
    <dgm:pt modelId="{B1323E86-3C94-4C9F-925D-D515E5AFD8B8}" type="pres">
      <dgm:prSet presAssocID="{B935242F-ABDE-43CC-9A94-0E8E06D99BB4}" presName="sibTrans" presStyleLbl="sibTrans2D1" presStyleIdx="9" presStyleCnt="10"/>
      <dgm:spPr>
        <a:xfrm>
          <a:off x="3920607" y="3606256"/>
          <a:ext cx="333764" cy="390441"/>
        </a:xfrm>
        <a:prstGeom prst="rightArrow">
          <a:avLst>
            <a:gd name="adj1" fmla="val 60000"/>
            <a:gd name="adj2" fmla="val 50000"/>
          </a:avLst>
        </a:prstGeom>
      </dgm:spPr>
    </dgm:pt>
    <dgm:pt modelId="{DE5340B1-AD77-4D50-A87C-68764DBE786B}" type="pres">
      <dgm:prSet presAssocID="{B935242F-ABDE-43CC-9A94-0E8E06D99BB4}" presName="connectorText" presStyleLbl="sibTrans2D1" presStyleIdx="9" presStyleCnt="10"/>
      <dgm:spPr/>
    </dgm:pt>
    <dgm:pt modelId="{2F8B1DDF-F24E-4C96-A7B7-CEA392B3BAD6}" type="pres">
      <dgm:prSet presAssocID="{7F7FB628-616D-4014-B7C0-62274E283677}" presName="node" presStyleLbl="node1" presStyleIdx="10" presStyleCnt="11">
        <dgm:presLayoutVars>
          <dgm:bulletEnabled val="1"/>
        </dgm:presLayoutVars>
      </dgm:prSet>
      <dgm:spPr>
        <a:xfrm>
          <a:off x="4411807" y="3329169"/>
          <a:ext cx="1574359" cy="944615"/>
        </a:xfrm>
        <a:prstGeom prst="roundRect">
          <a:avLst>
            <a:gd name="adj" fmla="val 10000"/>
          </a:avLst>
        </a:prstGeom>
      </dgm:spPr>
    </dgm:pt>
  </dgm:ptLst>
  <dgm:cxnLst>
    <dgm:cxn modelId="{72275C11-7942-436A-B42B-BF92FD039F74}" type="presOf" srcId="{F6ED6DF1-0AA3-4E18-B25A-685F5C3ED0CA}" destId="{2F0A5558-8C9E-4E95-8690-0B425A6A68A4}" srcOrd="0" destOrd="0" presId="urn:microsoft.com/office/officeart/2005/8/layout/process5"/>
    <dgm:cxn modelId="{3A33E213-832C-4C21-A71E-FC1565843810}" srcId="{CF8BE1CE-F82B-4693-850B-22864B08881B}" destId="{BD94A32F-A4AA-4662-A0A4-3AB15C7FB476}" srcOrd="0" destOrd="0" parTransId="{2A503974-B118-4099-84A6-04F4E45E6145}" sibTransId="{A0D12D2F-2EA8-411A-A831-0B76BA889788}"/>
    <dgm:cxn modelId="{AFB1BF19-6662-4869-883F-BB6B232427E1}" srcId="{CF8BE1CE-F82B-4693-850B-22864B08881B}" destId="{7F7FB628-616D-4014-B7C0-62274E283677}" srcOrd="10" destOrd="0" parTransId="{4EAF6E8E-4630-4689-BC3D-B50DA4AD4E43}" sibTransId="{36D78CC0-9FD1-40EF-8F9B-BF39D70CE194}"/>
    <dgm:cxn modelId="{FA32D61C-4F1A-4EF8-A546-790D8B86AA28}" srcId="{CF8BE1CE-F82B-4693-850B-22864B08881B}" destId="{7CB01B4B-CA8B-424F-A81C-FE1CEB1A15CF}" srcOrd="7" destOrd="0" parTransId="{FD74486C-4C48-44AA-8CD9-F3A9149FF787}" sibTransId="{A997DFC3-D3A0-4498-A4E7-9D90CAE61FF4}"/>
    <dgm:cxn modelId="{78424D2C-4666-4DAD-ABC6-4D7340E2D302}" type="presOf" srcId="{A0D12D2F-2EA8-411A-A831-0B76BA889788}" destId="{EB9944F5-F30C-46F2-BADC-2569CA29AA26}" srcOrd="1" destOrd="0" presId="urn:microsoft.com/office/officeart/2005/8/layout/process5"/>
    <dgm:cxn modelId="{69F71D2E-ED2F-4B7F-9870-C128ECB37C9E}" srcId="{CF8BE1CE-F82B-4693-850B-22864B08881B}" destId="{062DF7C4-9DA9-4829-8395-C94B6D6631ED}" srcOrd="4" destOrd="0" parTransId="{F7E1E8D7-1263-405F-A30B-C5200D4D3677}" sibTransId="{F6ED6DF1-0AA3-4E18-B25A-685F5C3ED0CA}"/>
    <dgm:cxn modelId="{22DC142F-628F-43EB-B2FB-6C62FDB47F3E}" type="presOf" srcId="{855E0D16-79E5-416A-A38C-8016C570B374}" destId="{81757427-37F7-4CCD-A7D5-4EE20AB9692C}" srcOrd="1" destOrd="0" presId="urn:microsoft.com/office/officeart/2005/8/layout/process5"/>
    <dgm:cxn modelId="{F0A90B35-10E9-4C11-84BF-18510E079391}" type="presOf" srcId="{1935EDA5-0011-4D4D-A462-0DA7BB30EE2F}" destId="{5FF0DBA6-4462-4B58-83E1-F5EFA0FDCE3A}" srcOrd="1" destOrd="0" presId="urn:microsoft.com/office/officeart/2005/8/layout/process5"/>
    <dgm:cxn modelId="{F2E6843D-A3B6-43DF-9954-D3D99109B9CE}" type="presOf" srcId="{E255E376-AE5F-45E5-815A-29104F7E58AF}" destId="{10EB8BBD-35BC-4FB0-9CCE-381D4A0F2E9D}" srcOrd="1" destOrd="0" presId="urn:microsoft.com/office/officeart/2005/8/layout/process5"/>
    <dgm:cxn modelId="{2511365E-B11F-4823-BA97-89CE2A0972D3}" type="presOf" srcId="{BD94A32F-A4AA-4662-A0A4-3AB15C7FB476}" destId="{4A790EB6-2E17-4E99-A008-3B51DE825BD2}" srcOrd="0" destOrd="0" presId="urn:microsoft.com/office/officeart/2005/8/layout/process5"/>
    <dgm:cxn modelId="{F3534960-AB50-4E47-86BB-16ABA3F37080}" type="presOf" srcId="{3924CA4A-D103-430F-9C6D-2A5279ADF2D5}" destId="{A97A5E02-6C6C-45B0-A552-0C21286EB6DA}" srcOrd="1" destOrd="0" presId="urn:microsoft.com/office/officeart/2005/8/layout/process5"/>
    <dgm:cxn modelId="{217D7D60-26C3-4112-B005-4C915A97BF6B}" type="presOf" srcId="{7F7FB628-616D-4014-B7C0-62274E283677}" destId="{2F8B1DDF-F24E-4C96-A7B7-CEA392B3BAD6}" srcOrd="0" destOrd="0" presId="urn:microsoft.com/office/officeart/2005/8/layout/process5"/>
    <dgm:cxn modelId="{DD525064-EC5D-4E7A-AB6D-88E56DF29017}" type="presOf" srcId="{4BE7606E-F513-4F1D-8C4E-670B305E476E}" destId="{53F9C918-795B-4C84-A9BB-37A5B17D278C}" srcOrd="0" destOrd="0" presId="urn:microsoft.com/office/officeart/2005/8/layout/process5"/>
    <dgm:cxn modelId="{9D83A466-A904-4101-8B5D-1C31E8EB27E9}" type="presOf" srcId="{DCB8E8EF-A6E5-4CB5-A8B9-F4771B466FC8}" destId="{C106D50A-4654-4AA4-B6F6-D5927455E6A3}" srcOrd="0" destOrd="0" presId="urn:microsoft.com/office/officeart/2005/8/layout/process5"/>
    <dgm:cxn modelId="{6FCB6C4C-C911-455F-BC53-7FEE48F60DDB}" type="presOf" srcId="{F78083BC-2994-4B05-A783-2402D617457B}" destId="{3104C8C3-421E-41D3-83CC-996BA8CC510F}" srcOrd="0" destOrd="0" presId="urn:microsoft.com/office/officeart/2005/8/layout/process5"/>
    <dgm:cxn modelId="{9D571F6E-8E2F-4C87-9E75-3528A27C35D9}" type="presOf" srcId="{A997DFC3-D3A0-4498-A4E7-9D90CAE61FF4}" destId="{B34E4F31-0D39-41B2-A14C-0923029E2A15}" srcOrd="1" destOrd="0" presId="urn:microsoft.com/office/officeart/2005/8/layout/process5"/>
    <dgm:cxn modelId="{EC1A8D75-510E-41E7-9216-CF1B4898B6F8}" type="presOf" srcId="{062DF7C4-9DA9-4829-8395-C94B6D6631ED}" destId="{BAC8BBA9-461F-4232-B8A0-6B4C0CE76604}" srcOrd="0" destOrd="0" presId="urn:microsoft.com/office/officeart/2005/8/layout/process5"/>
    <dgm:cxn modelId="{AE79D157-EAAF-4FF6-8121-65FCAC22772F}" type="presOf" srcId="{855E0D16-79E5-416A-A38C-8016C570B374}" destId="{9FD16A9F-517A-484C-9FE8-76C0204FB514}" srcOrd="0" destOrd="0" presId="urn:microsoft.com/office/officeart/2005/8/layout/process5"/>
    <dgm:cxn modelId="{BE66437C-DAF8-4046-B308-FBB536E83988}" type="presOf" srcId="{831996EA-1E16-4187-B995-BD7349D26CBB}" destId="{C51A6132-9D3E-4234-96EC-91E2081D4ECB}" srcOrd="0" destOrd="0" presId="urn:microsoft.com/office/officeart/2005/8/layout/process5"/>
    <dgm:cxn modelId="{6A039E80-E673-4C0C-A9D6-6E0B22C33FCE}" srcId="{CF8BE1CE-F82B-4693-850B-22864B08881B}" destId="{831996EA-1E16-4187-B995-BD7349D26CBB}" srcOrd="3" destOrd="0" parTransId="{2C7EBA9D-07AB-4592-A5CA-6CA1C8B0B1F2}" sibTransId="{1935EDA5-0011-4D4D-A462-0DA7BB30EE2F}"/>
    <dgm:cxn modelId="{4CA1FE84-3B5E-4B6A-998E-5740AC9E6B11}" type="presOf" srcId="{E255E376-AE5F-45E5-815A-29104F7E58AF}" destId="{A0AFD9EB-6707-487E-A524-81424CD4C46D}" srcOrd="0" destOrd="0" presId="urn:microsoft.com/office/officeart/2005/8/layout/process5"/>
    <dgm:cxn modelId="{057C0A88-BD2D-4F54-A074-C5EA3AFD770B}" srcId="{CF8BE1CE-F82B-4693-850B-22864B08881B}" destId="{F78083BC-2994-4B05-A783-2402D617457B}" srcOrd="9" destOrd="0" parTransId="{81A97CDC-783A-4781-8726-2A54E13A0C76}" sibTransId="{B935242F-ABDE-43CC-9A94-0E8E06D99BB4}"/>
    <dgm:cxn modelId="{5DE10593-EB63-4B3D-84B1-F888524AE81E}" type="presOf" srcId="{B935242F-ABDE-43CC-9A94-0E8E06D99BB4}" destId="{B1323E86-3C94-4C9F-925D-D515E5AFD8B8}" srcOrd="0" destOrd="0" presId="urn:microsoft.com/office/officeart/2005/8/layout/process5"/>
    <dgm:cxn modelId="{9E3430A0-3935-4E65-B4EA-C82200D95454}" srcId="{CF8BE1CE-F82B-4693-850B-22864B08881B}" destId="{DCB8E8EF-A6E5-4CB5-A8B9-F4771B466FC8}" srcOrd="6" destOrd="0" parTransId="{2F9BBB28-8498-4E0E-BC7F-23452DD7CF3D}" sibTransId="{097855D9-6247-40F2-B0E1-3DB83DB30CDE}"/>
    <dgm:cxn modelId="{E8D5DEAE-FC99-41DE-B3E2-C6B888D34C63}" type="presOf" srcId="{F6ED6DF1-0AA3-4E18-B25A-685F5C3ED0CA}" destId="{EC7C90B6-720C-4A73-AE3F-DA13A531CF35}" srcOrd="1" destOrd="0" presId="urn:microsoft.com/office/officeart/2005/8/layout/process5"/>
    <dgm:cxn modelId="{90DE42AF-DA80-42E4-A1D6-1880808F36B8}" srcId="{CF8BE1CE-F82B-4693-850B-22864B08881B}" destId="{6591BFAB-C830-4E64-BA13-51F5319EEBE7}" srcOrd="2" destOrd="0" parTransId="{91003A5F-17A1-4403-A919-154D9B2E2AD6}" sibTransId="{855E0D16-79E5-416A-A38C-8016C570B374}"/>
    <dgm:cxn modelId="{D88AB6B2-FC2A-438F-8E07-FD241312A714}" type="presOf" srcId="{6591BFAB-C830-4E64-BA13-51F5319EEBE7}" destId="{83E53401-54FE-481E-AC92-32996FBD3E9B}" srcOrd="0" destOrd="0" presId="urn:microsoft.com/office/officeart/2005/8/layout/process5"/>
    <dgm:cxn modelId="{C27454B3-30E1-4353-A444-52FDB2622306}" type="presOf" srcId="{3924CA4A-D103-430F-9C6D-2A5279ADF2D5}" destId="{01EDEC77-173F-4229-966D-F316B588815C}" srcOrd="0" destOrd="0" presId="urn:microsoft.com/office/officeart/2005/8/layout/process5"/>
    <dgm:cxn modelId="{13F359B8-F40C-4CA1-9CFF-983C598DB7A5}" type="presOf" srcId="{A997DFC3-D3A0-4498-A4E7-9D90CAE61FF4}" destId="{DF6050D1-521E-485A-9DB8-459415189AE8}" srcOrd="0" destOrd="0" presId="urn:microsoft.com/office/officeart/2005/8/layout/process5"/>
    <dgm:cxn modelId="{8C6E17C0-A854-4858-BDCE-86BB79561996}" type="presOf" srcId="{097855D9-6247-40F2-B0E1-3DB83DB30CDE}" destId="{68FAB7E4-586A-480B-AB94-3954432D3F05}" srcOrd="1" destOrd="0" presId="urn:microsoft.com/office/officeart/2005/8/layout/process5"/>
    <dgm:cxn modelId="{6EEFD3C0-31AA-4313-A1E4-8F4B10CE81E6}" srcId="{CF8BE1CE-F82B-4693-850B-22864B08881B}" destId="{A4A105CF-AEA8-4739-A006-C2BAF7D1781C}" srcOrd="1" destOrd="0" parTransId="{A4EE580F-CC34-4F8B-A99F-99CDDEA626BA}" sibTransId="{4BE7606E-F513-4F1D-8C4E-670B305E476E}"/>
    <dgm:cxn modelId="{3CF4D9C0-64A6-4584-8D2A-074B366BE9ED}" type="presOf" srcId="{097855D9-6247-40F2-B0E1-3DB83DB30CDE}" destId="{39790E12-CC72-4B54-8015-94A9655DD752}" srcOrd="0" destOrd="0" presId="urn:microsoft.com/office/officeart/2005/8/layout/process5"/>
    <dgm:cxn modelId="{28902AC2-3918-4645-A795-E880791BFB72}" type="presOf" srcId="{4BE7606E-F513-4F1D-8C4E-670B305E476E}" destId="{8B9482BC-83BB-4A8B-B316-56878536558E}" srcOrd="1" destOrd="0" presId="urn:microsoft.com/office/officeart/2005/8/layout/process5"/>
    <dgm:cxn modelId="{EE0143C7-4B81-41C4-9A28-DAFAAF8DE85D}" type="presOf" srcId="{A0D12D2F-2EA8-411A-A831-0B76BA889788}" destId="{1472CD8A-CC58-4CB2-846E-C48DBA8B0247}" srcOrd="0" destOrd="0" presId="urn:microsoft.com/office/officeart/2005/8/layout/process5"/>
    <dgm:cxn modelId="{9089C3C8-2357-4646-A405-344A993DD9DA}" type="presOf" srcId="{1FF8CB8D-E2F2-487E-8EA2-8BE8D7862FDB}" destId="{6DFD30AF-8B68-4023-AF22-96A90EE7FA7C}" srcOrd="0" destOrd="0" presId="urn:microsoft.com/office/officeart/2005/8/layout/process5"/>
    <dgm:cxn modelId="{F96076CC-18C7-476B-95F0-0DA82D26C6DB}" type="presOf" srcId="{69AF6630-1426-4C3D-8C42-5FEB04A5ECD2}" destId="{FDA3ADC7-4EAE-42CE-A788-72E3E0054099}" srcOrd="0" destOrd="0" presId="urn:microsoft.com/office/officeart/2005/8/layout/process5"/>
    <dgm:cxn modelId="{11793FCE-C111-4CDF-89B5-74A9F53E88A7}" srcId="{CF8BE1CE-F82B-4693-850B-22864B08881B}" destId="{69AF6630-1426-4C3D-8C42-5FEB04A5ECD2}" srcOrd="8" destOrd="0" parTransId="{502117EF-86F0-4A28-AFF3-DF0593150356}" sibTransId="{E255E376-AE5F-45E5-815A-29104F7E58AF}"/>
    <dgm:cxn modelId="{EF55F4DF-5439-4CAC-8A9A-3112767FCCB6}" srcId="{CF8BE1CE-F82B-4693-850B-22864B08881B}" destId="{1FF8CB8D-E2F2-487E-8EA2-8BE8D7862FDB}" srcOrd="5" destOrd="0" parTransId="{6309B8F0-882F-4F18-AE78-50979C1C8FD5}" sibTransId="{3924CA4A-D103-430F-9C6D-2A5279ADF2D5}"/>
    <dgm:cxn modelId="{E12B93E3-63D1-4DD4-9A82-8E0F2DFF5B00}" type="presOf" srcId="{CF8BE1CE-F82B-4693-850B-22864B08881B}" destId="{57ADABE2-534B-4BBB-BAB5-1A4511A66950}" srcOrd="0" destOrd="0" presId="urn:microsoft.com/office/officeart/2005/8/layout/process5"/>
    <dgm:cxn modelId="{615DF1EF-CEAF-4665-A8A4-729EFE392296}" type="presOf" srcId="{1935EDA5-0011-4D4D-A462-0DA7BB30EE2F}" destId="{3156EEA8-85E9-429D-BFEB-6DAF5F7531ED}" srcOrd="0" destOrd="0" presId="urn:microsoft.com/office/officeart/2005/8/layout/process5"/>
    <dgm:cxn modelId="{9569F4FD-7D81-43EC-B4F8-640F4ABD154F}" type="presOf" srcId="{A4A105CF-AEA8-4739-A006-C2BAF7D1781C}" destId="{CC6D7E12-78B7-4338-889D-FA8FF2440837}" srcOrd="0" destOrd="0" presId="urn:microsoft.com/office/officeart/2005/8/layout/process5"/>
    <dgm:cxn modelId="{2B8E22FF-5BC9-4CDC-8D3D-A2A907CFBEFC}" type="presOf" srcId="{B935242F-ABDE-43CC-9A94-0E8E06D99BB4}" destId="{DE5340B1-AD77-4D50-A87C-68764DBE786B}" srcOrd="1" destOrd="0" presId="urn:microsoft.com/office/officeart/2005/8/layout/process5"/>
    <dgm:cxn modelId="{6A085BFF-B082-4092-BE23-3742F518ED07}" type="presOf" srcId="{7CB01B4B-CA8B-424F-A81C-FE1CEB1A15CF}" destId="{607D535C-F051-40D4-9C40-5E4AD62A0B43}" srcOrd="0" destOrd="0" presId="urn:microsoft.com/office/officeart/2005/8/layout/process5"/>
    <dgm:cxn modelId="{239D0700-8701-4EA9-BCB3-49B6805432E0}" type="presParOf" srcId="{57ADABE2-534B-4BBB-BAB5-1A4511A66950}" destId="{4A790EB6-2E17-4E99-A008-3B51DE825BD2}" srcOrd="0" destOrd="0" presId="urn:microsoft.com/office/officeart/2005/8/layout/process5"/>
    <dgm:cxn modelId="{C2752B03-8463-4C4F-ABDB-DB83EBAC39E5}" type="presParOf" srcId="{57ADABE2-534B-4BBB-BAB5-1A4511A66950}" destId="{1472CD8A-CC58-4CB2-846E-C48DBA8B0247}" srcOrd="1" destOrd="0" presId="urn:microsoft.com/office/officeart/2005/8/layout/process5"/>
    <dgm:cxn modelId="{F0D1B7CD-0486-4357-B030-D0A6823F7650}" type="presParOf" srcId="{1472CD8A-CC58-4CB2-846E-C48DBA8B0247}" destId="{EB9944F5-F30C-46F2-BADC-2569CA29AA26}" srcOrd="0" destOrd="0" presId="urn:microsoft.com/office/officeart/2005/8/layout/process5"/>
    <dgm:cxn modelId="{424A405C-E603-4871-86EE-BEF032C39777}" type="presParOf" srcId="{57ADABE2-534B-4BBB-BAB5-1A4511A66950}" destId="{CC6D7E12-78B7-4338-889D-FA8FF2440837}" srcOrd="2" destOrd="0" presId="urn:microsoft.com/office/officeart/2005/8/layout/process5"/>
    <dgm:cxn modelId="{11F16BB2-3EA0-48AC-B30F-D206CDA2CC34}" type="presParOf" srcId="{57ADABE2-534B-4BBB-BAB5-1A4511A66950}" destId="{53F9C918-795B-4C84-A9BB-37A5B17D278C}" srcOrd="3" destOrd="0" presId="urn:microsoft.com/office/officeart/2005/8/layout/process5"/>
    <dgm:cxn modelId="{AACD473C-D753-4BC1-8D9F-32BB444CA290}" type="presParOf" srcId="{53F9C918-795B-4C84-A9BB-37A5B17D278C}" destId="{8B9482BC-83BB-4A8B-B316-56878536558E}" srcOrd="0" destOrd="0" presId="urn:microsoft.com/office/officeart/2005/8/layout/process5"/>
    <dgm:cxn modelId="{61313CBB-A043-4372-9579-FAE6CC58ACE1}" type="presParOf" srcId="{57ADABE2-534B-4BBB-BAB5-1A4511A66950}" destId="{83E53401-54FE-481E-AC92-32996FBD3E9B}" srcOrd="4" destOrd="0" presId="urn:microsoft.com/office/officeart/2005/8/layout/process5"/>
    <dgm:cxn modelId="{01530233-B2FA-4CF6-887B-42B12CC422C0}" type="presParOf" srcId="{57ADABE2-534B-4BBB-BAB5-1A4511A66950}" destId="{9FD16A9F-517A-484C-9FE8-76C0204FB514}" srcOrd="5" destOrd="0" presId="urn:microsoft.com/office/officeart/2005/8/layout/process5"/>
    <dgm:cxn modelId="{14A6AC0B-CF95-4D85-892D-50CB42FD5C37}" type="presParOf" srcId="{9FD16A9F-517A-484C-9FE8-76C0204FB514}" destId="{81757427-37F7-4CCD-A7D5-4EE20AB9692C}" srcOrd="0" destOrd="0" presId="urn:microsoft.com/office/officeart/2005/8/layout/process5"/>
    <dgm:cxn modelId="{5F13E394-FF57-4075-91EB-2ECB65AD4CB0}" type="presParOf" srcId="{57ADABE2-534B-4BBB-BAB5-1A4511A66950}" destId="{C51A6132-9D3E-4234-96EC-91E2081D4ECB}" srcOrd="6" destOrd="0" presId="urn:microsoft.com/office/officeart/2005/8/layout/process5"/>
    <dgm:cxn modelId="{4F5FAEDF-8E80-471B-AE97-6573A848DDFE}" type="presParOf" srcId="{57ADABE2-534B-4BBB-BAB5-1A4511A66950}" destId="{3156EEA8-85E9-429D-BFEB-6DAF5F7531ED}" srcOrd="7" destOrd="0" presId="urn:microsoft.com/office/officeart/2005/8/layout/process5"/>
    <dgm:cxn modelId="{01B428A2-87E7-4243-B240-0391C85F745D}" type="presParOf" srcId="{3156EEA8-85E9-429D-BFEB-6DAF5F7531ED}" destId="{5FF0DBA6-4462-4B58-83E1-F5EFA0FDCE3A}" srcOrd="0" destOrd="0" presId="urn:microsoft.com/office/officeart/2005/8/layout/process5"/>
    <dgm:cxn modelId="{03FFF35A-AD29-476E-A69C-9D5178F1E0B3}" type="presParOf" srcId="{57ADABE2-534B-4BBB-BAB5-1A4511A66950}" destId="{BAC8BBA9-461F-4232-B8A0-6B4C0CE76604}" srcOrd="8" destOrd="0" presId="urn:microsoft.com/office/officeart/2005/8/layout/process5"/>
    <dgm:cxn modelId="{804B994A-6A14-49A7-BEB5-74BC36D91E20}" type="presParOf" srcId="{57ADABE2-534B-4BBB-BAB5-1A4511A66950}" destId="{2F0A5558-8C9E-4E95-8690-0B425A6A68A4}" srcOrd="9" destOrd="0" presId="urn:microsoft.com/office/officeart/2005/8/layout/process5"/>
    <dgm:cxn modelId="{395683AE-2D42-4367-9B16-9206F51A86BD}" type="presParOf" srcId="{2F0A5558-8C9E-4E95-8690-0B425A6A68A4}" destId="{EC7C90B6-720C-4A73-AE3F-DA13A531CF35}" srcOrd="0" destOrd="0" presId="urn:microsoft.com/office/officeart/2005/8/layout/process5"/>
    <dgm:cxn modelId="{C5B44AF8-4850-4113-92FC-71778A8B1179}" type="presParOf" srcId="{57ADABE2-534B-4BBB-BAB5-1A4511A66950}" destId="{6DFD30AF-8B68-4023-AF22-96A90EE7FA7C}" srcOrd="10" destOrd="0" presId="urn:microsoft.com/office/officeart/2005/8/layout/process5"/>
    <dgm:cxn modelId="{CD11A270-757F-4A77-8355-7ADAEDD1038F}" type="presParOf" srcId="{57ADABE2-534B-4BBB-BAB5-1A4511A66950}" destId="{01EDEC77-173F-4229-966D-F316B588815C}" srcOrd="11" destOrd="0" presId="urn:microsoft.com/office/officeart/2005/8/layout/process5"/>
    <dgm:cxn modelId="{A5716751-AE83-4CAA-B992-1A9E582C8C85}" type="presParOf" srcId="{01EDEC77-173F-4229-966D-F316B588815C}" destId="{A97A5E02-6C6C-45B0-A552-0C21286EB6DA}" srcOrd="0" destOrd="0" presId="urn:microsoft.com/office/officeart/2005/8/layout/process5"/>
    <dgm:cxn modelId="{E0DF8D8A-7741-499D-A104-B61693C1599D}" type="presParOf" srcId="{57ADABE2-534B-4BBB-BAB5-1A4511A66950}" destId="{C106D50A-4654-4AA4-B6F6-D5927455E6A3}" srcOrd="12" destOrd="0" presId="urn:microsoft.com/office/officeart/2005/8/layout/process5"/>
    <dgm:cxn modelId="{6D2FA3E9-1AC3-44B3-A4BE-6AE1135A1F18}" type="presParOf" srcId="{57ADABE2-534B-4BBB-BAB5-1A4511A66950}" destId="{39790E12-CC72-4B54-8015-94A9655DD752}" srcOrd="13" destOrd="0" presId="urn:microsoft.com/office/officeart/2005/8/layout/process5"/>
    <dgm:cxn modelId="{2818ED3C-1D7F-451B-8341-81F1AE983496}" type="presParOf" srcId="{39790E12-CC72-4B54-8015-94A9655DD752}" destId="{68FAB7E4-586A-480B-AB94-3954432D3F05}" srcOrd="0" destOrd="0" presId="urn:microsoft.com/office/officeart/2005/8/layout/process5"/>
    <dgm:cxn modelId="{D4659E77-5403-420C-B499-685DA0C0C8B4}" type="presParOf" srcId="{57ADABE2-534B-4BBB-BAB5-1A4511A66950}" destId="{607D535C-F051-40D4-9C40-5E4AD62A0B43}" srcOrd="14" destOrd="0" presId="urn:microsoft.com/office/officeart/2005/8/layout/process5"/>
    <dgm:cxn modelId="{A46AF2B0-7DAC-411B-BF29-BA3F0CB0B11A}" type="presParOf" srcId="{57ADABE2-534B-4BBB-BAB5-1A4511A66950}" destId="{DF6050D1-521E-485A-9DB8-459415189AE8}" srcOrd="15" destOrd="0" presId="urn:microsoft.com/office/officeart/2005/8/layout/process5"/>
    <dgm:cxn modelId="{F601540F-7E1B-425E-8B36-0A08C71EAF83}" type="presParOf" srcId="{DF6050D1-521E-485A-9DB8-459415189AE8}" destId="{B34E4F31-0D39-41B2-A14C-0923029E2A15}" srcOrd="0" destOrd="0" presId="urn:microsoft.com/office/officeart/2005/8/layout/process5"/>
    <dgm:cxn modelId="{A04FE9E4-9EDF-431C-99DE-5F00A0896D3F}" type="presParOf" srcId="{57ADABE2-534B-4BBB-BAB5-1A4511A66950}" destId="{FDA3ADC7-4EAE-42CE-A788-72E3E0054099}" srcOrd="16" destOrd="0" presId="urn:microsoft.com/office/officeart/2005/8/layout/process5"/>
    <dgm:cxn modelId="{E4CDC952-47A7-416B-981F-145CCA76048F}" type="presParOf" srcId="{57ADABE2-534B-4BBB-BAB5-1A4511A66950}" destId="{A0AFD9EB-6707-487E-A524-81424CD4C46D}" srcOrd="17" destOrd="0" presId="urn:microsoft.com/office/officeart/2005/8/layout/process5"/>
    <dgm:cxn modelId="{EF69C90E-87DB-4E4B-A0C6-BFB3F60FE9BF}" type="presParOf" srcId="{A0AFD9EB-6707-487E-A524-81424CD4C46D}" destId="{10EB8BBD-35BC-4FB0-9CCE-381D4A0F2E9D}" srcOrd="0" destOrd="0" presId="urn:microsoft.com/office/officeart/2005/8/layout/process5"/>
    <dgm:cxn modelId="{E1377549-3016-48A1-A464-AEED7D342FC0}" type="presParOf" srcId="{57ADABE2-534B-4BBB-BAB5-1A4511A66950}" destId="{3104C8C3-421E-41D3-83CC-996BA8CC510F}" srcOrd="18" destOrd="0" presId="urn:microsoft.com/office/officeart/2005/8/layout/process5"/>
    <dgm:cxn modelId="{E96783BB-81A0-40A6-8187-3D963C0714E9}" type="presParOf" srcId="{57ADABE2-534B-4BBB-BAB5-1A4511A66950}" destId="{B1323E86-3C94-4C9F-925D-D515E5AFD8B8}" srcOrd="19" destOrd="0" presId="urn:microsoft.com/office/officeart/2005/8/layout/process5"/>
    <dgm:cxn modelId="{24B68491-E600-4BDA-824B-363EB9AE440E}" type="presParOf" srcId="{B1323E86-3C94-4C9F-925D-D515E5AFD8B8}" destId="{DE5340B1-AD77-4D50-A87C-68764DBE786B}" srcOrd="0" destOrd="0" presId="urn:microsoft.com/office/officeart/2005/8/layout/process5"/>
    <dgm:cxn modelId="{A347923D-8C2B-4E31-9E07-96558D947844}" type="presParOf" srcId="{57ADABE2-534B-4BBB-BAB5-1A4511A66950}" destId="{2F8B1DDF-F24E-4C96-A7B7-CEA392B3BAD6}" srcOrd="20" destOrd="0" presId="urn:microsoft.com/office/officeart/2005/8/layout/process5"/>
  </dgm:cxnLst>
  <dgm:bg/>
  <dgm:whole>
    <a:ln w="28575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543A2-DB7E-44B3-BF9E-5D293B5EF29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6719B2D-F407-43AA-A98F-25FC22356069}">
      <dgm:prSet phldrT="[Texto]" custT="1"/>
      <dgm:spPr>
        <a:solidFill>
          <a:srgbClr val="FFFFFF"/>
        </a:solidFill>
        <a:ln w="28575">
          <a:solidFill>
            <a:srgbClr val="009CCC"/>
          </a:solidFill>
        </a:ln>
      </dgm:spPr>
      <dgm:t>
        <a:bodyPr/>
        <a:lstStyle/>
        <a:p>
          <a:endParaRPr lang="es-PE" sz="1000" dirty="0">
            <a:solidFill>
              <a:schemeClr val="tx1"/>
            </a:solidFill>
          </a:endParaRPr>
        </a:p>
      </dgm:t>
    </dgm:pt>
    <dgm:pt modelId="{DBB477F1-997E-45C8-9ED8-0CCE53813A04}" type="parTrans" cxnId="{9B0E1CCD-EEA0-4011-A78A-664843C950F2}">
      <dgm:prSet/>
      <dgm:spPr/>
      <dgm:t>
        <a:bodyPr/>
        <a:lstStyle/>
        <a:p>
          <a:endParaRPr lang="es-PE"/>
        </a:p>
      </dgm:t>
    </dgm:pt>
    <dgm:pt modelId="{024160B3-9F82-498F-BA3B-F24BB6D7372A}" type="sibTrans" cxnId="{9B0E1CCD-EEA0-4011-A78A-664843C950F2}">
      <dgm:prSet/>
      <dgm:spPr/>
      <dgm:t>
        <a:bodyPr/>
        <a:lstStyle/>
        <a:p>
          <a:endParaRPr lang="es-PE"/>
        </a:p>
      </dgm:t>
    </dgm:pt>
    <dgm:pt modelId="{449DA7F5-629C-4C99-A04F-EAB4E167071B}" type="pres">
      <dgm:prSet presAssocID="{0F5543A2-DB7E-44B3-BF9E-5D293B5EF29A}" presName="Name0" presStyleCnt="0">
        <dgm:presLayoutVars>
          <dgm:chMax val="7"/>
          <dgm:chPref val="7"/>
          <dgm:dir/>
        </dgm:presLayoutVars>
      </dgm:prSet>
      <dgm:spPr/>
    </dgm:pt>
    <dgm:pt modelId="{CFD6DDE9-CA28-4382-8187-E67582CBF8F5}" type="pres">
      <dgm:prSet presAssocID="{0F5543A2-DB7E-44B3-BF9E-5D293B5EF29A}" presName="Name1" presStyleCnt="0"/>
      <dgm:spPr/>
    </dgm:pt>
    <dgm:pt modelId="{D5B65F51-08D7-4050-B3F4-A9F10DB97401}" type="pres">
      <dgm:prSet presAssocID="{0F5543A2-DB7E-44B3-BF9E-5D293B5EF29A}" presName="cycle" presStyleCnt="0"/>
      <dgm:spPr/>
    </dgm:pt>
    <dgm:pt modelId="{E351D913-6F1D-4ECD-A9C5-212032DB284E}" type="pres">
      <dgm:prSet presAssocID="{0F5543A2-DB7E-44B3-BF9E-5D293B5EF29A}" presName="srcNode" presStyleLbl="node1" presStyleIdx="0" presStyleCnt="1"/>
      <dgm:spPr/>
    </dgm:pt>
    <dgm:pt modelId="{8E8F2894-6AF5-4AFA-96FE-D87940AC613E}" type="pres">
      <dgm:prSet presAssocID="{0F5543A2-DB7E-44B3-BF9E-5D293B5EF29A}" presName="conn" presStyleLbl="parChTrans1D2" presStyleIdx="0" presStyleCnt="1"/>
      <dgm:spPr/>
    </dgm:pt>
    <dgm:pt modelId="{81C2DF39-345C-48D9-8770-ACD60CAA4ECD}" type="pres">
      <dgm:prSet presAssocID="{0F5543A2-DB7E-44B3-BF9E-5D293B5EF29A}" presName="extraNode" presStyleLbl="node1" presStyleIdx="0" presStyleCnt="1"/>
      <dgm:spPr/>
    </dgm:pt>
    <dgm:pt modelId="{6ECC99F8-2623-4122-A050-C2C46572B911}" type="pres">
      <dgm:prSet presAssocID="{0F5543A2-DB7E-44B3-BF9E-5D293B5EF29A}" presName="dstNode" presStyleLbl="node1" presStyleIdx="0" presStyleCnt="1"/>
      <dgm:spPr/>
    </dgm:pt>
    <dgm:pt modelId="{FFAB13C2-AFF9-49EF-8C7C-690C318E7CF8}" type="pres">
      <dgm:prSet presAssocID="{56719B2D-F407-43AA-A98F-25FC22356069}" presName="text_1" presStyleLbl="node1" presStyleIdx="0" presStyleCnt="1" custScaleY="206285">
        <dgm:presLayoutVars>
          <dgm:bulletEnabled val="1"/>
        </dgm:presLayoutVars>
      </dgm:prSet>
      <dgm:spPr/>
    </dgm:pt>
    <dgm:pt modelId="{F7B91A75-603B-472D-9ABF-2EFFA7527E50}" type="pres">
      <dgm:prSet presAssocID="{56719B2D-F407-43AA-A98F-25FC22356069}" presName="accent_1" presStyleCnt="0"/>
      <dgm:spPr/>
    </dgm:pt>
    <dgm:pt modelId="{4D1139DB-5C8B-4996-A114-1A37E349052D}" type="pres">
      <dgm:prSet presAssocID="{56719B2D-F407-43AA-A98F-25FC22356069}" presName="accentRepeatNode" presStyleLbl="solidFgAcc1" presStyleIdx="0" presStyleCnt="1"/>
      <dgm:spPr>
        <a:ln w="28575">
          <a:solidFill>
            <a:srgbClr val="009CCC"/>
          </a:solidFill>
        </a:ln>
      </dgm:spPr>
    </dgm:pt>
  </dgm:ptLst>
  <dgm:cxnLst>
    <dgm:cxn modelId="{296BFE14-2023-4D98-911C-5A21D383ECCD}" type="presOf" srcId="{024160B3-9F82-498F-BA3B-F24BB6D7372A}" destId="{8E8F2894-6AF5-4AFA-96FE-D87940AC613E}" srcOrd="0" destOrd="0" presId="urn:microsoft.com/office/officeart/2008/layout/VerticalCurvedList"/>
    <dgm:cxn modelId="{266779B8-B5E7-4DC9-828D-EE3C0787C7EE}" type="presOf" srcId="{0F5543A2-DB7E-44B3-BF9E-5D293B5EF29A}" destId="{449DA7F5-629C-4C99-A04F-EAB4E167071B}" srcOrd="0" destOrd="0" presId="urn:microsoft.com/office/officeart/2008/layout/VerticalCurvedList"/>
    <dgm:cxn modelId="{F7C9DFBF-692B-4195-9D22-3CA843029990}" type="presOf" srcId="{56719B2D-F407-43AA-A98F-25FC22356069}" destId="{FFAB13C2-AFF9-49EF-8C7C-690C318E7CF8}" srcOrd="0" destOrd="0" presId="urn:microsoft.com/office/officeart/2008/layout/VerticalCurvedList"/>
    <dgm:cxn modelId="{9B0E1CCD-EEA0-4011-A78A-664843C950F2}" srcId="{0F5543A2-DB7E-44B3-BF9E-5D293B5EF29A}" destId="{56719B2D-F407-43AA-A98F-25FC22356069}" srcOrd="0" destOrd="0" parTransId="{DBB477F1-997E-45C8-9ED8-0CCE53813A04}" sibTransId="{024160B3-9F82-498F-BA3B-F24BB6D7372A}"/>
    <dgm:cxn modelId="{44C40194-ABBB-47E2-91DA-61AC0A352142}" type="presParOf" srcId="{449DA7F5-629C-4C99-A04F-EAB4E167071B}" destId="{CFD6DDE9-CA28-4382-8187-E67582CBF8F5}" srcOrd="0" destOrd="0" presId="urn:microsoft.com/office/officeart/2008/layout/VerticalCurvedList"/>
    <dgm:cxn modelId="{451A111F-E8CF-4AEE-9D42-A788764B0D7C}" type="presParOf" srcId="{CFD6DDE9-CA28-4382-8187-E67582CBF8F5}" destId="{D5B65F51-08D7-4050-B3F4-A9F10DB97401}" srcOrd="0" destOrd="0" presId="urn:microsoft.com/office/officeart/2008/layout/VerticalCurvedList"/>
    <dgm:cxn modelId="{E3193381-59D9-4E04-9923-BAFE06F9638C}" type="presParOf" srcId="{D5B65F51-08D7-4050-B3F4-A9F10DB97401}" destId="{E351D913-6F1D-4ECD-A9C5-212032DB284E}" srcOrd="0" destOrd="0" presId="urn:microsoft.com/office/officeart/2008/layout/VerticalCurvedList"/>
    <dgm:cxn modelId="{A8F0CD85-D02C-4C6B-BC18-DD8EEF50D953}" type="presParOf" srcId="{D5B65F51-08D7-4050-B3F4-A9F10DB97401}" destId="{8E8F2894-6AF5-4AFA-96FE-D87940AC613E}" srcOrd="1" destOrd="0" presId="urn:microsoft.com/office/officeart/2008/layout/VerticalCurvedList"/>
    <dgm:cxn modelId="{6522AF4F-310F-4329-B85D-D20C875E6B57}" type="presParOf" srcId="{D5B65F51-08D7-4050-B3F4-A9F10DB97401}" destId="{81C2DF39-345C-48D9-8770-ACD60CAA4ECD}" srcOrd="2" destOrd="0" presId="urn:microsoft.com/office/officeart/2008/layout/VerticalCurvedList"/>
    <dgm:cxn modelId="{307F4930-43FB-41CE-9A44-48588D32A353}" type="presParOf" srcId="{D5B65F51-08D7-4050-B3F4-A9F10DB97401}" destId="{6ECC99F8-2623-4122-A050-C2C46572B911}" srcOrd="3" destOrd="0" presId="urn:microsoft.com/office/officeart/2008/layout/VerticalCurvedList"/>
    <dgm:cxn modelId="{3146E1A4-C39B-46F1-B7C9-F70F8976E24C}" type="presParOf" srcId="{CFD6DDE9-CA28-4382-8187-E67582CBF8F5}" destId="{FFAB13C2-AFF9-49EF-8C7C-690C318E7CF8}" srcOrd="1" destOrd="0" presId="urn:microsoft.com/office/officeart/2008/layout/VerticalCurvedList"/>
    <dgm:cxn modelId="{0F9D7210-388C-4C7B-BD5A-C3981F0EE52C}" type="presParOf" srcId="{CFD6DDE9-CA28-4382-8187-E67582CBF8F5}" destId="{F7B91A75-603B-472D-9ABF-2EFFA7527E50}" srcOrd="2" destOrd="0" presId="urn:microsoft.com/office/officeart/2008/layout/VerticalCurvedList"/>
    <dgm:cxn modelId="{A7C3AA2C-59B8-4216-853D-F47393D67B1D}" type="presParOf" srcId="{F7B91A75-603B-472D-9ABF-2EFFA7527E50}" destId="{4D1139DB-5C8B-4996-A114-1A37E34905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8BE1CE-F82B-4693-850B-22864B08881B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BD94A32F-A4AA-4662-A0A4-3AB15C7FB476}">
      <dgm:prSet phldrT="[Texto]" custT="1"/>
      <dgm:spPr>
        <a:ln w="28575">
          <a:solidFill>
            <a:srgbClr val="0090D7"/>
          </a:solidFill>
        </a:ln>
      </dgm:spPr>
      <dgm:t>
        <a:bodyPr/>
        <a:lstStyle/>
        <a:p>
          <a:r>
            <a:rPr lang="es-PE" sz="1000" b="1" dirty="0">
              <a:latin typeface="Arial" panose="020B0604020202020204" pitchFamily="34" charset="0"/>
              <a:cs typeface="Arial" panose="020B0604020202020204" pitchFamily="34" charset="0"/>
            </a:rPr>
            <a:t>Nueva</a:t>
          </a:r>
          <a:r>
            <a:rPr lang="es-PE" sz="1000" dirty="0">
              <a:latin typeface="Arial" panose="020B0604020202020204" pitchFamily="34" charset="0"/>
              <a:cs typeface="Arial" panose="020B0604020202020204" pitchFamily="34" charset="0"/>
            </a:rPr>
            <a:t> Propuesta Tarifaria del Regulador</a:t>
          </a:r>
        </a:p>
        <a:p>
          <a:r>
            <a:rPr lang="es-PE" sz="1000" dirty="0">
              <a:latin typeface="Arial" panose="020B0604020202020204" pitchFamily="34" charset="0"/>
              <a:cs typeface="Arial" panose="020B0604020202020204" pitchFamily="34" charset="0"/>
            </a:rPr>
            <a:t>(RP N° 66-2025-PD-OSITRAN) </a:t>
          </a:r>
        </a:p>
        <a:p>
          <a:r>
            <a:rPr lang="es-PE" sz="1000" dirty="0">
              <a:latin typeface="Arial" panose="020B0604020202020204" pitchFamily="34" charset="0"/>
              <a:cs typeface="Arial" panose="020B0604020202020204" pitchFamily="34" charset="0"/>
            </a:rPr>
            <a:t>11-6-2025</a:t>
          </a:r>
        </a:p>
      </dgm:t>
    </dgm:pt>
    <dgm:pt modelId="{2A503974-B118-4099-84A6-04F4E45E6145}" type="parTrans" cxnId="{3A33E213-832C-4C21-A71E-FC1565843810}">
      <dgm:prSet/>
      <dgm:spPr/>
      <dgm:t>
        <a:bodyPr/>
        <a:lstStyle/>
        <a:p>
          <a:endParaRPr lang="es-PE"/>
        </a:p>
      </dgm:t>
    </dgm:pt>
    <dgm:pt modelId="{A0D12D2F-2EA8-411A-A831-0B76BA889788}" type="sibTrans" cxnId="{3A33E213-832C-4C21-A71E-FC1565843810}">
      <dgm:prSet/>
      <dgm:spPr>
        <a:solidFill>
          <a:srgbClr val="0090D7"/>
        </a:solidFill>
      </dgm:spPr>
      <dgm:t>
        <a:bodyPr/>
        <a:lstStyle/>
        <a:p>
          <a:endParaRPr lang="es-PE"/>
        </a:p>
      </dgm:t>
    </dgm:pt>
    <dgm:pt modelId="{A4A105CF-AEA8-4739-A006-C2BAF7D1781C}">
      <dgm:prSet phldrT="[Texto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Consejo de Usuarios de Aeropuertos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1-7-25</a:t>
          </a:r>
        </a:p>
      </dgm:t>
    </dgm:pt>
    <dgm:pt modelId="{A4EE580F-CC34-4F8B-A99F-99CDDEA626BA}" type="parTrans" cxnId="{6EEFD3C0-31AA-4313-A1E4-8F4B10CE81E6}">
      <dgm:prSet/>
      <dgm:spPr/>
      <dgm:t>
        <a:bodyPr/>
        <a:lstStyle/>
        <a:p>
          <a:endParaRPr lang="es-PE"/>
        </a:p>
      </dgm:t>
    </dgm:pt>
    <dgm:pt modelId="{4BE7606E-F513-4F1D-8C4E-670B305E476E}" type="sibTrans" cxnId="{6EEFD3C0-31AA-4313-A1E4-8F4B10CE81E6}">
      <dgm:prSet custT="1"/>
      <dgm:spPr>
        <a:solidFill>
          <a:srgbClr val="0090D7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591BFAB-C830-4E64-BA13-51F5319EEBE7}">
      <dgm:prSet phldrT="[Texto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Audiencia Pública 1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3-7-2025</a:t>
          </a:r>
        </a:p>
      </dgm:t>
    </dgm:pt>
    <dgm:pt modelId="{91003A5F-17A1-4403-A919-154D9B2E2AD6}" type="parTrans" cxnId="{90DE42AF-DA80-42E4-A1D6-1880808F36B8}">
      <dgm:prSet/>
      <dgm:spPr/>
      <dgm:t>
        <a:bodyPr/>
        <a:lstStyle/>
        <a:p>
          <a:endParaRPr lang="es-PE"/>
        </a:p>
      </dgm:t>
    </dgm:pt>
    <dgm:pt modelId="{855E0D16-79E5-416A-A38C-8016C570B374}" type="sibTrans" cxnId="{90DE42AF-DA80-42E4-A1D6-1880808F36B8}">
      <dgm:prSet custT="1"/>
      <dgm:spPr>
        <a:solidFill>
          <a:srgbClr val="0090D7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831996EA-1E16-4187-B995-BD7349D26CBB}">
      <dgm:prSet phldrT="[Texto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Audiencia Pública 2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7-7-025</a:t>
          </a:r>
        </a:p>
      </dgm:t>
    </dgm:pt>
    <dgm:pt modelId="{2C7EBA9D-07AB-4592-A5CA-6CA1C8B0B1F2}" type="parTrans" cxnId="{6A039E80-E673-4C0C-A9D6-6E0B22C33FCE}">
      <dgm:prSet/>
      <dgm:spPr/>
      <dgm:t>
        <a:bodyPr/>
        <a:lstStyle/>
        <a:p>
          <a:endParaRPr lang="es-PE"/>
        </a:p>
      </dgm:t>
    </dgm:pt>
    <dgm:pt modelId="{1935EDA5-0011-4D4D-A462-0DA7BB30EE2F}" type="sibTrans" cxnId="{6A039E80-E673-4C0C-A9D6-6E0B22C33FCE}">
      <dgm:prSet custT="1"/>
      <dgm:spPr>
        <a:solidFill>
          <a:srgbClr val="0090D7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62DF7C4-9DA9-4829-8395-C94B6D6631ED}">
      <dgm:prSet phldrT="[Texto]" custT="1"/>
      <dgm:spPr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Plazo para recibir comentarios a la Nueva Propuesta, del 13-6-2025 al 10-7-2025</a:t>
          </a:r>
        </a:p>
      </dgm:t>
    </dgm:pt>
    <dgm:pt modelId="{F7E1E8D7-1263-405F-A30B-C5200D4D3677}" type="parTrans" cxnId="{69F71D2E-ED2F-4B7F-9870-C128ECB37C9E}">
      <dgm:prSet/>
      <dgm:spPr/>
      <dgm:t>
        <a:bodyPr/>
        <a:lstStyle/>
        <a:p>
          <a:endParaRPr lang="es-PE"/>
        </a:p>
      </dgm:t>
    </dgm:pt>
    <dgm:pt modelId="{F6ED6DF1-0AA3-4E18-B25A-685F5C3ED0CA}" type="sibTrans" cxnId="{69F71D2E-ED2F-4B7F-9870-C128ECB37C9E}">
      <dgm:prSet custT="1"/>
      <dgm:spPr>
        <a:solidFill>
          <a:srgbClr val="0090D7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33B3F51-4EBE-4FE2-817E-3AEB027C31E4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Aprobación de la Tarifa</a:t>
          </a:r>
        </a:p>
      </dgm:t>
    </dgm:pt>
    <dgm:pt modelId="{4AE81DED-0A58-4D43-AE37-1C8CDC364AEB}" type="parTrans" cxnId="{E95F5B4D-320E-4572-AD31-86AB9857E983}">
      <dgm:prSet/>
      <dgm:spPr/>
      <dgm:t>
        <a:bodyPr/>
        <a:lstStyle/>
        <a:p>
          <a:endParaRPr lang="es-PE"/>
        </a:p>
      </dgm:t>
    </dgm:pt>
    <dgm:pt modelId="{907B7EFD-2EA7-4CA2-9F5D-8C29EEB01170}" type="sibTrans" cxnId="{E95F5B4D-320E-4572-AD31-86AB9857E983}">
      <dgm:prSet/>
      <dgm:spPr/>
      <dgm:t>
        <a:bodyPr/>
        <a:lstStyle/>
        <a:p>
          <a:endParaRPr lang="es-PE"/>
        </a:p>
      </dgm:t>
    </dgm:pt>
    <dgm:pt modelId="{6D6E1919-45BB-4E5C-B84A-D01970364238}">
      <dgm:prSet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r>
            <a:rPr lang="es-PE" dirty="0"/>
            <a:t>Inicio del procedimiento (junio 2024)</a:t>
          </a:r>
        </a:p>
      </dgm:t>
    </dgm:pt>
    <dgm:pt modelId="{5C758088-F9F8-49C3-A65C-DD01227FD72B}" type="parTrans" cxnId="{EC7378B2-6A9D-4FF7-A3E1-7AC40C18D562}">
      <dgm:prSet/>
      <dgm:spPr/>
      <dgm:t>
        <a:bodyPr/>
        <a:lstStyle/>
        <a:p>
          <a:endParaRPr lang="es-PE"/>
        </a:p>
      </dgm:t>
    </dgm:pt>
    <dgm:pt modelId="{1DF05757-5F68-4C17-A0FC-9F9F924C08FE}" type="sibTrans" cxnId="{EC7378B2-6A9D-4FF7-A3E1-7AC40C18D562}">
      <dgm:prSet custT="1"/>
      <dgm:spPr>
        <a:solidFill>
          <a:srgbClr val="0090D7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877FD8AF-6463-49A1-AE12-F5822A7B80DC}">
      <dgm:prSet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r>
            <a:rPr lang="es-PE" dirty="0"/>
            <a:t>Propuesta tarifaria de LAP (setiembre 2024)</a:t>
          </a:r>
        </a:p>
      </dgm:t>
    </dgm:pt>
    <dgm:pt modelId="{CF45BDF0-3723-470C-AF81-4D4CE59A294B}" type="parTrans" cxnId="{DC0425C6-EEBA-4000-9485-11061514B4BA}">
      <dgm:prSet/>
      <dgm:spPr/>
      <dgm:t>
        <a:bodyPr/>
        <a:lstStyle/>
        <a:p>
          <a:endParaRPr lang="es-PE"/>
        </a:p>
      </dgm:t>
    </dgm:pt>
    <dgm:pt modelId="{4050C0FE-9A0F-43A8-AB6E-8C551512249A}" type="sibTrans" cxnId="{DC0425C6-EEBA-4000-9485-11061514B4BA}">
      <dgm:prSet custT="1"/>
      <dgm:spPr>
        <a:solidFill>
          <a:srgbClr val="0090D7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57ADABE2-534B-4BBB-BAB5-1A4511A66950}" type="pres">
      <dgm:prSet presAssocID="{CF8BE1CE-F82B-4693-850B-22864B08881B}" presName="diagram" presStyleCnt="0">
        <dgm:presLayoutVars>
          <dgm:dir/>
          <dgm:resizeHandles val="exact"/>
        </dgm:presLayoutVars>
      </dgm:prSet>
      <dgm:spPr/>
    </dgm:pt>
    <dgm:pt modelId="{D00A6BF9-7C99-49F6-A610-6AE0266A42FE}" type="pres">
      <dgm:prSet presAssocID="{6D6E1919-45BB-4E5C-B84A-D01970364238}" presName="node" presStyleLbl="node1" presStyleIdx="0" presStyleCnt="8">
        <dgm:presLayoutVars>
          <dgm:bulletEnabled val="1"/>
        </dgm:presLayoutVars>
      </dgm:prSet>
      <dgm:spPr>
        <a:xfrm>
          <a:off x="3491" y="230985"/>
          <a:ext cx="1526554" cy="915932"/>
        </a:xfrm>
        <a:prstGeom prst="roundRect">
          <a:avLst>
            <a:gd name="adj" fmla="val 10000"/>
          </a:avLst>
        </a:prstGeom>
      </dgm:spPr>
    </dgm:pt>
    <dgm:pt modelId="{13565703-A593-4F45-B557-C90A9C0B300A}" type="pres">
      <dgm:prSet presAssocID="{1DF05757-5F68-4C17-A0FC-9F9F924C08FE}" presName="sibTrans" presStyleLbl="sibTrans2D1" presStyleIdx="0" presStyleCnt="7"/>
      <dgm:spPr>
        <a:xfrm>
          <a:off x="1664382" y="499659"/>
          <a:ext cx="323629" cy="378585"/>
        </a:xfrm>
        <a:prstGeom prst="rightArrow">
          <a:avLst>
            <a:gd name="adj1" fmla="val 60000"/>
            <a:gd name="adj2" fmla="val 50000"/>
          </a:avLst>
        </a:prstGeom>
      </dgm:spPr>
    </dgm:pt>
    <dgm:pt modelId="{9B939F31-36E2-4059-AA2C-ED61C7B0847A}" type="pres">
      <dgm:prSet presAssocID="{1DF05757-5F68-4C17-A0FC-9F9F924C08FE}" presName="connectorText" presStyleLbl="sibTrans2D1" presStyleIdx="0" presStyleCnt="7"/>
      <dgm:spPr/>
    </dgm:pt>
    <dgm:pt modelId="{0F7E51A7-2FD5-4484-9B0D-6D776F8871DA}" type="pres">
      <dgm:prSet presAssocID="{877FD8AF-6463-49A1-AE12-F5822A7B80DC}" presName="node" presStyleLbl="node1" presStyleIdx="1" presStyleCnt="8">
        <dgm:presLayoutVars>
          <dgm:bulletEnabled val="1"/>
        </dgm:presLayoutVars>
      </dgm:prSet>
      <dgm:spPr>
        <a:xfrm>
          <a:off x="2140667" y="230985"/>
          <a:ext cx="1526554" cy="915932"/>
        </a:xfrm>
        <a:prstGeom prst="roundRect">
          <a:avLst>
            <a:gd name="adj" fmla="val 10000"/>
          </a:avLst>
        </a:prstGeom>
      </dgm:spPr>
    </dgm:pt>
    <dgm:pt modelId="{7412A37C-51FB-49C1-86BF-7BC5502C162F}" type="pres">
      <dgm:prSet presAssocID="{4050C0FE-9A0F-43A8-AB6E-8C551512249A}" presName="sibTrans" presStyleLbl="sibTrans2D1" presStyleIdx="1" presStyleCnt="7"/>
      <dgm:spPr>
        <a:xfrm>
          <a:off x="3801559" y="499659"/>
          <a:ext cx="323629" cy="378585"/>
        </a:xfrm>
        <a:prstGeom prst="rightArrow">
          <a:avLst>
            <a:gd name="adj1" fmla="val 60000"/>
            <a:gd name="adj2" fmla="val 50000"/>
          </a:avLst>
        </a:prstGeom>
      </dgm:spPr>
    </dgm:pt>
    <dgm:pt modelId="{B9E612F0-0733-47E6-B930-B296C0054B88}" type="pres">
      <dgm:prSet presAssocID="{4050C0FE-9A0F-43A8-AB6E-8C551512249A}" presName="connectorText" presStyleLbl="sibTrans2D1" presStyleIdx="1" presStyleCnt="7"/>
      <dgm:spPr/>
    </dgm:pt>
    <dgm:pt modelId="{4A790EB6-2E17-4E99-A008-3B51DE825BD2}" type="pres">
      <dgm:prSet presAssocID="{BD94A32F-A4AA-4662-A0A4-3AB15C7FB476}" presName="node" presStyleLbl="node1" presStyleIdx="2" presStyleCnt="8">
        <dgm:presLayoutVars>
          <dgm:bulletEnabled val="1"/>
        </dgm:presLayoutVars>
      </dgm:prSet>
      <dgm:spPr/>
    </dgm:pt>
    <dgm:pt modelId="{1472CD8A-CC58-4CB2-846E-C48DBA8B0247}" type="pres">
      <dgm:prSet presAssocID="{A0D12D2F-2EA8-411A-A831-0B76BA889788}" presName="sibTrans" presStyleLbl="sibTrans2D1" presStyleIdx="2" presStyleCnt="7"/>
      <dgm:spPr/>
    </dgm:pt>
    <dgm:pt modelId="{EB9944F5-F30C-46F2-BADC-2569CA29AA26}" type="pres">
      <dgm:prSet presAssocID="{A0D12D2F-2EA8-411A-A831-0B76BA889788}" presName="connectorText" presStyleLbl="sibTrans2D1" presStyleIdx="2" presStyleCnt="7"/>
      <dgm:spPr/>
    </dgm:pt>
    <dgm:pt modelId="{CC6D7E12-78B7-4338-889D-FA8FF2440837}" type="pres">
      <dgm:prSet presAssocID="{A4A105CF-AEA8-4739-A006-C2BAF7D1781C}" presName="node" presStyleLbl="node1" presStyleIdx="3" presStyleCnt="8">
        <dgm:presLayoutVars>
          <dgm:bulletEnabled val="1"/>
        </dgm:presLayoutVars>
      </dgm:prSet>
      <dgm:spPr>
        <a:xfrm>
          <a:off x="6415020" y="230985"/>
          <a:ext cx="1526554" cy="915932"/>
        </a:xfrm>
        <a:prstGeom prst="roundRect">
          <a:avLst>
            <a:gd name="adj" fmla="val 10000"/>
          </a:avLst>
        </a:prstGeom>
      </dgm:spPr>
    </dgm:pt>
    <dgm:pt modelId="{53F9C918-795B-4C84-A9BB-37A5B17D278C}" type="pres">
      <dgm:prSet presAssocID="{4BE7606E-F513-4F1D-8C4E-670B305E476E}" presName="sibTrans" presStyleLbl="sibTrans2D1" presStyleIdx="3" presStyleCnt="7"/>
      <dgm:spPr>
        <a:xfrm rot="5400000">
          <a:off x="7016483" y="1253777"/>
          <a:ext cx="323629" cy="378585"/>
        </a:xfrm>
        <a:prstGeom prst="rightArrow">
          <a:avLst>
            <a:gd name="adj1" fmla="val 60000"/>
            <a:gd name="adj2" fmla="val 50000"/>
          </a:avLst>
        </a:prstGeom>
      </dgm:spPr>
    </dgm:pt>
    <dgm:pt modelId="{8B9482BC-83BB-4A8B-B316-56878536558E}" type="pres">
      <dgm:prSet presAssocID="{4BE7606E-F513-4F1D-8C4E-670B305E476E}" presName="connectorText" presStyleLbl="sibTrans2D1" presStyleIdx="3" presStyleCnt="7"/>
      <dgm:spPr/>
    </dgm:pt>
    <dgm:pt modelId="{83E53401-54FE-481E-AC92-32996FBD3E9B}" type="pres">
      <dgm:prSet presAssocID="{6591BFAB-C830-4E64-BA13-51F5319EEBE7}" presName="node" presStyleLbl="node1" presStyleIdx="4" presStyleCnt="8">
        <dgm:presLayoutVars>
          <dgm:bulletEnabled val="1"/>
        </dgm:presLayoutVars>
      </dgm:prSet>
      <dgm:spPr>
        <a:xfrm>
          <a:off x="6415020" y="1757540"/>
          <a:ext cx="1526554" cy="915932"/>
        </a:xfrm>
        <a:prstGeom prst="roundRect">
          <a:avLst>
            <a:gd name="adj" fmla="val 10000"/>
          </a:avLst>
        </a:prstGeom>
      </dgm:spPr>
    </dgm:pt>
    <dgm:pt modelId="{9FD16A9F-517A-484C-9FE8-76C0204FB514}" type="pres">
      <dgm:prSet presAssocID="{855E0D16-79E5-416A-A38C-8016C570B374}" presName="sibTrans" presStyleLbl="sibTrans2D1" presStyleIdx="4" presStyleCnt="7"/>
      <dgm:spPr>
        <a:xfrm rot="10800000">
          <a:off x="5957054" y="2026214"/>
          <a:ext cx="323629" cy="378585"/>
        </a:xfrm>
        <a:prstGeom prst="rightArrow">
          <a:avLst>
            <a:gd name="adj1" fmla="val 60000"/>
            <a:gd name="adj2" fmla="val 50000"/>
          </a:avLst>
        </a:prstGeom>
      </dgm:spPr>
    </dgm:pt>
    <dgm:pt modelId="{81757427-37F7-4CCD-A7D5-4EE20AB9692C}" type="pres">
      <dgm:prSet presAssocID="{855E0D16-79E5-416A-A38C-8016C570B374}" presName="connectorText" presStyleLbl="sibTrans2D1" presStyleIdx="4" presStyleCnt="7"/>
      <dgm:spPr/>
    </dgm:pt>
    <dgm:pt modelId="{C51A6132-9D3E-4234-96EC-91E2081D4ECB}" type="pres">
      <dgm:prSet presAssocID="{831996EA-1E16-4187-B995-BD7349D26CBB}" presName="node" presStyleLbl="node1" presStyleIdx="5" presStyleCnt="8">
        <dgm:presLayoutVars>
          <dgm:bulletEnabled val="1"/>
        </dgm:presLayoutVars>
      </dgm:prSet>
      <dgm:spPr>
        <a:xfrm>
          <a:off x="4277844" y="1757540"/>
          <a:ext cx="1526554" cy="915932"/>
        </a:xfrm>
        <a:prstGeom prst="roundRect">
          <a:avLst>
            <a:gd name="adj" fmla="val 10000"/>
          </a:avLst>
        </a:prstGeom>
      </dgm:spPr>
    </dgm:pt>
    <dgm:pt modelId="{3156EEA8-85E9-429D-BFEB-6DAF5F7531ED}" type="pres">
      <dgm:prSet presAssocID="{1935EDA5-0011-4D4D-A462-0DA7BB30EE2F}" presName="sibTrans" presStyleLbl="sibTrans2D1" presStyleIdx="5" presStyleCnt="7"/>
      <dgm:spPr>
        <a:xfrm rot="10800000">
          <a:off x="3819878" y="2026214"/>
          <a:ext cx="323629" cy="378585"/>
        </a:xfrm>
        <a:prstGeom prst="rightArrow">
          <a:avLst>
            <a:gd name="adj1" fmla="val 60000"/>
            <a:gd name="adj2" fmla="val 50000"/>
          </a:avLst>
        </a:prstGeom>
      </dgm:spPr>
    </dgm:pt>
    <dgm:pt modelId="{5FF0DBA6-4462-4B58-83E1-F5EFA0FDCE3A}" type="pres">
      <dgm:prSet presAssocID="{1935EDA5-0011-4D4D-A462-0DA7BB30EE2F}" presName="connectorText" presStyleLbl="sibTrans2D1" presStyleIdx="5" presStyleCnt="7"/>
      <dgm:spPr/>
    </dgm:pt>
    <dgm:pt modelId="{BAC8BBA9-461F-4232-B8A0-6B4C0CE76604}" type="pres">
      <dgm:prSet presAssocID="{062DF7C4-9DA9-4829-8395-C94B6D6631ED}" presName="node" presStyleLbl="node1" presStyleIdx="6" presStyleCnt="8">
        <dgm:presLayoutVars>
          <dgm:bulletEnabled val="1"/>
        </dgm:presLayoutVars>
      </dgm:prSet>
      <dgm:spPr>
        <a:xfrm>
          <a:off x="2140667" y="1757540"/>
          <a:ext cx="1526554" cy="915932"/>
        </a:xfrm>
        <a:prstGeom prst="roundRect">
          <a:avLst>
            <a:gd name="adj" fmla="val 10000"/>
          </a:avLst>
        </a:prstGeom>
      </dgm:spPr>
    </dgm:pt>
    <dgm:pt modelId="{5E6EC381-A421-4347-BE31-29992A7B0331}" type="pres">
      <dgm:prSet presAssocID="{F6ED6DF1-0AA3-4E18-B25A-685F5C3ED0CA}" presName="sibTrans" presStyleLbl="sibTrans2D1" presStyleIdx="6" presStyleCnt="7"/>
      <dgm:spPr>
        <a:xfrm rot="10800000">
          <a:off x="1682701" y="2026214"/>
          <a:ext cx="323629" cy="378585"/>
        </a:xfrm>
        <a:prstGeom prst="rightArrow">
          <a:avLst>
            <a:gd name="adj1" fmla="val 60000"/>
            <a:gd name="adj2" fmla="val 50000"/>
          </a:avLst>
        </a:prstGeom>
      </dgm:spPr>
    </dgm:pt>
    <dgm:pt modelId="{64D87E35-56FF-41DA-AD4D-70218C23C6AC}" type="pres">
      <dgm:prSet presAssocID="{F6ED6DF1-0AA3-4E18-B25A-685F5C3ED0CA}" presName="connectorText" presStyleLbl="sibTrans2D1" presStyleIdx="6" presStyleCnt="7"/>
      <dgm:spPr/>
    </dgm:pt>
    <dgm:pt modelId="{41761F75-68E4-449A-B2CB-CB78A3915838}" type="pres">
      <dgm:prSet presAssocID="{333B3F51-4EBE-4FE2-817E-3AEB027C31E4}" presName="node" presStyleLbl="node1" presStyleIdx="7" presStyleCnt="8">
        <dgm:presLayoutVars>
          <dgm:bulletEnabled val="1"/>
        </dgm:presLayoutVars>
      </dgm:prSet>
      <dgm:spPr>
        <a:xfrm>
          <a:off x="3491" y="1757540"/>
          <a:ext cx="1526554" cy="915932"/>
        </a:xfrm>
        <a:prstGeom prst="roundRect">
          <a:avLst>
            <a:gd name="adj" fmla="val 10000"/>
          </a:avLst>
        </a:prstGeom>
      </dgm:spPr>
    </dgm:pt>
  </dgm:ptLst>
  <dgm:cxnLst>
    <dgm:cxn modelId="{2B637C09-4913-4941-8FAE-D74727CCC4D6}" type="presOf" srcId="{1DF05757-5F68-4C17-A0FC-9F9F924C08FE}" destId="{13565703-A593-4F45-B557-C90A9C0B300A}" srcOrd="0" destOrd="0" presId="urn:microsoft.com/office/officeart/2005/8/layout/process5"/>
    <dgm:cxn modelId="{2572B912-7659-4014-96DA-799B497DF40C}" type="presOf" srcId="{4050C0FE-9A0F-43A8-AB6E-8C551512249A}" destId="{7412A37C-51FB-49C1-86BF-7BC5502C162F}" srcOrd="0" destOrd="0" presId="urn:microsoft.com/office/officeart/2005/8/layout/process5"/>
    <dgm:cxn modelId="{3A33E213-832C-4C21-A71E-FC1565843810}" srcId="{CF8BE1CE-F82B-4693-850B-22864B08881B}" destId="{BD94A32F-A4AA-4662-A0A4-3AB15C7FB476}" srcOrd="2" destOrd="0" parTransId="{2A503974-B118-4099-84A6-04F4E45E6145}" sibTransId="{A0D12D2F-2EA8-411A-A831-0B76BA889788}"/>
    <dgm:cxn modelId="{78424D2C-4666-4DAD-ABC6-4D7340E2D302}" type="presOf" srcId="{A0D12D2F-2EA8-411A-A831-0B76BA889788}" destId="{EB9944F5-F30C-46F2-BADC-2569CA29AA26}" srcOrd="1" destOrd="0" presId="urn:microsoft.com/office/officeart/2005/8/layout/process5"/>
    <dgm:cxn modelId="{69F71D2E-ED2F-4B7F-9870-C128ECB37C9E}" srcId="{CF8BE1CE-F82B-4693-850B-22864B08881B}" destId="{062DF7C4-9DA9-4829-8395-C94B6D6631ED}" srcOrd="6" destOrd="0" parTransId="{F7E1E8D7-1263-405F-A30B-C5200D4D3677}" sibTransId="{F6ED6DF1-0AA3-4E18-B25A-685F5C3ED0CA}"/>
    <dgm:cxn modelId="{22DC142F-628F-43EB-B2FB-6C62FDB47F3E}" type="presOf" srcId="{855E0D16-79E5-416A-A38C-8016C570B374}" destId="{81757427-37F7-4CCD-A7D5-4EE20AB9692C}" srcOrd="1" destOrd="0" presId="urn:microsoft.com/office/officeart/2005/8/layout/process5"/>
    <dgm:cxn modelId="{F0A90B35-10E9-4C11-84BF-18510E079391}" type="presOf" srcId="{1935EDA5-0011-4D4D-A462-0DA7BB30EE2F}" destId="{5FF0DBA6-4462-4B58-83E1-F5EFA0FDCE3A}" srcOrd="1" destOrd="0" presId="urn:microsoft.com/office/officeart/2005/8/layout/process5"/>
    <dgm:cxn modelId="{2511365E-B11F-4823-BA97-89CE2A0972D3}" type="presOf" srcId="{BD94A32F-A4AA-4662-A0A4-3AB15C7FB476}" destId="{4A790EB6-2E17-4E99-A008-3B51DE825BD2}" srcOrd="0" destOrd="0" presId="urn:microsoft.com/office/officeart/2005/8/layout/process5"/>
    <dgm:cxn modelId="{DD525064-EC5D-4E7A-AB6D-88E56DF29017}" type="presOf" srcId="{4BE7606E-F513-4F1D-8C4E-670B305E476E}" destId="{53F9C918-795B-4C84-A9BB-37A5B17D278C}" srcOrd="0" destOrd="0" presId="urn:microsoft.com/office/officeart/2005/8/layout/process5"/>
    <dgm:cxn modelId="{E95F5B4D-320E-4572-AD31-86AB9857E983}" srcId="{CF8BE1CE-F82B-4693-850B-22864B08881B}" destId="{333B3F51-4EBE-4FE2-817E-3AEB027C31E4}" srcOrd="7" destOrd="0" parTransId="{4AE81DED-0A58-4D43-AE37-1C8CDC364AEB}" sibTransId="{907B7EFD-2EA7-4CA2-9F5D-8C29EEB01170}"/>
    <dgm:cxn modelId="{EC1A8D75-510E-41E7-9216-CF1B4898B6F8}" type="presOf" srcId="{062DF7C4-9DA9-4829-8395-C94B6D6631ED}" destId="{BAC8BBA9-461F-4232-B8A0-6B4C0CE76604}" srcOrd="0" destOrd="0" presId="urn:microsoft.com/office/officeart/2005/8/layout/process5"/>
    <dgm:cxn modelId="{AE79D157-EAAF-4FF6-8121-65FCAC22772F}" type="presOf" srcId="{855E0D16-79E5-416A-A38C-8016C570B374}" destId="{9FD16A9F-517A-484C-9FE8-76C0204FB514}" srcOrd="0" destOrd="0" presId="urn:microsoft.com/office/officeart/2005/8/layout/process5"/>
    <dgm:cxn modelId="{BE66437C-DAF8-4046-B308-FBB536E83988}" type="presOf" srcId="{831996EA-1E16-4187-B995-BD7349D26CBB}" destId="{C51A6132-9D3E-4234-96EC-91E2081D4ECB}" srcOrd="0" destOrd="0" presId="urn:microsoft.com/office/officeart/2005/8/layout/process5"/>
    <dgm:cxn modelId="{6A039E80-E673-4C0C-A9D6-6E0B22C33FCE}" srcId="{CF8BE1CE-F82B-4693-850B-22864B08881B}" destId="{831996EA-1E16-4187-B995-BD7349D26CBB}" srcOrd="5" destOrd="0" parTransId="{2C7EBA9D-07AB-4592-A5CA-6CA1C8B0B1F2}" sibTransId="{1935EDA5-0011-4D4D-A462-0DA7BB30EE2F}"/>
    <dgm:cxn modelId="{633B0190-ED2B-4AA8-91A4-F0FB8F885A80}" type="presOf" srcId="{877FD8AF-6463-49A1-AE12-F5822A7B80DC}" destId="{0F7E51A7-2FD5-4484-9B0D-6D776F8871DA}" srcOrd="0" destOrd="0" presId="urn:microsoft.com/office/officeart/2005/8/layout/process5"/>
    <dgm:cxn modelId="{FD9EACAA-35AD-4F05-911F-CD2FC36E5AAD}" type="presOf" srcId="{F6ED6DF1-0AA3-4E18-B25A-685F5C3ED0CA}" destId="{5E6EC381-A421-4347-BE31-29992A7B0331}" srcOrd="0" destOrd="0" presId="urn:microsoft.com/office/officeart/2005/8/layout/process5"/>
    <dgm:cxn modelId="{90DE42AF-DA80-42E4-A1D6-1880808F36B8}" srcId="{CF8BE1CE-F82B-4693-850B-22864B08881B}" destId="{6591BFAB-C830-4E64-BA13-51F5319EEBE7}" srcOrd="4" destOrd="0" parTransId="{91003A5F-17A1-4403-A919-154D9B2E2AD6}" sibTransId="{855E0D16-79E5-416A-A38C-8016C570B374}"/>
    <dgm:cxn modelId="{EC7378B2-6A9D-4FF7-A3E1-7AC40C18D562}" srcId="{CF8BE1CE-F82B-4693-850B-22864B08881B}" destId="{6D6E1919-45BB-4E5C-B84A-D01970364238}" srcOrd="0" destOrd="0" parTransId="{5C758088-F9F8-49C3-A65C-DD01227FD72B}" sibTransId="{1DF05757-5F68-4C17-A0FC-9F9F924C08FE}"/>
    <dgm:cxn modelId="{D88AB6B2-FC2A-438F-8E07-FD241312A714}" type="presOf" srcId="{6591BFAB-C830-4E64-BA13-51F5319EEBE7}" destId="{83E53401-54FE-481E-AC92-32996FBD3E9B}" srcOrd="0" destOrd="0" presId="urn:microsoft.com/office/officeart/2005/8/layout/process5"/>
    <dgm:cxn modelId="{835C34C0-D894-4F37-90EC-0082B785007E}" type="presOf" srcId="{F6ED6DF1-0AA3-4E18-B25A-685F5C3ED0CA}" destId="{64D87E35-56FF-41DA-AD4D-70218C23C6AC}" srcOrd="1" destOrd="0" presId="urn:microsoft.com/office/officeart/2005/8/layout/process5"/>
    <dgm:cxn modelId="{6EEFD3C0-31AA-4313-A1E4-8F4B10CE81E6}" srcId="{CF8BE1CE-F82B-4693-850B-22864B08881B}" destId="{A4A105CF-AEA8-4739-A006-C2BAF7D1781C}" srcOrd="3" destOrd="0" parTransId="{A4EE580F-CC34-4F8B-A99F-99CDDEA626BA}" sibTransId="{4BE7606E-F513-4F1D-8C4E-670B305E476E}"/>
    <dgm:cxn modelId="{28902AC2-3918-4645-A795-E880791BFB72}" type="presOf" srcId="{4BE7606E-F513-4F1D-8C4E-670B305E476E}" destId="{8B9482BC-83BB-4A8B-B316-56878536558E}" srcOrd="1" destOrd="0" presId="urn:microsoft.com/office/officeart/2005/8/layout/process5"/>
    <dgm:cxn modelId="{DC0425C6-EEBA-4000-9485-11061514B4BA}" srcId="{CF8BE1CE-F82B-4693-850B-22864B08881B}" destId="{877FD8AF-6463-49A1-AE12-F5822A7B80DC}" srcOrd="1" destOrd="0" parTransId="{CF45BDF0-3723-470C-AF81-4D4CE59A294B}" sibTransId="{4050C0FE-9A0F-43A8-AB6E-8C551512249A}"/>
    <dgm:cxn modelId="{EE0143C7-4B81-41C4-9A28-DAFAAF8DE85D}" type="presOf" srcId="{A0D12D2F-2EA8-411A-A831-0B76BA889788}" destId="{1472CD8A-CC58-4CB2-846E-C48DBA8B0247}" srcOrd="0" destOrd="0" presId="urn:microsoft.com/office/officeart/2005/8/layout/process5"/>
    <dgm:cxn modelId="{129449CE-5194-4C3A-8263-6E639BEC83CD}" type="presOf" srcId="{6D6E1919-45BB-4E5C-B84A-D01970364238}" destId="{D00A6BF9-7C99-49F6-A610-6AE0266A42FE}" srcOrd="0" destOrd="0" presId="urn:microsoft.com/office/officeart/2005/8/layout/process5"/>
    <dgm:cxn modelId="{13B88CD4-007A-4F3A-A38B-0E106895B7D8}" type="presOf" srcId="{333B3F51-4EBE-4FE2-817E-3AEB027C31E4}" destId="{41761F75-68E4-449A-B2CB-CB78A3915838}" srcOrd="0" destOrd="0" presId="urn:microsoft.com/office/officeart/2005/8/layout/process5"/>
    <dgm:cxn modelId="{E12B93E3-63D1-4DD4-9A82-8E0F2DFF5B00}" type="presOf" srcId="{CF8BE1CE-F82B-4693-850B-22864B08881B}" destId="{57ADABE2-534B-4BBB-BAB5-1A4511A66950}" srcOrd="0" destOrd="0" presId="urn:microsoft.com/office/officeart/2005/8/layout/process5"/>
    <dgm:cxn modelId="{522142ED-F788-48FB-AFD1-D59D0825AB81}" type="presOf" srcId="{4050C0FE-9A0F-43A8-AB6E-8C551512249A}" destId="{B9E612F0-0733-47E6-B930-B296C0054B88}" srcOrd="1" destOrd="0" presId="urn:microsoft.com/office/officeart/2005/8/layout/process5"/>
    <dgm:cxn modelId="{615DF1EF-CEAF-4665-A8A4-729EFE392296}" type="presOf" srcId="{1935EDA5-0011-4D4D-A462-0DA7BB30EE2F}" destId="{3156EEA8-85E9-429D-BFEB-6DAF5F7531ED}" srcOrd="0" destOrd="0" presId="urn:microsoft.com/office/officeart/2005/8/layout/process5"/>
    <dgm:cxn modelId="{4CB304F2-C305-4AEF-9D99-4D792CC666E9}" type="presOf" srcId="{1DF05757-5F68-4C17-A0FC-9F9F924C08FE}" destId="{9B939F31-36E2-4059-AA2C-ED61C7B0847A}" srcOrd="1" destOrd="0" presId="urn:microsoft.com/office/officeart/2005/8/layout/process5"/>
    <dgm:cxn modelId="{9569F4FD-7D81-43EC-B4F8-640F4ABD154F}" type="presOf" srcId="{A4A105CF-AEA8-4739-A006-C2BAF7D1781C}" destId="{CC6D7E12-78B7-4338-889D-FA8FF2440837}" srcOrd="0" destOrd="0" presId="urn:microsoft.com/office/officeart/2005/8/layout/process5"/>
    <dgm:cxn modelId="{D4F84884-E3C8-493E-88AE-F08A51428139}" type="presParOf" srcId="{57ADABE2-534B-4BBB-BAB5-1A4511A66950}" destId="{D00A6BF9-7C99-49F6-A610-6AE0266A42FE}" srcOrd="0" destOrd="0" presId="urn:microsoft.com/office/officeart/2005/8/layout/process5"/>
    <dgm:cxn modelId="{187E3B6A-14B6-400F-9C0B-4BB69715F403}" type="presParOf" srcId="{57ADABE2-534B-4BBB-BAB5-1A4511A66950}" destId="{13565703-A593-4F45-B557-C90A9C0B300A}" srcOrd="1" destOrd="0" presId="urn:microsoft.com/office/officeart/2005/8/layout/process5"/>
    <dgm:cxn modelId="{F547A478-B9F1-4A17-91F6-1515DF2B8994}" type="presParOf" srcId="{13565703-A593-4F45-B557-C90A9C0B300A}" destId="{9B939F31-36E2-4059-AA2C-ED61C7B0847A}" srcOrd="0" destOrd="0" presId="urn:microsoft.com/office/officeart/2005/8/layout/process5"/>
    <dgm:cxn modelId="{F55BE534-6358-43DA-B528-D265287EB0B1}" type="presParOf" srcId="{57ADABE2-534B-4BBB-BAB5-1A4511A66950}" destId="{0F7E51A7-2FD5-4484-9B0D-6D776F8871DA}" srcOrd="2" destOrd="0" presId="urn:microsoft.com/office/officeart/2005/8/layout/process5"/>
    <dgm:cxn modelId="{E09E91B3-D735-442D-97DF-BEA314B09894}" type="presParOf" srcId="{57ADABE2-534B-4BBB-BAB5-1A4511A66950}" destId="{7412A37C-51FB-49C1-86BF-7BC5502C162F}" srcOrd="3" destOrd="0" presId="urn:microsoft.com/office/officeart/2005/8/layout/process5"/>
    <dgm:cxn modelId="{EFEEF595-4FE9-40B5-9FE3-C66F3F429397}" type="presParOf" srcId="{7412A37C-51FB-49C1-86BF-7BC5502C162F}" destId="{B9E612F0-0733-47E6-B930-B296C0054B88}" srcOrd="0" destOrd="0" presId="urn:microsoft.com/office/officeart/2005/8/layout/process5"/>
    <dgm:cxn modelId="{239D0700-8701-4EA9-BCB3-49B6805432E0}" type="presParOf" srcId="{57ADABE2-534B-4BBB-BAB5-1A4511A66950}" destId="{4A790EB6-2E17-4E99-A008-3B51DE825BD2}" srcOrd="4" destOrd="0" presId="urn:microsoft.com/office/officeart/2005/8/layout/process5"/>
    <dgm:cxn modelId="{C2752B03-8463-4C4F-ABDB-DB83EBAC39E5}" type="presParOf" srcId="{57ADABE2-534B-4BBB-BAB5-1A4511A66950}" destId="{1472CD8A-CC58-4CB2-846E-C48DBA8B0247}" srcOrd="5" destOrd="0" presId="urn:microsoft.com/office/officeart/2005/8/layout/process5"/>
    <dgm:cxn modelId="{F0D1B7CD-0486-4357-B030-D0A6823F7650}" type="presParOf" srcId="{1472CD8A-CC58-4CB2-846E-C48DBA8B0247}" destId="{EB9944F5-F30C-46F2-BADC-2569CA29AA26}" srcOrd="0" destOrd="0" presId="urn:microsoft.com/office/officeart/2005/8/layout/process5"/>
    <dgm:cxn modelId="{424A405C-E603-4871-86EE-BEF032C39777}" type="presParOf" srcId="{57ADABE2-534B-4BBB-BAB5-1A4511A66950}" destId="{CC6D7E12-78B7-4338-889D-FA8FF2440837}" srcOrd="6" destOrd="0" presId="urn:microsoft.com/office/officeart/2005/8/layout/process5"/>
    <dgm:cxn modelId="{11F16BB2-3EA0-48AC-B30F-D206CDA2CC34}" type="presParOf" srcId="{57ADABE2-534B-4BBB-BAB5-1A4511A66950}" destId="{53F9C918-795B-4C84-A9BB-37A5B17D278C}" srcOrd="7" destOrd="0" presId="urn:microsoft.com/office/officeart/2005/8/layout/process5"/>
    <dgm:cxn modelId="{AACD473C-D753-4BC1-8D9F-32BB444CA290}" type="presParOf" srcId="{53F9C918-795B-4C84-A9BB-37A5B17D278C}" destId="{8B9482BC-83BB-4A8B-B316-56878536558E}" srcOrd="0" destOrd="0" presId="urn:microsoft.com/office/officeart/2005/8/layout/process5"/>
    <dgm:cxn modelId="{61313CBB-A043-4372-9579-FAE6CC58ACE1}" type="presParOf" srcId="{57ADABE2-534B-4BBB-BAB5-1A4511A66950}" destId="{83E53401-54FE-481E-AC92-32996FBD3E9B}" srcOrd="8" destOrd="0" presId="urn:microsoft.com/office/officeart/2005/8/layout/process5"/>
    <dgm:cxn modelId="{01530233-B2FA-4CF6-887B-42B12CC422C0}" type="presParOf" srcId="{57ADABE2-534B-4BBB-BAB5-1A4511A66950}" destId="{9FD16A9F-517A-484C-9FE8-76C0204FB514}" srcOrd="9" destOrd="0" presId="urn:microsoft.com/office/officeart/2005/8/layout/process5"/>
    <dgm:cxn modelId="{14A6AC0B-CF95-4D85-892D-50CB42FD5C37}" type="presParOf" srcId="{9FD16A9F-517A-484C-9FE8-76C0204FB514}" destId="{81757427-37F7-4CCD-A7D5-4EE20AB9692C}" srcOrd="0" destOrd="0" presId="urn:microsoft.com/office/officeart/2005/8/layout/process5"/>
    <dgm:cxn modelId="{5F13E394-FF57-4075-91EB-2ECB65AD4CB0}" type="presParOf" srcId="{57ADABE2-534B-4BBB-BAB5-1A4511A66950}" destId="{C51A6132-9D3E-4234-96EC-91E2081D4ECB}" srcOrd="10" destOrd="0" presId="urn:microsoft.com/office/officeart/2005/8/layout/process5"/>
    <dgm:cxn modelId="{4F5FAEDF-8E80-471B-AE97-6573A848DDFE}" type="presParOf" srcId="{57ADABE2-534B-4BBB-BAB5-1A4511A66950}" destId="{3156EEA8-85E9-429D-BFEB-6DAF5F7531ED}" srcOrd="11" destOrd="0" presId="urn:microsoft.com/office/officeart/2005/8/layout/process5"/>
    <dgm:cxn modelId="{01B428A2-87E7-4243-B240-0391C85F745D}" type="presParOf" srcId="{3156EEA8-85E9-429D-BFEB-6DAF5F7531ED}" destId="{5FF0DBA6-4462-4B58-83E1-F5EFA0FDCE3A}" srcOrd="0" destOrd="0" presId="urn:microsoft.com/office/officeart/2005/8/layout/process5"/>
    <dgm:cxn modelId="{03FFF35A-AD29-476E-A69C-9D5178F1E0B3}" type="presParOf" srcId="{57ADABE2-534B-4BBB-BAB5-1A4511A66950}" destId="{BAC8BBA9-461F-4232-B8A0-6B4C0CE76604}" srcOrd="12" destOrd="0" presId="urn:microsoft.com/office/officeart/2005/8/layout/process5"/>
    <dgm:cxn modelId="{38DAD8EE-0B53-439E-B986-28524D601548}" type="presParOf" srcId="{57ADABE2-534B-4BBB-BAB5-1A4511A66950}" destId="{5E6EC381-A421-4347-BE31-29992A7B0331}" srcOrd="13" destOrd="0" presId="urn:microsoft.com/office/officeart/2005/8/layout/process5"/>
    <dgm:cxn modelId="{19A384DD-3EA4-4F7D-9E9C-77BFCB110D60}" type="presParOf" srcId="{5E6EC381-A421-4347-BE31-29992A7B0331}" destId="{64D87E35-56FF-41DA-AD4D-70218C23C6AC}" srcOrd="0" destOrd="0" presId="urn:microsoft.com/office/officeart/2005/8/layout/process5"/>
    <dgm:cxn modelId="{12CB85D4-2F03-4A59-B044-308FFCBC6ABC}" type="presParOf" srcId="{57ADABE2-534B-4BBB-BAB5-1A4511A66950}" destId="{41761F75-68E4-449A-B2CB-CB78A391583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90EB6-2E17-4E99-A008-3B51DE825BD2}">
      <dsp:nvSpPr>
        <dsp:cNvPr id="0" name=""/>
        <dsp:cNvSpPr/>
      </dsp:nvSpPr>
      <dsp:spPr>
        <a:xfrm>
          <a:off x="3600" y="180449"/>
          <a:ext cx="1574359" cy="944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latin typeface="Arial" panose="020B0604020202020204" pitchFamily="34" charset="0"/>
              <a:cs typeface="Arial" panose="020B0604020202020204" pitchFamily="34" charset="0"/>
            </a:rPr>
            <a:t>CD aprueba inicio del procedimiento </a:t>
          </a:r>
        </a:p>
      </dsp:txBody>
      <dsp:txXfrm>
        <a:off x="31267" y="208116"/>
        <a:ext cx="1519025" cy="889281"/>
      </dsp:txXfrm>
    </dsp:sp>
    <dsp:sp modelId="{1472CD8A-CC58-4CB2-846E-C48DBA8B0247}">
      <dsp:nvSpPr>
        <dsp:cNvPr id="0" name=""/>
        <dsp:cNvSpPr/>
      </dsp:nvSpPr>
      <dsp:spPr>
        <a:xfrm>
          <a:off x="1716504" y="457537"/>
          <a:ext cx="333764" cy="390441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6504" y="535625"/>
        <a:ext cx="233635" cy="234265"/>
      </dsp:txXfrm>
    </dsp:sp>
    <dsp:sp modelId="{CC6D7E12-78B7-4338-889D-FA8FF2440837}">
      <dsp:nvSpPr>
        <dsp:cNvPr id="0" name=""/>
        <dsp:cNvSpPr/>
      </dsp:nvSpPr>
      <dsp:spPr>
        <a:xfrm>
          <a:off x="2207704" y="180449"/>
          <a:ext cx="1574359" cy="944615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Empresa Prestadora presenta su propuesta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(30 días, prorrogables por 30 días)</a:t>
          </a:r>
        </a:p>
      </dsp:txBody>
      <dsp:txXfrm>
        <a:off x="2235371" y="208116"/>
        <a:ext cx="1519025" cy="889281"/>
      </dsp:txXfrm>
    </dsp:sp>
    <dsp:sp modelId="{53F9C918-795B-4C84-A9BB-37A5B17D278C}">
      <dsp:nvSpPr>
        <dsp:cNvPr id="0" name=""/>
        <dsp:cNvSpPr/>
      </dsp:nvSpPr>
      <dsp:spPr>
        <a:xfrm>
          <a:off x="3920607" y="457537"/>
          <a:ext cx="333764" cy="390441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0607" y="535625"/>
        <a:ext cx="233635" cy="234265"/>
      </dsp:txXfrm>
    </dsp:sp>
    <dsp:sp modelId="{83E53401-54FE-481E-AC92-32996FBD3E9B}">
      <dsp:nvSpPr>
        <dsp:cNvPr id="0" name=""/>
        <dsp:cNvSpPr/>
      </dsp:nvSpPr>
      <dsp:spPr>
        <a:xfrm>
          <a:off x="4411807" y="180449"/>
          <a:ext cx="1574359" cy="944615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GRE y GAJ elaboran la propuesta Tarifaria del Ositrán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(60 días, prorrogables por 30 días)</a:t>
          </a:r>
        </a:p>
      </dsp:txBody>
      <dsp:txXfrm>
        <a:off x="4439474" y="208116"/>
        <a:ext cx="1519025" cy="889281"/>
      </dsp:txXfrm>
    </dsp:sp>
    <dsp:sp modelId="{9FD16A9F-517A-484C-9FE8-76C0204FB514}">
      <dsp:nvSpPr>
        <dsp:cNvPr id="0" name=""/>
        <dsp:cNvSpPr/>
      </dsp:nvSpPr>
      <dsp:spPr>
        <a:xfrm>
          <a:off x="6124711" y="457537"/>
          <a:ext cx="333764" cy="390441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4711" y="535625"/>
        <a:ext cx="233635" cy="234265"/>
      </dsp:txXfrm>
    </dsp:sp>
    <dsp:sp modelId="{C51A6132-9D3E-4234-96EC-91E2081D4ECB}">
      <dsp:nvSpPr>
        <dsp:cNvPr id="0" name=""/>
        <dsp:cNvSpPr/>
      </dsp:nvSpPr>
      <dsp:spPr>
        <a:xfrm>
          <a:off x="6615911" y="180449"/>
          <a:ext cx="1574359" cy="944615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eleva la Propuesta Tarifaria a la GG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(5 días)</a:t>
          </a:r>
        </a:p>
      </dsp:txBody>
      <dsp:txXfrm>
        <a:off x="6643578" y="208116"/>
        <a:ext cx="1519025" cy="889281"/>
      </dsp:txXfrm>
    </dsp:sp>
    <dsp:sp modelId="{3156EEA8-85E9-429D-BFEB-6DAF5F7531ED}">
      <dsp:nvSpPr>
        <dsp:cNvPr id="0" name=""/>
        <dsp:cNvSpPr/>
      </dsp:nvSpPr>
      <dsp:spPr>
        <a:xfrm rot="5400000">
          <a:off x="7236209" y="1235270"/>
          <a:ext cx="333764" cy="390441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285959" y="1263609"/>
        <a:ext cx="234265" cy="233635"/>
      </dsp:txXfrm>
    </dsp:sp>
    <dsp:sp modelId="{BAC8BBA9-461F-4232-B8A0-6B4C0CE76604}">
      <dsp:nvSpPr>
        <dsp:cNvPr id="0" name=""/>
        <dsp:cNvSpPr/>
      </dsp:nvSpPr>
      <dsp:spPr>
        <a:xfrm>
          <a:off x="6615911" y="1754809"/>
          <a:ext cx="1574359" cy="944615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CD aprueba la Propuesta Tarifaria del Ositrán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(15 días)</a:t>
          </a:r>
        </a:p>
      </dsp:txBody>
      <dsp:txXfrm>
        <a:off x="6643578" y="1782476"/>
        <a:ext cx="1519025" cy="889281"/>
      </dsp:txXfrm>
    </dsp:sp>
    <dsp:sp modelId="{2F0A5558-8C9E-4E95-8690-0B425A6A68A4}">
      <dsp:nvSpPr>
        <dsp:cNvPr id="0" name=""/>
        <dsp:cNvSpPr/>
      </dsp:nvSpPr>
      <dsp:spPr>
        <a:xfrm rot="10800000">
          <a:off x="6143603" y="2031896"/>
          <a:ext cx="333764" cy="390441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243732" y="2109984"/>
        <a:ext cx="233635" cy="234265"/>
      </dsp:txXfrm>
    </dsp:sp>
    <dsp:sp modelId="{6DFD30AF-8B68-4023-AF22-96A90EE7FA7C}">
      <dsp:nvSpPr>
        <dsp:cNvPr id="0" name=""/>
        <dsp:cNvSpPr/>
      </dsp:nvSpPr>
      <dsp:spPr>
        <a:xfrm>
          <a:off x="4411807" y="1754809"/>
          <a:ext cx="1574359" cy="944615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publica la Propuesta Tarifaria en el diario oficial El Peruano</a:t>
          </a:r>
        </a:p>
      </dsp:txBody>
      <dsp:txXfrm>
        <a:off x="4439474" y="1782476"/>
        <a:ext cx="1519025" cy="889281"/>
      </dsp:txXfrm>
    </dsp:sp>
    <dsp:sp modelId="{01EDEC77-173F-4229-966D-F316B588815C}">
      <dsp:nvSpPr>
        <dsp:cNvPr id="0" name=""/>
        <dsp:cNvSpPr/>
      </dsp:nvSpPr>
      <dsp:spPr>
        <a:xfrm rot="10800000">
          <a:off x="3939500" y="2031896"/>
          <a:ext cx="333764" cy="390441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039629" y="2109984"/>
        <a:ext cx="233635" cy="234265"/>
      </dsp:txXfrm>
    </dsp:sp>
    <dsp:sp modelId="{C106D50A-4654-4AA4-B6F6-D5927455E6A3}">
      <dsp:nvSpPr>
        <dsp:cNvPr id="0" name=""/>
        <dsp:cNvSpPr/>
      </dsp:nvSpPr>
      <dsp:spPr>
        <a:xfrm>
          <a:off x="2207704" y="1754809"/>
          <a:ext cx="1574359" cy="944615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 Propuesta Tarifaria se presenta ante el CUA y en una audiencia Pública</a:t>
          </a:r>
        </a:p>
      </dsp:txBody>
      <dsp:txXfrm>
        <a:off x="2235371" y="1782476"/>
        <a:ext cx="1519025" cy="889281"/>
      </dsp:txXfrm>
    </dsp:sp>
    <dsp:sp modelId="{39790E12-CC72-4B54-8015-94A9655DD752}">
      <dsp:nvSpPr>
        <dsp:cNvPr id="0" name=""/>
        <dsp:cNvSpPr/>
      </dsp:nvSpPr>
      <dsp:spPr>
        <a:xfrm rot="10800000">
          <a:off x="1735396" y="2031896"/>
          <a:ext cx="333764" cy="390441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835525" y="2109984"/>
        <a:ext cx="233635" cy="234265"/>
      </dsp:txXfrm>
    </dsp:sp>
    <dsp:sp modelId="{607D535C-F051-40D4-9C40-5E4AD62A0B43}">
      <dsp:nvSpPr>
        <dsp:cNvPr id="0" name=""/>
        <dsp:cNvSpPr/>
      </dsp:nvSpPr>
      <dsp:spPr>
        <a:xfrm>
          <a:off x="3600" y="1754809"/>
          <a:ext cx="1574359" cy="944615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reciben comentarios a la Propuesta Tarifaria del Ositrán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(De 15 a 30 días)</a:t>
          </a:r>
        </a:p>
      </dsp:txBody>
      <dsp:txXfrm>
        <a:off x="31267" y="1782476"/>
        <a:ext cx="1519025" cy="889281"/>
      </dsp:txXfrm>
    </dsp:sp>
    <dsp:sp modelId="{DF6050D1-521E-485A-9DB8-459415189AE8}">
      <dsp:nvSpPr>
        <dsp:cNvPr id="0" name=""/>
        <dsp:cNvSpPr/>
      </dsp:nvSpPr>
      <dsp:spPr>
        <a:xfrm rot="5407718">
          <a:off x="614294" y="2823951"/>
          <a:ext cx="349415" cy="390441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671987" y="2844464"/>
        <a:ext cx="234265" cy="244591"/>
      </dsp:txXfrm>
    </dsp:sp>
    <dsp:sp modelId="{FDA3ADC7-4EAE-42CE-A788-72E3E0054099}">
      <dsp:nvSpPr>
        <dsp:cNvPr id="0" name=""/>
        <dsp:cNvSpPr/>
      </dsp:nvSpPr>
      <dsp:spPr>
        <a:xfrm>
          <a:off x="0" y="3358697"/>
          <a:ext cx="1574359" cy="944615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GRE-GAJ analizan los comentarios y elaboran el Informe tarifario (</a:t>
          </a: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15 días, prorrogables por 15 días)</a:t>
          </a:r>
        </a:p>
      </dsp:txBody>
      <dsp:txXfrm>
        <a:off x="27667" y="3386364"/>
        <a:ext cx="1519025" cy="889281"/>
      </dsp:txXfrm>
    </dsp:sp>
    <dsp:sp modelId="{A0AFD9EB-6707-487E-A524-81424CD4C46D}">
      <dsp:nvSpPr>
        <dsp:cNvPr id="0" name=""/>
        <dsp:cNvSpPr/>
      </dsp:nvSpPr>
      <dsp:spPr>
        <a:xfrm rot="21554022">
          <a:off x="1713680" y="3621147"/>
          <a:ext cx="335702" cy="390441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13685" y="3699908"/>
        <a:ext cx="234991" cy="234265"/>
      </dsp:txXfrm>
    </dsp:sp>
    <dsp:sp modelId="{3104C8C3-421E-41D3-83CC-996BA8CC510F}">
      <dsp:nvSpPr>
        <dsp:cNvPr id="0" name=""/>
        <dsp:cNvSpPr/>
      </dsp:nvSpPr>
      <dsp:spPr>
        <a:xfrm>
          <a:off x="2207704" y="3329169"/>
          <a:ext cx="1574359" cy="944615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eleva el Informe Tarifario a la GG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(5 días)</a:t>
          </a:r>
        </a:p>
      </dsp:txBody>
      <dsp:txXfrm>
        <a:off x="2235371" y="3356836"/>
        <a:ext cx="1519025" cy="889281"/>
      </dsp:txXfrm>
    </dsp:sp>
    <dsp:sp modelId="{B1323E86-3C94-4C9F-925D-D515E5AFD8B8}">
      <dsp:nvSpPr>
        <dsp:cNvPr id="0" name=""/>
        <dsp:cNvSpPr/>
      </dsp:nvSpPr>
      <dsp:spPr>
        <a:xfrm>
          <a:off x="3920607" y="3606256"/>
          <a:ext cx="333764" cy="390441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920607" y="3684344"/>
        <a:ext cx="233635" cy="234265"/>
      </dsp:txXfrm>
    </dsp:sp>
    <dsp:sp modelId="{2F8B1DDF-F24E-4C96-A7B7-CEA392B3BAD6}">
      <dsp:nvSpPr>
        <dsp:cNvPr id="0" name=""/>
        <dsp:cNvSpPr/>
      </dsp:nvSpPr>
      <dsp:spPr>
        <a:xfrm>
          <a:off x="4411807" y="3329169"/>
          <a:ext cx="1574359" cy="944615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CD aprueba la Propuesta Tarifaria del Ositrán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(15 días)</a:t>
          </a:r>
        </a:p>
      </dsp:txBody>
      <dsp:txXfrm>
        <a:off x="4439474" y="3356836"/>
        <a:ext cx="1519025" cy="889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F2894-6AF5-4AFA-96FE-D87940AC613E}">
      <dsp:nvSpPr>
        <dsp:cNvPr id="0" name=""/>
        <dsp:cNvSpPr/>
      </dsp:nvSpPr>
      <dsp:spPr>
        <a:xfrm>
          <a:off x="-4288988" y="-715655"/>
          <a:ext cx="5560702" cy="5560702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B13C2-AFF9-49EF-8C7C-690C318E7CF8}">
      <dsp:nvSpPr>
        <dsp:cNvPr id="0" name=""/>
        <dsp:cNvSpPr/>
      </dsp:nvSpPr>
      <dsp:spPr>
        <a:xfrm>
          <a:off x="1237241" y="22901"/>
          <a:ext cx="7137972" cy="4083588"/>
        </a:xfrm>
        <a:prstGeom prst="rect">
          <a:avLst/>
        </a:prstGeom>
        <a:solidFill>
          <a:srgbClr val="FFFFFF"/>
        </a:solidFill>
        <a:ln w="28575" cap="flat" cmpd="sng" algn="ctr">
          <a:solidFill>
            <a:srgbClr val="009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852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 dirty="0">
            <a:solidFill>
              <a:schemeClr val="tx1"/>
            </a:solidFill>
          </a:endParaRPr>
        </a:p>
      </dsp:txBody>
      <dsp:txXfrm>
        <a:off x="1237241" y="22901"/>
        <a:ext cx="7137972" cy="4083588"/>
      </dsp:txXfrm>
    </dsp:sp>
    <dsp:sp modelId="{4D1139DB-5C8B-4996-A114-1A37E349052D}">
      <dsp:nvSpPr>
        <dsp:cNvPr id="0" name=""/>
        <dsp:cNvSpPr/>
      </dsp:nvSpPr>
      <dsp:spPr>
        <a:xfrm>
          <a:off x="0" y="827454"/>
          <a:ext cx="2474482" cy="2474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A6BF9-7C99-49F6-A610-6AE0266A42FE}">
      <dsp:nvSpPr>
        <dsp:cNvPr id="0" name=""/>
        <dsp:cNvSpPr/>
      </dsp:nvSpPr>
      <dsp:spPr>
        <a:xfrm>
          <a:off x="3491" y="230985"/>
          <a:ext cx="1526554" cy="915932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/>
            <a:t>Inicio del procedimiento (junio 2024)</a:t>
          </a:r>
        </a:p>
      </dsp:txBody>
      <dsp:txXfrm>
        <a:off x="30318" y="257812"/>
        <a:ext cx="1472900" cy="862278"/>
      </dsp:txXfrm>
    </dsp:sp>
    <dsp:sp modelId="{13565703-A593-4F45-B557-C90A9C0B300A}">
      <dsp:nvSpPr>
        <dsp:cNvPr id="0" name=""/>
        <dsp:cNvSpPr/>
      </dsp:nvSpPr>
      <dsp:spPr>
        <a:xfrm>
          <a:off x="1664382" y="499659"/>
          <a:ext cx="323629" cy="378585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64382" y="575376"/>
        <a:ext cx="226540" cy="227151"/>
      </dsp:txXfrm>
    </dsp:sp>
    <dsp:sp modelId="{0F7E51A7-2FD5-4484-9B0D-6D776F8871DA}">
      <dsp:nvSpPr>
        <dsp:cNvPr id="0" name=""/>
        <dsp:cNvSpPr/>
      </dsp:nvSpPr>
      <dsp:spPr>
        <a:xfrm>
          <a:off x="2140667" y="230985"/>
          <a:ext cx="1526554" cy="915932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/>
            <a:t>Propuesta tarifaria de LAP (setiembre 2024)</a:t>
          </a:r>
        </a:p>
      </dsp:txBody>
      <dsp:txXfrm>
        <a:off x="2167494" y="257812"/>
        <a:ext cx="1472900" cy="862278"/>
      </dsp:txXfrm>
    </dsp:sp>
    <dsp:sp modelId="{7412A37C-51FB-49C1-86BF-7BC5502C162F}">
      <dsp:nvSpPr>
        <dsp:cNvPr id="0" name=""/>
        <dsp:cNvSpPr/>
      </dsp:nvSpPr>
      <dsp:spPr>
        <a:xfrm>
          <a:off x="3801559" y="499659"/>
          <a:ext cx="323629" cy="378585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01559" y="575376"/>
        <a:ext cx="226540" cy="227151"/>
      </dsp:txXfrm>
    </dsp:sp>
    <dsp:sp modelId="{4A790EB6-2E17-4E99-A008-3B51DE825BD2}">
      <dsp:nvSpPr>
        <dsp:cNvPr id="0" name=""/>
        <dsp:cNvSpPr/>
      </dsp:nvSpPr>
      <dsp:spPr>
        <a:xfrm>
          <a:off x="4277844" y="230985"/>
          <a:ext cx="1526554" cy="915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latin typeface="Arial" panose="020B0604020202020204" pitchFamily="34" charset="0"/>
              <a:cs typeface="Arial" panose="020B0604020202020204" pitchFamily="34" charset="0"/>
            </a:rPr>
            <a:t>Nueva</a:t>
          </a:r>
          <a:r>
            <a:rPr lang="es-PE" sz="1000" kern="1200" dirty="0">
              <a:latin typeface="Arial" panose="020B0604020202020204" pitchFamily="34" charset="0"/>
              <a:cs typeface="Arial" panose="020B0604020202020204" pitchFamily="34" charset="0"/>
            </a:rPr>
            <a:t> Propuesta Tarifaria del Regulador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latin typeface="Arial" panose="020B0604020202020204" pitchFamily="34" charset="0"/>
              <a:cs typeface="Arial" panose="020B0604020202020204" pitchFamily="34" charset="0"/>
            </a:rPr>
            <a:t>(RP N° 66-2025-PD-OSITRAN)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>
              <a:latin typeface="Arial" panose="020B0604020202020204" pitchFamily="34" charset="0"/>
              <a:cs typeface="Arial" panose="020B0604020202020204" pitchFamily="34" charset="0"/>
            </a:rPr>
            <a:t>11-6-2025</a:t>
          </a:r>
        </a:p>
      </dsp:txBody>
      <dsp:txXfrm>
        <a:off x="4304671" y="257812"/>
        <a:ext cx="1472900" cy="862278"/>
      </dsp:txXfrm>
    </dsp:sp>
    <dsp:sp modelId="{1472CD8A-CC58-4CB2-846E-C48DBA8B0247}">
      <dsp:nvSpPr>
        <dsp:cNvPr id="0" name=""/>
        <dsp:cNvSpPr/>
      </dsp:nvSpPr>
      <dsp:spPr>
        <a:xfrm>
          <a:off x="5938735" y="499659"/>
          <a:ext cx="323629" cy="378585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/>
        </a:p>
      </dsp:txBody>
      <dsp:txXfrm>
        <a:off x="5938735" y="575376"/>
        <a:ext cx="226540" cy="227151"/>
      </dsp:txXfrm>
    </dsp:sp>
    <dsp:sp modelId="{CC6D7E12-78B7-4338-889D-FA8FF2440837}">
      <dsp:nvSpPr>
        <dsp:cNvPr id="0" name=""/>
        <dsp:cNvSpPr/>
      </dsp:nvSpPr>
      <dsp:spPr>
        <a:xfrm>
          <a:off x="6415020" y="230985"/>
          <a:ext cx="1526554" cy="915932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Consejo de Usuarios de Aeropuertos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1-7-25</a:t>
          </a:r>
        </a:p>
      </dsp:txBody>
      <dsp:txXfrm>
        <a:off x="6441847" y="257812"/>
        <a:ext cx="1472900" cy="862278"/>
      </dsp:txXfrm>
    </dsp:sp>
    <dsp:sp modelId="{53F9C918-795B-4C84-A9BB-37A5B17D278C}">
      <dsp:nvSpPr>
        <dsp:cNvPr id="0" name=""/>
        <dsp:cNvSpPr/>
      </dsp:nvSpPr>
      <dsp:spPr>
        <a:xfrm rot="5400000">
          <a:off x="7016483" y="1253777"/>
          <a:ext cx="323629" cy="378585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7064723" y="1281255"/>
        <a:ext cx="227151" cy="226540"/>
      </dsp:txXfrm>
    </dsp:sp>
    <dsp:sp modelId="{83E53401-54FE-481E-AC92-32996FBD3E9B}">
      <dsp:nvSpPr>
        <dsp:cNvPr id="0" name=""/>
        <dsp:cNvSpPr/>
      </dsp:nvSpPr>
      <dsp:spPr>
        <a:xfrm>
          <a:off x="6415020" y="1757540"/>
          <a:ext cx="1526554" cy="915932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Audiencia Pública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3-7-2025</a:t>
          </a:r>
        </a:p>
      </dsp:txBody>
      <dsp:txXfrm>
        <a:off x="6441847" y="1784367"/>
        <a:ext cx="1472900" cy="862278"/>
      </dsp:txXfrm>
    </dsp:sp>
    <dsp:sp modelId="{9FD16A9F-517A-484C-9FE8-76C0204FB514}">
      <dsp:nvSpPr>
        <dsp:cNvPr id="0" name=""/>
        <dsp:cNvSpPr/>
      </dsp:nvSpPr>
      <dsp:spPr>
        <a:xfrm rot="10800000">
          <a:off x="5957054" y="2026214"/>
          <a:ext cx="323629" cy="378585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6054143" y="2101931"/>
        <a:ext cx="226540" cy="227151"/>
      </dsp:txXfrm>
    </dsp:sp>
    <dsp:sp modelId="{C51A6132-9D3E-4234-96EC-91E2081D4ECB}">
      <dsp:nvSpPr>
        <dsp:cNvPr id="0" name=""/>
        <dsp:cNvSpPr/>
      </dsp:nvSpPr>
      <dsp:spPr>
        <a:xfrm>
          <a:off x="4277844" y="1757540"/>
          <a:ext cx="1526554" cy="915932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Audiencia Pública 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7-7-025</a:t>
          </a:r>
        </a:p>
      </dsp:txBody>
      <dsp:txXfrm>
        <a:off x="4304671" y="1784367"/>
        <a:ext cx="1472900" cy="862278"/>
      </dsp:txXfrm>
    </dsp:sp>
    <dsp:sp modelId="{3156EEA8-85E9-429D-BFEB-6DAF5F7531ED}">
      <dsp:nvSpPr>
        <dsp:cNvPr id="0" name=""/>
        <dsp:cNvSpPr/>
      </dsp:nvSpPr>
      <dsp:spPr>
        <a:xfrm rot="10800000">
          <a:off x="3819878" y="2026214"/>
          <a:ext cx="323629" cy="378585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916967" y="2101931"/>
        <a:ext cx="226540" cy="227151"/>
      </dsp:txXfrm>
    </dsp:sp>
    <dsp:sp modelId="{BAC8BBA9-461F-4232-B8A0-6B4C0CE76604}">
      <dsp:nvSpPr>
        <dsp:cNvPr id="0" name=""/>
        <dsp:cNvSpPr/>
      </dsp:nvSpPr>
      <dsp:spPr>
        <a:xfrm>
          <a:off x="2140667" y="1757540"/>
          <a:ext cx="1526554" cy="91593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Plazo para recibir comentarios a la Nueva Propuesta, del 13-6-2025 al 10-7-2025</a:t>
          </a:r>
        </a:p>
      </dsp:txBody>
      <dsp:txXfrm>
        <a:off x="2167494" y="1784367"/>
        <a:ext cx="1472900" cy="862278"/>
      </dsp:txXfrm>
    </dsp:sp>
    <dsp:sp modelId="{5E6EC381-A421-4347-BE31-29992A7B0331}">
      <dsp:nvSpPr>
        <dsp:cNvPr id="0" name=""/>
        <dsp:cNvSpPr/>
      </dsp:nvSpPr>
      <dsp:spPr>
        <a:xfrm rot="10800000">
          <a:off x="1682701" y="2026214"/>
          <a:ext cx="323629" cy="378585"/>
        </a:xfrm>
        <a:prstGeom prst="rightArrow">
          <a:avLst>
            <a:gd name="adj1" fmla="val 60000"/>
            <a:gd name="adj2" fmla="val 50000"/>
          </a:avLst>
        </a:prstGeom>
        <a:solidFill>
          <a:srgbClr val="0090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779790" y="2101931"/>
        <a:ext cx="226540" cy="227151"/>
      </dsp:txXfrm>
    </dsp:sp>
    <dsp:sp modelId="{41761F75-68E4-449A-B2CB-CB78A3915838}">
      <dsp:nvSpPr>
        <dsp:cNvPr id="0" name=""/>
        <dsp:cNvSpPr/>
      </dsp:nvSpPr>
      <dsp:spPr>
        <a:xfrm>
          <a:off x="3491" y="1757540"/>
          <a:ext cx="1526554" cy="915932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090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Aprobación de la Tarifa</a:t>
          </a:r>
        </a:p>
      </dsp:txBody>
      <dsp:txXfrm>
        <a:off x="30318" y="1784367"/>
        <a:ext cx="1472900" cy="862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26-8862-4BE9-B0BA-BFF11210ABC5}" type="datetimeFigureOut">
              <a:rPr lang="es-PE" smtClean="0"/>
              <a:t>2/07/2025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8E1-0B8E-460D-9C26-6BE4FD64F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497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26-8862-4BE9-B0BA-BFF11210ABC5}" type="datetimeFigureOut">
              <a:rPr lang="es-PE" smtClean="0"/>
              <a:t>2/07/2025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8E1-0B8E-460D-9C26-6BE4FD64F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102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26-8862-4BE9-B0BA-BFF11210ABC5}" type="datetimeFigureOut">
              <a:rPr lang="es-PE" smtClean="0"/>
              <a:t>2/07/2025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8E1-0B8E-460D-9C26-6BE4FD64F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897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26-8862-4BE9-B0BA-BFF11210ABC5}" type="datetimeFigureOut">
              <a:rPr lang="es-PE" smtClean="0"/>
              <a:t>2/07/2025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8E1-0B8E-460D-9C26-6BE4FD64F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59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26-8862-4BE9-B0BA-BFF11210ABC5}" type="datetimeFigureOut">
              <a:rPr lang="es-PE" smtClean="0"/>
              <a:t>2/07/2025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8E1-0B8E-460D-9C26-6BE4FD64F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572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26-8862-4BE9-B0BA-BFF11210ABC5}" type="datetimeFigureOut">
              <a:rPr lang="es-PE" smtClean="0"/>
              <a:t>2/07/2025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8E1-0B8E-460D-9C26-6BE4FD64F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85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26-8862-4BE9-B0BA-BFF11210ABC5}" type="datetimeFigureOut">
              <a:rPr lang="es-PE" smtClean="0"/>
              <a:t>2/07/2025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8E1-0B8E-460D-9C26-6BE4FD64F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440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26-8862-4BE9-B0BA-BFF11210ABC5}" type="datetimeFigureOut">
              <a:rPr lang="es-PE" smtClean="0"/>
              <a:t>2/07/2025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8E1-0B8E-460D-9C26-6BE4FD64F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923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26-8862-4BE9-B0BA-BFF11210ABC5}" type="datetimeFigureOut">
              <a:rPr lang="es-PE" smtClean="0"/>
              <a:t>2/07/2025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8E1-0B8E-460D-9C26-6BE4FD64F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820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26-8862-4BE9-B0BA-BFF11210ABC5}" type="datetimeFigureOut">
              <a:rPr lang="es-PE" smtClean="0"/>
              <a:t>2/07/2025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8E1-0B8E-460D-9C26-6BE4FD64F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097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26-8862-4BE9-B0BA-BFF11210ABC5}" type="datetimeFigureOut">
              <a:rPr lang="es-PE" smtClean="0"/>
              <a:t>2/07/2025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38E1-0B8E-460D-9C26-6BE4FD64F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622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ECE26-8862-4BE9-B0BA-BFF11210ABC5}" type="datetimeFigureOut">
              <a:rPr lang="es-PE" smtClean="0"/>
              <a:t>2/07/2025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538E1-0B8E-460D-9C26-6BE4FD64F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92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mailto:info@ositran.gob.pe" TargetMode="External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sitran.gob.p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8.svg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>
            <a:extLst>
              <a:ext uri="{FF2B5EF4-FFF2-40B4-BE49-F238E27FC236}">
                <a16:creationId xmlns:a16="http://schemas.microsoft.com/office/drawing/2014/main" id="{2FF9AA59-6055-4707-8660-06A5D91183DD}"/>
              </a:ext>
            </a:extLst>
          </p:cNvPr>
          <p:cNvSpPr txBox="1">
            <a:spLocks/>
          </p:cNvSpPr>
          <p:nvPr/>
        </p:nvSpPr>
        <p:spPr>
          <a:xfrm>
            <a:off x="2446116" y="3429000"/>
            <a:ext cx="6263193" cy="580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200" b="1" dirty="0">
                <a:solidFill>
                  <a:srgbClr val="595959"/>
                </a:solidFill>
                <a:latin typeface="+mn-lt"/>
              </a:rPr>
              <a:t>FIJACIÓN TARIFARIA DE LA TUUA DE TRANSFERENCIA EN EL AEROPUERTO INTERNACIONAL JORGE CHÁVEZ</a:t>
            </a:r>
          </a:p>
        </p:txBody>
      </p:sp>
      <p:sp>
        <p:nvSpPr>
          <p:cNvPr id="2" name="Título 7">
            <a:extLst>
              <a:ext uri="{FF2B5EF4-FFF2-40B4-BE49-F238E27FC236}">
                <a16:creationId xmlns:a16="http://schemas.microsoft.com/office/drawing/2014/main" id="{E3416CC7-EC40-2D05-9CD9-6997A7FE2377}"/>
              </a:ext>
            </a:extLst>
          </p:cNvPr>
          <p:cNvSpPr txBox="1">
            <a:spLocks/>
          </p:cNvSpPr>
          <p:nvPr/>
        </p:nvSpPr>
        <p:spPr>
          <a:xfrm>
            <a:off x="2446116" y="4982183"/>
            <a:ext cx="6263193" cy="580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i="1" dirty="0">
                <a:solidFill>
                  <a:srgbClr val="595959"/>
                </a:solidFill>
                <a:latin typeface="+mn-lt"/>
              </a:rPr>
              <a:t>Julio de 2025</a:t>
            </a:r>
          </a:p>
        </p:txBody>
      </p:sp>
    </p:spTree>
    <p:extLst>
      <p:ext uri="{BB962C8B-B14F-4D97-AF65-F5344CB8AC3E}">
        <p14:creationId xmlns:p14="http://schemas.microsoft.com/office/powerpoint/2010/main" val="408053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5FBE9E-5C65-6A29-D8AD-BE9C8B99B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4D858E-3156-00DC-90F8-194BB6834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4" y="518104"/>
            <a:ext cx="6179288" cy="679341"/>
          </a:xfrm>
          <a:prstGeom prst="rect">
            <a:avLst/>
          </a:prstGeom>
        </p:spPr>
      </p:pic>
      <p:sp>
        <p:nvSpPr>
          <p:cNvPr id="18" name="Título 7">
            <a:extLst>
              <a:ext uri="{FF2B5EF4-FFF2-40B4-BE49-F238E27FC236}">
                <a16:creationId xmlns:a16="http://schemas.microsoft.com/office/drawing/2014/main" id="{71F26713-DE33-29D2-1D7D-4E8627457041}"/>
              </a:ext>
            </a:extLst>
          </p:cNvPr>
          <p:cNvSpPr txBox="1">
            <a:spLocks/>
          </p:cNvSpPr>
          <p:nvPr/>
        </p:nvSpPr>
        <p:spPr>
          <a:xfrm>
            <a:off x="157109" y="633223"/>
            <a:ext cx="5581209" cy="449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b="1" dirty="0">
                <a:solidFill>
                  <a:schemeClr val="bg1"/>
                </a:solidFill>
                <a:latin typeface="+mn-lt"/>
              </a:rPr>
              <a:t>SOBRE LA NUEVA PROPUESTA TARIFARIA DEL OSITRÁN</a:t>
            </a:r>
            <a:endParaRPr lang="es-P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96B46-267F-4B9B-4877-ECEA9116A708}"/>
              </a:ext>
            </a:extLst>
          </p:cNvPr>
          <p:cNvSpPr txBox="1"/>
          <p:nvPr/>
        </p:nvSpPr>
        <p:spPr>
          <a:xfrm>
            <a:off x="3656758" y="1299184"/>
            <a:ext cx="1588879" cy="30777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i="0" u="none" strike="noStrike" baseline="0" dirty="0">
                <a:solidFill>
                  <a:srgbClr val="00B0F0"/>
                </a:solidFill>
                <a:latin typeface="Arial" panose="020B0604020202020204" pitchFamily="34" charset="0"/>
              </a:rPr>
              <a:t>METODOLOGÍA:</a:t>
            </a:r>
            <a:endParaRPr lang="es-PE" sz="1400" b="1" dirty="0">
              <a:solidFill>
                <a:srgbClr val="00B0F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61AC09-2CB6-3BD7-27A4-02EAB287B8C4}"/>
              </a:ext>
            </a:extLst>
          </p:cNvPr>
          <p:cNvSpPr txBox="1"/>
          <p:nvPr/>
        </p:nvSpPr>
        <p:spPr>
          <a:xfrm>
            <a:off x="3299718" y="1649761"/>
            <a:ext cx="2253176" cy="584775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Costos Totalmente Distribuidos</a:t>
            </a:r>
            <a:endParaRPr lang="es-ES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66F35E-06F0-FFF0-0E20-3FBB0BD2AA4D}"/>
              </a:ext>
            </a:extLst>
          </p:cNvPr>
          <p:cNvSpPr txBox="1"/>
          <p:nvPr/>
        </p:nvSpPr>
        <p:spPr>
          <a:xfrm>
            <a:off x="6211752" y="1481862"/>
            <a:ext cx="2425402" cy="892552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Establece el nivel tarifario a partir de la asignación de los costos directos e indirectos que implica su prestación.</a:t>
            </a:r>
            <a:endParaRPr lang="es-PE" sz="13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B804C64-4992-657E-4568-E5ED5F1E0FC6}"/>
              </a:ext>
            </a:extLst>
          </p:cNvPr>
          <p:cNvSpPr txBox="1"/>
          <p:nvPr/>
        </p:nvSpPr>
        <p:spPr>
          <a:xfrm>
            <a:off x="4335774" y="3466785"/>
            <a:ext cx="1365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ostos de operación</a:t>
            </a:r>
            <a:endParaRPr lang="es-PE" sz="12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412E471-F2D9-4101-9EDD-1F14016B7BAB}"/>
              </a:ext>
            </a:extLst>
          </p:cNvPr>
          <p:cNvSpPr txBox="1"/>
          <p:nvPr/>
        </p:nvSpPr>
        <p:spPr>
          <a:xfrm>
            <a:off x="5583681" y="3528814"/>
            <a:ext cx="9750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endParaRPr lang="es-PE" sz="1200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2BD2F23-34AA-A414-53DC-E8911843B0B3}"/>
              </a:ext>
            </a:extLst>
          </p:cNvPr>
          <p:cNvSpPr txBox="1"/>
          <p:nvPr/>
        </p:nvSpPr>
        <p:spPr>
          <a:xfrm>
            <a:off x="6394369" y="3529527"/>
            <a:ext cx="13041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endParaRPr lang="es-PE" sz="1200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1E8D271-72FE-DC46-EB7B-60D9316DE178}"/>
              </a:ext>
            </a:extLst>
          </p:cNvPr>
          <p:cNvSpPr txBox="1"/>
          <p:nvPr/>
        </p:nvSpPr>
        <p:spPr>
          <a:xfrm>
            <a:off x="2148452" y="2833041"/>
            <a:ext cx="1304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endParaRPr lang="es-PE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E662C31-DE32-BCA2-6582-99E72E5C34EF}"/>
              </a:ext>
            </a:extLst>
          </p:cNvPr>
          <p:cNvSpPr txBox="1"/>
          <p:nvPr/>
        </p:nvSpPr>
        <p:spPr>
          <a:xfrm>
            <a:off x="5379561" y="2840206"/>
            <a:ext cx="1304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EGRESOS</a:t>
            </a:r>
            <a:endParaRPr lang="es-PE" sz="1400" b="1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18A8BB5-0233-F7BE-27CF-79875BFFC4D1}"/>
              </a:ext>
            </a:extLst>
          </p:cNvPr>
          <p:cNvSpPr txBox="1"/>
          <p:nvPr/>
        </p:nvSpPr>
        <p:spPr>
          <a:xfrm>
            <a:off x="1239199" y="4896657"/>
            <a:ext cx="2849382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l"/>
            <a:r>
              <a:rPr lang="es-PE" sz="1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implementa mediante el Flujo de Caja Descontado</a:t>
            </a:r>
          </a:p>
        </p:txBody>
      </p:sp>
      <p:sp>
        <p:nvSpPr>
          <p:cNvPr id="64" name="Flecha: a la derecha 63">
            <a:extLst>
              <a:ext uri="{FF2B5EF4-FFF2-40B4-BE49-F238E27FC236}">
                <a16:creationId xmlns:a16="http://schemas.microsoft.com/office/drawing/2014/main" id="{C95C7B7E-5D58-2702-2DDA-0B94B41AC0C7}"/>
              </a:ext>
            </a:extLst>
          </p:cNvPr>
          <p:cNvSpPr/>
          <p:nvPr/>
        </p:nvSpPr>
        <p:spPr>
          <a:xfrm>
            <a:off x="5709978" y="1812949"/>
            <a:ext cx="344689" cy="28498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C5802536-634F-8E96-CC90-3839381E05FA}"/>
              </a:ext>
            </a:extLst>
          </p:cNvPr>
          <p:cNvSpPr/>
          <p:nvPr/>
        </p:nvSpPr>
        <p:spPr>
          <a:xfrm>
            <a:off x="4449280" y="3259196"/>
            <a:ext cx="3118844" cy="8768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1B6C628F-3997-52EF-5852-69E7FE060589}"/>
              </a:ext>
            </a:extLst>
          </p:cNvPr>
          <p:cNvSpPr txBox="1"/>
          <p:nvPr/>
        </p:nvSpPr>
        <p:spPr>
          <a:xfrm>
            <a:off x="5339996" y="3514138"/>
            <a:ext cx="4138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PE" sz="1600" b="1"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37A65A16-040C-FDDB-FF51-7A697827D4CB}"/>
              </a:ext>
            </a:extLst>
          </p:cNvPr>
          <p:cNvSpPr txBox="1"/>
          <p:nvPr/>
        </p:nvSpPr>
        <p:spPr>
          <a:xfrm>
            <a:off x="6318495" y="3514138"/>
            <a:ext cx="4138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PE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uadroTexto 80">
                <a:extLst>
                  <a:ext uri="{FF2B5EF4-FFF2-40B4-BE49-F238E27FC236}">
                    <a16:creationId xmlns:a16="http://schemas.microsoft.com/office/drawing/2014/main" id="{9FE95FD9-381A-88BF-1888-8C8F68581EFC}"/>
                  </a:ext>
                </a:extLst>
              </p:cNvPr>
              <p:cNvSpPr txBox="1"/>
              <p:nvPr/>
            </p:nvSpPr>
            <p:spPr>
              <a:xfrm>
                <a:off x="4526883" y="4725028"/>
                <a:ext cx="3943710" cy="876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s-PE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PE" b="1" i="1">
                          <a:latin typeface="Cambria Math" panose="02040503050406030204" pitchFamily="18" charset="0"/>
                        </a:rPr>
                        <m:t>𝑽𝑰</m:t>
                      </m:r>
                      <m:r>
                        <a:rPr lang="es-PE" b="1" i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PE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PE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PE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PE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PE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f>
                            <m:fPr>
                              <m:ctrlPr>
                                <a:rPr lang="es-PE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PE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PE" b="1" i="1">
                                      <a:latin typeface="Cambria Math" panose="02040503050406030204" pitchFamily="18" charset="0"/>
                                    </a:rPr>
                                    <m:t>𝑭𝑪𝑬</m:t>
                                  </m:r>
                                </m:e>
                                <m:sub>
                                  <m:r>
                                    <a:rPr lang="es-PE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PE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P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PE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s-PE" b="1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PE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PE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den>
                          </m:f>
                          <m:r>
                            <a:rPr lang="es-PE" b="1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PE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PE" b="1" i="1">
                                  <a:latin typeface="Cambria Math" panose="02040503050406030204" pitchFamily="18" charset="0"/>
                                </a:rPr>
                                <m:t>𝑽𝑹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PE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P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PE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s-PE" b="1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PE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PE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PE" b="1" dirty="0"/>
              </a:p>
            </p:txBody>
          </p:sp>
        </mc:Choice>
        <mc:Fallback xmlns="">
          <p:sp>
            <p:nvSpPr>
              <p:cNvPr id="81" name="CuadroTexto 80">
                <a:extLst>
                  <a:ext uri="{FF2B5EF4-FFF2-40B4-BE49-F238E27FC236}">
                    <a16:creationId xmlns:a16="http://schemas.microsoft.com/office/drawing/2014/main" id="{9FE95FD9-381A-88BF-1888-8C8F68581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883" y="4725028"/>
                <a:ext cx="3943710" cy="876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brir llave 81">
            <a:extLst>
              <a:ext uri="{FF2B5EF4-FFF2-40B4-BE49-F238E27FC236}">
                <a16:creationId xmlns:a16="http://schemas.microsoft.com/office/drawing/2014/main" id="{328D7463-39BB-B9F8-E4BE-49897816E1F1}"/>
              </a:ext>
            </a:extLst>
          </p:cNvPr>
          <p:cNvSpPr/>
          <p:nvPr/>
        </p:nvSpPr>
        <p:spPr>
          <a:xfrm rot="16200000">
            <a:off x="4250059" y="1236262"/>
            <a:ext cx="345505" cy="6352271"/>
          </a:xfrm>
          <a:prstGeom prst="lef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CBFAF9FC-A0B7-3477-758F-06BCC0FF1947}"/>
              </a:ext>
            </a:extLst>
          </p:cNvPr>
          <p:cNvSpPr txBox="1"/>
          <p:nvPr/>
        </p:nvSpPr>
        <p:spPr>
          <a:xfrm>
            <a:off x="1239199" y="5383727"/>
            <a:ext cx="2849382" cy="946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Valor de activos iniciales (</a:t>
            </a:r>
            <a:r>
              <a:rPr lang="es-ES" sz="12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VI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Flujo de caja económico (</a:t>
            </a:r>
            <a:r>
              <a:rPr lang="es-ES" sz="12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FCE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Valor residual de los activos (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VR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Tasa de retorno (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s-PE" sz="1200" dirty="0"/>
          </a:p>
        </p:txBody>
      </p:sp>
      <p:sp>
        <p:nvSpPr>
          <p:cNvPr id="85" name="Flecha: a la derecha 84">
            <a:extLst>
              <a:ext uri="{FF2B5EF4-FFF2-40B4-BE49-F238E27FC236}">
                <a16:creationId xmlns:a16="http://schemas.microsoft.com/office/drawing/2014/main" id="{3AF785A1-045D-CA4E-31EC-7CA85E3472F8}"/>
              </a:ext>
            </a:extLst>
          </p:cNvPr>
          <p:cNvSpPr/>
          <p:nvPr/>
        </p:nvSpPr>
        <p:spPr>
          <a:xfrm>
            <a:off x="4265644" y="5015568"/>
            <a:ext cx="344689" cy="36933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C7858825-A398-E235-FF62-03C2EF963E52}"/>
              </a:ext>
            </a:extLst>
          </p:cNvPr>
          <p:cNvSpPr txBox="1"/>
          <p:nvPr/>
        </p:nvSpPr>
        <p:spPr>
          <a:xfrm>
            <a:off x="4048146" y="5856934"/>
            <a:ext cx="139311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tarifario de equilibrio</a:t>
            </a:r>
            <a:endParaRPr lang="es-PE" sz="1200" dirty="0"/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0A3B6E30-9BEE-186A-F0BD-A7CD8EDCDE5A}"/>
              </a:ext>
            </a:extLst>
          </p:cNvPr>
          <p:cNvSpPr txBox="1"/>
          <p:nvPr/>
        </p:nvSpPr>
        <p:spPr>
          <a:xfrm>
            <a:off x="5891154" y="5903100"/>
            <a:ext cx="2746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Actual Neto (VAN) del flujo de caja igual a </a:t>
            </a:r>
            <a:r>
              <a:rPr lang="es-E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cero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</a:p>
          <a:p>
            <a:pPr algn="ctr"/>
            <a:endParaRPr lang="es-PE" sz="1200" dirty="0"/>
          </a:p>
        </p:txBody>
      </p:sp>
      <p:sp>
        <p:nvSpPr>
          <p:cNvPr id="89" name="Flecha: a la izquierda y derecha 88">
            <a:extLst>
              <a:ext uri="{FF2B5EF4-FFF2-40B4-BE49-F238E27FC236}">
                <a16:creationId xmlns:a16="http://schemas.microsoft.com/office/drawing/2014/main" id="{5B66C77A-4DD5-BD81-414D-113BDF8976E9}"/>
              </a:ext>
            </a:extLst>
          </p:cNvPr>
          <p:cNvSpPr/>
          <p:nvPr/>
        </p:nvSpPr>
        <p:spPr>
          <a:xfrm>
            <a:off x="5416888" y="5958896"/>
            <a:ext cx="506886" cy="306278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064E3275-8023-BDD4-B6A5-50188F427BC4}"/>
              </a:ext>
            </a:extLst>
          </p:cNvPr>
          <p:cNvSpPr/>
          <p:nvPr/>
        </p:nvSpPr>
        <p:spPr>
          <a:xfrm rot="5400000">
            <a:off x="4284009" y="814551"/>
            <a:ext cx="360000" cy="33840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4C665F-9AE8-5A01-3173-526350AC3B77}"/>
              </a:ext>
            </a:extLst>
          </p:cNvPr>
          <p:cNvSpPr txBox="1"/>
          <p:nvPr/>
        </p:nvSpPr>
        <p:spPr>
          <a:xfrm>
            <a:off x="4265644" y="2761147"/>
            <a:ext cx="665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=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B9B33F4-AC39-8CDE-4468-F452C1BD232D}"/>
              </a:ext>
            </a:extLst>
          </p:cNvPr>
          <p:cNvGrpSpPr/>
          <p:nvPr/>
        </p:nvGrpSpPr>
        <p:grpSpPr>
          <a:xfrm>
            <a:off x="1186773" y="3255939"/>
            <a:ext cx="3117600" cy="876844"/>
            <a:chOff x="438911" y="3420650"/>
            <a:chExt cx="2789988" cy="876844"/>
          </a:xfrm>
        </p:grpSpPr>
        <p:sp>
          <p:nvSpPr>
            <p:cNvPr id="67" name="Rectángulo: esquinas redondeadas 66">
              <a:extLst>
                <a:ext uri="{FF2B5EF4-FFF2-40B4-BE49-F238E27FC236}">
                  <a16:creationId xmlns:a16="http://schemas.microsoft.com/office/drawing/2014/main" id="{ED34713F-1983-AD4C-51C6-5A2ACFAFA0A5}"/>
                </a:ext>
              </a:extLst>
            </p:cNvPr>
            <p:cNvSpPr/>
            <p:nvPr/>
          </p:nvSpPr>
          <p:spPr>
            <a:xfrm>
              <a:off x="438911" y="3420650"/>
              <a:ext cx="2789988" cy="87684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A64D40F-90E7-9652-8BA9-8061487086F8}"/>
                </a:ext>
              </a:extLst>
            </p:cNvPr>
            <p:cNvSpPr txBox="1"/>
            <p:nvPr/>
          </p:nvSpPr>
          <p:spPr>
            <a:xfrm>
              <a:off x="665059" y="3633924"/>
              <a:ext cx="11128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TUUA de</a:t>
              </a:r>
            </a:p>
            <a:p>
              <a:pPr algn="ctr"/>
              <a:r>
                <a:rPr lang="es-E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Transferencia</a:t>
              </a:r>
              <a:endParaRPr lang="es-PE" sz="1200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EB1615E-C535-BDCB-0DE6-4F7858DF3DB0}"/>
                </a:ext>
              </a:extLst>
            </p:cNvPr>
            <p:cNvSpPr txBox="1"/>
            <p:nvPr/>
          </p:nvSpPr>
          <p:spPr>
            <a:xfrm>
              <a:off x="1837487" y="3628413"/>
              <a:ext cx="11128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Tráfico de pasajeros</a:t>
              </a:r>
              <a:endParaRPr lang="es-PE" sz="1200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4FE3611-5AAB-7D67-68BD-2EBD5C4A1910}"/>
                </a:ext>
              </a:extLst>
            </p:cNvPr>
            <p:cNvSpPr txBox="1"/>
            <p:nvPr/>
          </p:nvSpPr>
          <p:spPr>
            <a:xfrm>
              <a:off x="1673591" y="3686925"/>
              <a:ext cx="41386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600" b="1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s-PE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779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3" grpId="0"/>
      <p:bldP spid="36" grpId="0"/>
      <p:bldP spid="38" grpId="0"/>
      <p:bldP spid="42" grpId="0"/>
      <p:bldP spid="46" grpId="0"/>
      <p:bldP spid="48" grpId="0"/>
      <p:bldP spid="59" grpId="0" animBg="1"/>
      <p:bldP spid="64" grpId="0" animBg="1"/>
      <p:bldP spid="68" grpId="0" animBg="1"/>
      <p:bldP spid="70" grpId="0"/>
      <p:bldP spid="71" grpId="0"/>
      <p:bldP spid="81" grpId="0"/>
      <p:bldP spid="82" grpId="0" animBg="1"/>
      <p:bldP spid="84" grpId="0" animBg="1"/>
      <p:bldP spid="85" grpId="0" animBg="1"/>
      <p:bldP spid="87" grpId="0" animBg="1"/>
      <p:bldP spid="88" grpId="0" animBg="1"/>
      <p:bldP spid="89" grpId="0" animBg="1"/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B7CD8D-CB4E-C041-A5CF-6B6A4F15E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4" y="518104"/>
            <a:ext cx="6179288" cy="679341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59E5619-2627-A8D1-129F-05FA7E080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050087"/>
              </p:ext>
            </p:extLst>
          </p:nvPr>
        </p:nvGraphicFramePr>
        <p:xfrm>
          <a:off x="248152" y="1475907"/>
          <a:ext cx="8647696" cy="3965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512">
                  <a:extLst>
                    <a:ext uri="{9D8B030D-6E8A-4147-A177-3AD203B41FA5}">
                      <a16:colId xmlns:a16="http://schemas.microsoft.com/office/drawing/2014/main" val="855059621"/>
                    </a:ext>
                  </a:extLst>
                </a:gridCol>
                <a:gridCol w="3506092">
                  <a:extLst>
                    <a:ext uri="{9D8B030D-6E8A-4147-A177-3AD203B41FA5}">
                      <a16:colId xmlns:a16="http://schemas.microsoft.com/office/drawing/2014/main" val="1500115418"/>
                    </a:ext>
                  </a:extLst>
                </a:gridCol>
                <a:gridCol w="3506092">
                  <a:extLst>
                    <a:ext uri="{9D8B030D-6E8A-4147-A177-3AD203B41FA5}">
                      <a16:colId xmlns:a16="http://schemas.microsoft.com/office/drawing/2014/main" val="601853363"/>
                    </a:ext>
                  </a:extLst>
                </a:gridCol>
              </a:tblGrid>
              <a:tr h="311163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endParaRPr lang="es-PE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 PROPUESTA OSITRÁN</a:t>
                      </a:r>
                      <a:endParaRPr lang="es-PE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 LAP</a:t>
                      </a:r>
                      <a:endParaRPr lang="es-PE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667070"/>
                  </a:ext>
                </a:extLst>
              </a:tr>
              <a:tr h="649429">
                <a:tc>
                  <a:txBody>
                    <a:bodyPr/>
                    <a:lstStyle/>
                    <a:p>
                      <a:r>
                        <a:rPr lang="es-E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Flujo de caja</a:t>
                      </a:r>
                      <a:endParaRPr lang="es-PE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 b="1" u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Flujo 1: </a:t>
                      </a:r>
                      <a:r>
                        <a:rPr lang="es-E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Pasajeros INT-INT</a:t>
                      </a:r>
                    </a:p>
                    <a:p>
                      <a:pPr algn="l"/>
                      <a:r>
                        <a:rPr lang="es-ES" sz="1500" b="1" u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Flujo 2: </a:t>
                      </a:r>
                      <a:r>
                        <a:rPr lang="es-E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Pasajeros DOM-DOM</a:t>
                      </a:r>
                      <a:endParaRPr lang="es-PE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 b="1" u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Flujo 1: </a:t>
                      </a:r>
                      <a:r>
                        <a:rPr lang="es-E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Pasajeros INT-INT</a:t>
                      </a:r>
                    </a:p>
                    <a:p>
                      <a:pPr algn="l"/>
                      <a:r>
                        <a:rPr lang="es-ES" sz="1500" b="1" u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Flujo 2: </a:t>
                      </a:r>
                      <a:r>
                        <a:rPr lang="es-E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Pasajeros DOM-DOM</a:t>
                      </a:r>
                      <a:endParaRPr lang="es-PE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14019"/>
                  </a:ext>
                </a:extLst>
              </a:tr>
              <a:tr h="649429">
                <a:tc>
                  <a:txBody>
                    <a:bodyPr/>
                    <a:lstStyle/>
                    <a:p>
                      <a:r>
                        <a:rPr lang="es-E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Horizonte de evaluación</a:t>
                      </a:r>
                      <a:endParaRPr lang="es-PE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 b="1" u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 del flujo: 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2024-2030</a:t>
                      </a:r>
                    </a:p>
                    <a:p>
                      <a:pPr algn="l"/>
                      <a:r>
                        <a:rPr lang="es-ES" sz="1500" b="1" u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base: 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algn="l"/>
                      <a:r>
                        <a:rPr lang="es-ES" sz="1500" b="1" u="none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Inicio de Operación: 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30/03/25</a:t>
                      </a:r>
                      <a:endParaRPr lang="es-PE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 b="1" u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 del flujo: 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2024-2030</a:t>
                      </a:r>
                    </a:p>
                    <a:p>
                      <a:pPr algn="l"/>
                      <a:r>
                        <a:rPr lang="es-ES" sz="1500" b="1" u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base: 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u="none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Inicio de Operación: 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01/01/25</a:t>
                      </a:r>
                      <a:endParaRPr lang="es-PE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518615"/>
                  </a:ext>
                </a:extLst>
              </a:tr>
              <a:tr h="755681">
                <a:tc>
                  <a:txBody>
                    <a:bodyPr/>
                    <a:lstStyle/>
                    <a:p>
                      <a:r>
                        <a:rPr lang="es-PE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 de demanda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u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 base: </a:t>
                      </a:r>
                      <a:r>
                        <a:rPr lang="es-PE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Maestro AIJC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u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 base: </a:t>
                      </a:r>
                      <a:r>
                        <a:rPr lang="es-PE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Maestro AIJC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382730"/>
                  </a:ext>
                </a:extLst>
              </a:tr>
              <a:tr h="533422">
                <a:tc>
                  <a:txBody>
                    <a:bodyPr/>
                    <a:lstStyle/>
                    <a:p>
                      <a:r>
                        <a:rPr lang="es-E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Costos operativos</a:t>
                      </a:r>
                      <a:endParaRPr lang="es-PE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u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base: </a:t>
                      </a:r>
                      <a:r>
                        <a:rPr lang="es-ES" sz="15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 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u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Crecimiento 2025: 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Proyecciones LAP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u="none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Elasticidad OPEX/PAX: 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0,3448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u="none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OPEX términos reales</a:t>
                      </a:r>
                      <a:endParaRPr lang="es-PE" sz="1500" b="1" u="none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u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base: </a:t>
                      </a:r>
                      <a:r>
                        <a:rPr lang="es-ES" sz="15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 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u="non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Crecimiento 2025: 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Proyecciones LAP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u="none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Elasticidad OPEX/PAX: 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u="none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OPEX en términos nominales</a:t>
                      </a:r>
                      <a:endParaRPr lang="es-PE" sz="1500" b="1" u="none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275433"/>
                  </a:ext>
                </a:extLst>
              </a:tr>
            </a:tbl>
          </a:graphicData>
        </a:graphic>
      </p:graphicFrame>
      <p:sp>
        <p:nvSpPr>
          <p:cNvPr id="7" name="Título 7">
            <a:extLst>
              <a:ext uri="{FF2B5EF4-FFF2-40B4-BE49-F238E27FC236}">
                <a16:creationId xmlns:a16="http://schemas.microsoft.com/office/drawing/2014/main" id="{BFA756BD-BB94-7DFE-01D3-6FD7BCA7CE53}"/>
              </a:ext>
            </a:extLst>
          </p:cNvPr>
          <p:cNvSpPr txBox="1">
            <a:spLocks/>
          </p:cNvSpPr>
          <p:nvPr/>
        </p:nvSpPr>
        <p:spPr>
          <a:xfrm>
            <a:off x="157109" y="633223"/>
            <a:ext cx="5581209" cy="449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b="1" dirty="0">
                <a:solidFill>
                  <a:schemeClr val="bg1"/>
                </a:solidFill>
                <a:latin typeface="+mn-lt"/>
              </a:rPr>
              <a:t>PRINCIPALES CRITERIOS APLICADOS</a:t>
            </a:r>
            <a:endParaRPr lang="es-PE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8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6840CC-9D8A-1225-FCC1-353B69BE9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DF8239-3E91-6ABB-D8CA-D9611CF37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4" y="518104"/>
            <a:ext cx="6179288" cy="679341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BAD2DA-EC9E-0DAB-09B8-DC9AE6304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35869"/>
              </p:ext>
            </p:extLst>
          </p:nvPr>
        </p:nvGraphicFramePr>
        <p:xfrm>
          <a:off x="248152" y="1477672"/>
          <a:ext cx="86476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080">
                  <a:extLst>
                    <a:ext uri="{9D8B030D-6E8A-4147-A177-3AD203B41FA5}">
                      <a16:colId xmlns:a16="http://schemas.microsoft.com/office/drawing/2014/main" val="855059621"/>
                    </a:ext>
                  </a:extLst>
                </a:gridCol>
                <a:gridCol w="3519808">
                  <a:extLst>
                    <a:ext uri="{9D8B030D-6E8A-4147-A177-3AD203B41FA5}">
                      <a16:colId xmlns:a16="http://schemas.microsoft.com/office/drawing/2014/main" val="1500115418"/>
                    </a:ext>
                  </a:extLst>
                </a:gridCol>
                <a:gridCol w="3519808">
                  <a:extLst>
                    <a:ext uri="{9D8B030D-6E8A-4147-A177-3AD203B41FA5}">
                      <a16:colId xmlns:a16="http://schemas.microsoft.com/office/drawing/2014/main" val="601853363"/>
                    </a:ext>
                  </a:extLst>
                </a:gridCol>
              </a:tblGrid>
              <a:tr h="311163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endParaRPr lang="es-PE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 PROPUESTA OSITRÁN</a:t>
                      </a:r>
                      <a:endParaRPr lang="es-PE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 LAP</a:t>
                      </a:r>
                      <a:endParaRPr lang="es-PE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667070"/>
                  </a:ext>
                </a:extLst>
              </a:tr>
              <a:tr h="753669">
                <a:tc>
                  <a:txBody>
                    <a:bodyPr/>
                    <a:lstStyle/>
                    <a:p>
                      <a:r>
                        <a:rPr lang="es-E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CAPEX</a:t>
                      </a:r>
                      <a:endParaRPr lang="es-PE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Inversiones: 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Exclusivas, Comunes e Indirectas (Proyecciones LAP).  Las inversiones se ajustan por el porcentaje de inversiones que son reconocidas por la GSF sobre el reconocimiento de inversiones solicitado por LAP (92,68%)*.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Inversiones: 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Exclusivas, Comunes e Indirectas (Proyecciones LAP).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14019"/>
                  </a:ext>
                </a:extLst>
              </a:tr>
              <a:tr h="533422">
                <a:tc>
                  <a:txBody>
                    <a:bodyPr/>
                    <a:lstStyle/>
                    <a:p>
                      <a:r>
                        <a:rPr lang="es-E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 de retorno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WACC en términos reales: 7,54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(año 2024)</a:t>
                      </a:r>
                      <a:endParaRPr lang="es-PE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WACC: </a:t>
                      </a:r>
                      <a:r>
                        <a:rPr lang="es-E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10,07% (año 2023)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275433"/>
                  </a:ext>
                </a:extLst>
              </a:tr>
            </a:tbl>
          </a:graphicData>
        </a:graphic>
      </p:graphicFrame>
      <p:sp>
        <p:nvSpPr>
          <p:cNvPr id="7" name="Título 7">
            <a:extLst>
              <a:ext uri="{FF2B5EF4-FFF2-40B4-BE49-F238E27FC236}">
                <a16:creationId xmlns:a16="http://schemas.microsoft.com/office/drawing/2014/main" id="{ABD47C0B-DE4D-703C-9378-0461BC0F30D1}"/>
              </a:ext>
            </a:extLst>
          </p:cNvPr>
          <p:cNvSpPr txBox="1">
            <a:spLocks/>
          </p:cNvSpPr>
          <p:nvPr/>
        </p:nvSpPr>
        <p:spPr>
          <a:xfrm>
            <a:off x="157109" y="633223"/>
            <a:ext cx="5581209" cy="449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b="1" dirty="0">
                <a:solidFill>
                  <a:schemeClr val="bg1"/>
                </a:solidFill>
                <a:latin typeface="+mn-lt"/>
              </a:rPr>
              <a:t>PRINCIPALES CRITERIOS APLICADOS</a:t>
            </a:r>
            <a:endParaRPr lang="es-PE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86E3D7-59D9-238E-07AA-A3C72403E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191" y="5744066"/>
            <a:ext cx="3305102" cy="40762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358E6B0-F946-943B-0A7F-DFCF14762C2A}"/>
              </a:ext>
            </a:extLst>
          </p:cNvPr>
          <p:cNvSpPr txBox="1"/>
          <p:nvPr/>
        </p:nvSpPr>
        <p:spPr>
          <a:xfrm>
            <a:off x="355156" y="5824771"/>
            <a:ext cx="550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*El ratio fue calculado información a inicios de junio de 2025:</a:t>
            </a:r>
          </a:p>
        </p:txBody>
      </p:sp>
    </p:spTree>
    <p:extLst>
      <p:ext uri="{BB962C8B-B14F-4D97-AF65-F5344CB8AC3E}">
        <p14:creationId xmlns:p14="http://schemas.microsoft.com/office/powerpoint/2010/main" val="21133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FA6CDC97-F880-480B-A337-2A9850B5AD61}"/>
              </a:ext>
            </a:extLst>
          </p:cNvPr>
          <p:cNvSpPr/>
          <p:nvPr/>
        </p:nvSpPr>
        <p:spPr>
          <a:xfrm>
            <a:off x="0" y="538100"/>
            <a:ext cx="5688180" cy="698347"/>
          </a:xfrm>
          <a:custGeom>
            <a:avLst/>
            <a:gdLst>
              <a:gd name="connsiteX0" fmla="*/ 0 w 5688180"/>
              <a:gd name="connsiteY0" fmla="*/ 0 h 698347"/>
              <a:gd name="connsiteX1" fmla="*/ 5346118 w 5688180"/>
              <a:gd name="connsiteY1" fmla="*/ 8533 h 698347"/>
              <a:gd name="connsiteX2" fmla="*/ 5688180 w 5688180"/>
              <a:gd name="connsiteY2" fmla="*/ 353440 h 698347"/>
              <a:gd name="connsiteX3" fmla="*/ 5688179 w 5688180"/>
              <a:gd name="connsiteY3" fmla="*/ 353440 h 698347"/>
              <a:gd name="connsiteX4" fmla="*/ 5346117 w 5688180"/>
              <a:gd name="connsiteY4" fmla="*/ 698347 h 698347"/>
              <a:gd name="connsiteX5" fmla="*/ 0 w 5688180"/>
              <a:gd name="connsiteY5" fmla="*/ 689813 h 698347"/>
              <a:gd name="connsiteX6" fmla="*/ 0 w 5688180"/>
              <a:gd name="connsiteY6" fmla="*/ 0 h 69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8180" h="698347">
                <a:moveTo>
                  <a:pt x="0" y="0"/>
                </a:moveTo>
                <a:lnTo>
                  <a:pt x="5346118" y="8533"/>
                </a:lnTo>
                <a:cubicBezTo>
                  <a:pt x="5535034" y="8533"/>
                  <a:pt x="5688180" y="162953"/>
                  <a:pt x="5688180" y="353440"/>
                </a:cubicBezTo>
                <a:lnTo>
                  <a:pt x="5688179" y="353440"/>
                </a:lnTo>
                <a:cubicBezTo>
                  <a:pt x="5688179" y="543927"/>
                  <a:pt x="5535033" y="698347"/>
                  <a:pt x="5346117" y="698347"/>
                </a:cubicBezTo>
                <a:lnTo>
                  <a:pt x="0" y="689813"/>
                </a:lnTo>
                <a:lnTo>
                  <a:pt x="0" y="0"/>
                </a:lnTo>
                <a:close/>
              </a:path>
            </a:pathLst>
          </a:custGeom>
          <a:solidFill>
            <a:srgbClr val="009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4BD0EF0-472B-0B44-CF5C-9E5512FFB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40680"/>
              </p:ext>
            </p:extLst>
          </p:nvPr>
        </p:nvGraphicFramePr>
        <p:xfrm>
          <a:off x="293438" y="1533390"/>
          <a:ext cx="8557123" cy="1864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25587">
                  <a:extLst>
                    <a:ext uri="{9D8B030D-6E8A-4147-A177-3AD203B41FA5}">
                      <a16:colId xmlns:a16="http://schemas.microsoft.com/office/drawing/2014/main" val="855059621"/>
                    </a:ext>
                  </a:extLst>
                </a:gridCol>
                <a:gridCol w="2715768">
                  <a:extLst>
                    <a:ext uri="{9D8B030D-6E8A-4147-A177-3AD203B41FA5}">
                      <a16:colId xmlns:a16="http://schemas.microsoft.com/office/drawing/2014/main" val="601853363"/>
                    </a:ext>
                  </a:extLst>
                </a:gridCol>
                <a:gridCol w="2715768">
                  <a:extLst>
                    <a:ext uri="{9D8B030D-6E8A-4147-A177-3AD203B41FA5}">
                      <a16:colId xmlns:a16="http://schemas.microsoft.com/office/drawing/2014/main" val="3765147725"/>
                    </a:ext>
                  </a:extLst>
                </a:gridCol>
              </a:tblGrid>
              <a:tr h="56070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</a:t>
                      </a:r>
                      <a:endParaRPr lang="es-P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 DEL OSITRÁN</a:t>
                      </a:r>
                      <a:endParaRPr lang="es-P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 DE </a:t>
                      </a:r>
                    </a:p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66707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TUUA INT-INT</a:t>
                      </a:r>
                      <a:endParaRPr lang="es-P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10,74</a:t>
                      </a:r>
                      <a:endParaRPr lang="es-P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12,11</a:t>
                      </a:r>
                      <a:endParaRPr lang="es-P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3102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TUUA DOM-DOM</a:t>
                      </a:r>
                      <a:endParaRPr lang="es-P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6,79</a:t>
                      </a:r>
                      <a:endParaRPr lang="es-P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7,30</a:t>
                      </a:r>
                      <a:endParaRPr lang="es-P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14019"/>
                  </a:ext>
                </a:extLst>
              </a:tr>
            </a:tbl>
          </a:graphicData>
        </a:graphic>
      </p:graphicFrame>
      <p:sp>
        <p:nvSpPr>
          <p:cNvPr id="2" name="Título 7">
            <a:extLst>
              <a:ext uri="{FF2B5EF4-FFF2-40B4-BE49-F238E27FC236}">
                <a16:creationId xmlns:a16="http://schemas.microsoft.com/office/drawing/2014/main" id="{70349E84-C3D2-C9F3-613D-A9E0FE36476E}"/>
              </a:ext>
            </a:extLst>
          </p:cNvPr>
          <p:cNvSpPr txBox="1">
            <a:spLocks/>
          </p:cNvSpPr>
          <p:nvPr/>
        </p:nvSpPr>
        <p:spPr>
          <a:xfrm>
            <a:off x="157109" y="633223"/>
            <a:ext cx="5581209" cy="449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b="1" dirty="0">
                <a:solidFill>
                  <a:schemeClr val="bg1"/>
                </a:solidFill>
                <a:latin typeface="+mn-lt"/>
              </a:rPr>
              <a:t>PROPUESTA TARIFARIA (USD, sin IGV)</a:t>
            </a:r>
            <a:endParaRPr lang="es-P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69BEE21-4CDD-30BD-7678-65C2F7929602}"/>
              </a:ext>
            </a:extLst>
          </p:cNvPr>
          <p:cNvSpPr txBox="1"/>
          <p:nvPr/>
        </p:nvSpPr>
        <p:spPr>
          <a:xfrm>
            <a:off x="2730403" y="3976881"/>
            <a:ext cx="145502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7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Ositrán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7BF6333-2C95-1616-E442-6646C21C3E39}"/>
              </a:ext>
            </a:extLst>
          </p:cNvPr>
          <p:cNvSpPr txBox="1"/>
          <p:nvPr/>
        </p:nvSpPr>
        <p:spPr>
          <a:xfrm>
            <a:off x="293438" y="4452109"/>
            <a:ext cx="1865376" cy="61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 de ajuste tarifario</a:t>
            </a:r>
            <a:endParaRPr lang="es-PE" sz="17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D0D6651-99A2-68AD-7282-E37DA2604CA8}"/>
              </a:ext>
            </a:extLst>
          </p:cNvPr>
          <p:cNvSpPr txBox="1"/>
          <p:nvPr/>
        </p:nvSpPr>
        <p:spPr>
          <a:xfrm>
            <a:off x="2828817" y="4888733"/>
            <a:ext cx="129251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7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</a:t>
            </a:r>
          </a:p>
          <a:p>
            <a:pPr algn="ctr"/>
            <a:r>
              <a:rPr lang="es-ES" sz="17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225F4BE-16B0-9A4B-E0AA-045808FB8B61}"/>
              </a:ext>
            </a:extLst>
          </p:cNvPr>
          <p:cNvSpPr txBox="1"/>
          <p:nvPr/>
        </p:nvSpPr>
        <p:spPr>
          <a:xfrm>
            <a:off x="4147804" y="3988772"/>
            <a:ext cx="4607089" cy="353943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Ajustes anuales por RPI hasta el 2030.</a:t>
            </a:r>
            <a:r>
              <a:rPr lang="es-E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1/</a:t>
            </a:r>
            <a:endParaRPr lang="es-ES" sz="1700" i="0" u="none" strike="noStrike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7C9ECC-093D-3BDD-01DE-47B0954BE34B}"/>
              </a:ext>
            </a:extLst>
          </p:cNvPr>
          <p:cNvSpPr txBox="1"/>
          <p:nvPr/>
        </p:nvSpPr>
        <p:spPr>
          <a:xfrm>
            <a:off x="4194985" y="5044059"/>
            <a:ext cx="4607089" cy="353943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ES" sz="17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Reajuste por RPI-X a partir del 2027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6E87A744-D0D9-19A6-A820-78B17ED8B17A}"/>
              </a:ext>
            </a:extLst>
          </p:cNvPr>
          <p:cNvSpPr/>
          <p:nvPr/>
        </p:nvSpPr>
        <p:spPr>
          <a:xfrm>
            <a:off x="4268636" y="4810538"/>
            <a:ext cx="4459788" cy="78519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0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B0896497-342F-9FC7-04E1-2EE0D7D1F704}"/>
              </a:ext>
            </a:extLst>
          </p:cNvPr>
          <p:cNvSpPr/>
          <p:nvPr/>
        </p:nvSpPr>
        <p:spPr>
          <a:xfrm>
            <a:off x="4258146" y="3905959"/>
            <a:ext cx="4496748" cy="78519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00"/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7D62C609-0C8E-9A6D-07E1-A2E99C3D3482}"/>
              </a:ext>
            </a:extLst>
          </p:cNvPr>
          <p:cNvSpPr/>
          <p:nvPr/>
        </p:nvSpPr>
        <p:spPr>
          <a:xfrm>
            <a:off x="2423266" y="5067662"/>
            <a:ext cx="344689" cy="3693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E5B1F63E-547D-56CF-50ED-E9EBBB881F3A}"/>
              </a:ext>
            </a:extLst>
          </p:cNvPr>
          <p:cNvSpPr/>
          <p:nvPr/>
        </p:nvSpPr>
        <p:spPr>
          <a:xfrm>
            <a:off x="2423265" y="4121216"/>
            <a:ext cx="344689" cy="3693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1CAF22-DD47-B1AF-48D4-0DC29616D3A6}"/>
              </a:ext>
            </a:extLst>
          </p:cNvPr>
          <p:cNvSpPr txBox="1"/>
          <p:nvPr/>
        </p:nvSpPr>
        <p:spPr>
          <a:xfrm>
            <a:off x="4223046" y="4305882"/>
            <a:ext cx="4607089" cy="353943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En el 2030 se evaluará ingreso a canasta</a:t>
            </a:r>
            <a:endParaRPr lang="es-ES" sz="17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359D30-C236-52A2-2140-60A0D405C595}"/>
              </a:ext>
            </a:extLst>
          </p:cNvPr>
          <p:cNvSpPr txBox="1"/>
          <p:nvPr/>
        </p:nvSpPr>
        <p:spPr>
          <a:xfrm>
            <a:off x="157109" y="6329948"/>
            <a:ext cx="8136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1/ El ajuste se llevará a cabo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misma oportunidad que se actualizan las demás Tarifas reguladas del AIJC.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482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5" grpId="0" animBg="1"/>
      <p:bldP spid="26" grpId="0" animBg="1"/>
      <p:bldP spid="30" grpId="0" animBg="1"/>
      <p:bldP spid="31" grpId="0" animBg="1"/>
      <p:bldP spid="38" grpId="0" animBg="1"/>
      <p:bldP spid="39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B6D9E-1914-062A-4C87-EE158E2E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4D65889-B7EA-CB5D-8E07-5389D5C23CDE}"/>
              </a:ext>
            </a:extLst>
          </p:cNvPr>
          <p:cNvSpPr/>
          <p:nvPr/>
        </p:nvSpPr>
        <p:spPr>
          <a:xfrm>
            <a:off x="0" y="538100"/>
            <a:ext cx="5688180" cy="698347"/>
          </a:xfrm>
          <a:custGeom>
            <a:avLst/>
            <a:gdLst>
              <a:gd name="connsiteX0" fmla="*/ 0 w 5688180"/>
              <a:gd name="connsiteY0" fmla="*/ 0 h 698347"/>
              <a:gd name="connsiteX1" fmla="*/ 5346118 w 5688180"/>
              <a:gd name="connsiteY1" fmla="*/ 8533 h 698347"/>
              <a:gd name="connsiteX2" fmla="*/ 5688180 w 5688180"/>
              <a:gd name="connsiteY2" fmla="*/ 353440 h 698347"/>
              <a:gd name="connsiteX3" fmla="*/ 5688179 w 5688180"/>
              <a:gd name="connsiteY3" fmla="*/ 353440 h 698347"/>
              <a:gd name="connsiteX4" fmla="*/ 5346117 w 5688180"/>
              <a:gd name="connsiteY4" fmla="*/ 698347 h 698347"/>
              <a:gd name="connsiteX5" fmla="*/ 0 w 5688180"/>
              <a:gd name="connsiteY5" fmla="*/ 689813 h 698347"/>
              <a:gd name="connsiteX6" fmla="*/ 0 w 5688180"/>
              <a:gd name="connsiteY6" fmla="*/ 0 h 69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8180" h="698347">
                <a:moveTo>
                  <a:pt x="0" y="0"/>
                </a:moveTo>
                <a:lnTo>
                  <a:pt x="5346118" y="8533"/>
                </a:lnTo>
                <a:cubicBezTo>
                  <a:pt x="5535034" y="8533"/>
                  <a:pt x="5688180" y="162953"/>
                  <a:pt x="5688180" y="353440"/>
                </a:cubicBezTo>
                <a:lnTo>
                  <a:pt x="5688179" y="353440"/>
                </a:lnTo>
                <a:cubicBezTo>
                  <a:pt x="5688179" y="543927"/>
                  <a:pt x="5535033" y="698347"/>
                  <a:pt x="5346117" y="698347"/>
                </a:cubicBezTo>
                <a:lnTo>
                  <a:pt x="0" y="689813"/>
                </a:lnTo>
                <a:lnTo>
                  <a:pt x="0" y="0"/>
                </a:lnTo>
                <a:close/>
              </a:path>
            </a:pathLst>
          </a:custGeom>
          <a:solidFill>
            <a:srgbClr val="009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" name="Título 7">
            <a:extLst>
              <a:ext uri="{FF2B5EF4-FFF2-40B4-BE49-F238E27FC236}">
                <a16:creationId xmlns:a16="http://schemas.microsoft.com/office/drawing/2014/main" id="{CC84E47A-38B6-4E39-1705-A1C2F3C1BFB4}"/>
              </a:ext>
            </a:extLst>
          </p:cNvPr>
          <p:cNvSpPr txBox="1">
            <a:spLocks/>
          </p:cNvSpPr>
          <p:nvPr/>
        </p:nvSpPr>
        <p:spPr>
          <a:xfrm>
            <a:off x="157109" y="633223"/>
            <a:ext cx="5581209" cy="449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b="1" dirty="0">
                <a:solidFill>
                  <a:schemeClr val="bg1"/>
                </a:solidFill>
                <a:latin typeface="+mn-lt"/>
              </a:rPr>
              <a:t>CONCLUSIONES</a:t>
            </a:r>
            <a:endParaRPr lang="es-P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3BDE47-D864-EE6A-7D98-BF3C9F9DC018}"/>
              </a:ext>
            </a:extLst>
          </p:cNvPr>
          <p:cNvSpPr txBox="1"/>
          <p:nvPr/>
        </p:nvSpPr>
        <p:spPr>
          <a:xfrm>
            <a:off x="457200" y="1517226"/>
            <a:ext cx="8229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70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análisis realizado en el Informe de Inicio, </a:t>
            </a:r>
            <a:r>
              <a:rPr lang="es-ES" sz="17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existen condiciones de competencia que limiten el poder de mercado en la prestación de los servicios que conforman la TUUA de Transferencia</a:t>
            </a:r>
            <a:r>
              <a:rPr lang="es-ES" sz="17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Por tal motivo, se </a:t>
            </a:r>
            <a:r>
              <a:rPr lang="es-ES" sz="17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aprobó el inicio del procedimiento de Fijación Tarifaria.</a:t>
            </a: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88A5B6-494C-ACCA-7094-5AEBE7DAB216}"/>
              </a:ext>
            </a:extLst>
          </p:cNvPr>
          <p:cNvSpPr txBox="1"/>
          <p:nvPr/>
        </p:nvSpPr>
        <p:spPr>
          <a:xfrm>
            <a:off x="457200" y="2804524"/>
            <a:ext cx="82296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70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servicios </a:t>
            </a:r>
            <a:r>
              <a:rPr lang="es-ES" sz="17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sujetos a la regulación tarifaria </a:t>
            </a:r>
            <a:r>
              <a:rPr lang="es-ES" sz="170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son:</a:t>
            </a:r>
          </a:p>
          <a:p>
            <a:pPr marL="630238" lvl="0" indent="-376238" algn="just">
              <a:buFont typeface="Wingdings" panose="05000000000000000000" pitchFamily="2" charset="2"/>
              <a:buChar char="v"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TUUA Transferencia INT-INT</a:t>
            </a:r>
          </a:p>
          <a:p>
            <a:pPr marL="630238" lvl="0" indent="-376238" algn="just">
              <a:buFont typeface="Wingdings" panose="05000000000000000000" pitchFamily="2" charset="2"/>
              <a:buChar char="v"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TUUA Transferencia DOM-DOM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080B650-DC39-E19C-FE09-51F25E497B6C}"/>
              </a:ext>
            </a:extLst>
          </p:cNvPr>
          <p:cNvSpPr txBox="1"/>
          <p:nvPr/>
        </p:nvSpPr>
        <p:spPr>
          <a:xfrm>
            <a:off x="457200" y="3926446"/>
            <a:ext cx="8229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régimen de regulación tarifaria aplicado se basa en la </a:t>
            </a:r>
            <a:r>
              <a:rPr lang="es-E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de Costos Totalmente Distribuidos</a:t>
            </a:r>
            <a:r>
              <a:rPr lang="es-ES" sz="17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determinar las tarifas máximas.</a:t>
            </a:r>
            <a:endParaRPr lang="en-US" sz="17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C82AAD-366D-3E64-C9DA-96B6532A9A7C}"/>
              </a:ext>
            </a:extLst>
          </p:cNvPr>
          <p:cNvSpPr txBox="1"/>
          <p:nvPr/>
        </p:nvSpPr>
        <p:spPr>
          <a:xfrm>
            <a:off x="457200" y="4771369"/>
            <a:ext cx="82296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propone que la TUUA de Transferencia esté vigente hasta el 31 de diciembre de 2030 y que se </a:t>
            </a:r>
            <a:r>
              <a:rPr lang="es-E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 anualmente </a:t>
            </a:r>
            <a:r>
              <a:rPr lang="es-ES" sz="1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RPI luego de al menos doce (12) meses de vigencia.</a:t>
            </a:r>
            <a:endParaRPr lang="en-US" sz="17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8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4E111B-A7D1-41E1-2147-3750A2E0F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060741-D0EF-36F2-8856-06F66F9D8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4" y="518104"/>
            <a:ext cx="6179288" cy="679341"/>
          </a:xfrm>
          <a:prstGeom prst="rect">
            <a:avLst/>
          </a:prstGeom>
        </p:spPr>
      </p:pic>
      <p:sp>
        <p:nvSpPr>
          <p:cNvPr id="7" name="Título 7">
            <a:extLst>
              <a:ext uri="{FF2B5EF4-FFF2-40B4-BE49-F238E27FC236}">
                <a16:creationId xmlns:a16="http://schemas.microsoft.com/office/drawing/2014/main" id="{1C7DBE0E-7C5C-7250-E0CB-83D8F401AC1E}"/>
              </a:ext>
            </a:extLst>
          </p:cNvPr>
          <p:cNvSpPr txBox="1">
            <a:spLocks/>
          </p:cNvSpPr>
          <p:nvPr/>
        </p:nvSpPr>
        <p:spPr>
          <a:xfrm>
            <a:off x="157109" y="633223"/>
            <a:ext cx="5962545" cy="449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+mn-lt"/>
              </a:rPr>
              <a:t>CRONOGRAMA DEL PROCEDIMIENTO</a:t>
            </a:r>
          </a:p>
        </p:txBody>
      </p:sp>
      <p:sp>
        <p:nvSpPr>
          <p:cNvPr id="47" name="Diagrama de flujo: proceso alternativo 46">
            <a:extLst>
              <a:ext uri="{FF2B5EF4-FFF2-40B4-BE49-F238E27FC236}">
                <a16:creationId xmlns:a16="http://schemas.microsoft.com/office/drawing/2014/main" id="{F05EA745-AA15-3BFB-8BC6-A1834FE49E9E}"/>
              </a:ext>
            </a:extLst>
          </p:cNvPr>
          <p:cNvSpPr/>
          <p:nvPr/>
        </p:nvSpPr>
        <p:spPr>
          <a:xfrm>
            <a:off x="2866835" y="4815192"/>
            <a:ext cx="3174735" cy="168675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tx1"/>
                </a:solidFill>
              </a:rPr>
              <a:t>Audiencias Públicas</a:t>
            </a:r>
            <a:r>
              <a:rPr lang="es-PE" sz="14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s-PE" sz="1400" dirty="0">
                <a:solidFill>
                  <a:srgbClr val="00B0F0"/>
                </a:solidFill>
              </a:rPr>
              <a:t> </a:t>
            </a:r>
            <a:r>
              <a:rPr lang="es-PE" sz="1400" b="1" dirty="0">
                <a:solidFill>
                  <a:srgbClr val="00B0F0"/>
                </a:solidFill>
              </a:rPr>
              <a:t>3 y 7 de julio de 2025</a:t>
            </a:r>
          </a:p>
          <a:p>
            <a:pPr algn="ctr"/>
            <a:r>
              <a:rPr lang="es-PE" sz="1400" b="1" dirty="0">
                <a:solidFill>
                  <a:schemeClr val="tx1"/>
                </a:solidFill>
              </a:rPr>
              <a:t>Recepción de comentarios hasta</a:t>
            </a:r>
          </a:p>
          <a:p>
            <a:pPr algn="ctr"/>
            <a:r>
              <a:rPr lang="es-PE" sz="1400" b="1" dirty="0">
                <a:solidFill>
                  <a:srgbClr val="00B0F0"/>
                </a:solidFill>
              </a:rPr>
              <a:t>10 de julio de 2025</a:t>
            </a:r>
            <a:r>
              <a:rPr lang="es-PE" sz="1400" dirty="0">
                <a:solidFill>
                  <a:srgbClr val="00B0F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>
                <a:solidFill>
                  <a:schemeClr val="tx1"/>
                </a:solidFill>
              </a:rPr>
              <a:t>Mesa de partes del Ositrán</a:t>
            </a:r>
          </a:p>
          <a:p>
            <a:pPr marL="285750" indent="-285750">
              <a:buFontTx/>
              <a:buChar char="-"/>
            </a:pPr>
            <a:r>
              <a:rPr lang="es-ES" sz="1400" dirty="0">
                <a:solidFill>
                  <a:schemeClr val="tx1"/>
                </a:solidFill>
              </a:rPr>
              <a:t>E-mail: </a:t>
            </a:r>
            <a:r>
              <a:rPr lang="es-ES" sz="1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info@ositran.gob.pe</a:t>
            </a:r>
            <a:endParaRPr lang="es-PE" sz="1400" dirty="0">
              <a:solidFill>
                <a:schemeClr val="tx1"/>
              </a:solidFill>
            </a:endParaRP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AECB006C-94A5-4E63-3799-E542A901F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774328"/>
              </p:ext>
            </p:extLst>
          </p:nvPr>
        </p:nvGraphicFramePr>
        <p:xfrm>
          <a:off x="443823" y="1636106"/>
          <a:ext cx="7945067" cy="2904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8361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Graphic spid="2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57508A-7F4A-9ACA-D0E6-606A3C799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6E80D323-891F-B57D-4B07-C7282B952EB6}"/>
              </a:ext>
            </a:extLst>
          </p:cNvPr>
          <p:cNvGrpSpPr/>
          <p:nvPr/>
        </p:nvGrpSpPr>
        <p:grpSpPr>
          <a:xfrm>
            <a:off x="305435" y="2212972"/>
            <a:ext cx="7271255" cy="4475096"/>
            <a:chOff x="305435" y="2212972"/>
            <a:chExt cx="7271255" cy="4475096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B7018FC1-A942-4CB3-EB08-DB5B280CF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435" y="2212972"/>
              <a:ext cx="7271255" cy="4091347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4698E91-48AA-8354-8B2E-A2ECC196C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32539"/>
            <a:stretch>
              <a:fillRect/>
            </a:stretch>
          </p:blipFill>
          <p:spPr>
            <a:xfrm>
              <a:off x="957701" y="5291804"/>
              <a:ext cx="5812750" cy="1396264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107128C-9FD9-C430-569F-C217C928E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4" y="518104"/>
            <a:ext cx="6179288" cy="679341"/>
          </a:xfrm>
          <a:prstGeom prst="rect">
            <a:avLst/>
          </a:prstGeom>
        </p:spPr>
      </p:pic>
      <p:sp>
        <p:nvSpPr>
          <p:cNvPr id="7" name="Título 7">
            <a:extLst>
              <a:ext uri="{FF2B5EF4-FFF2-40B4-BE49-F238E27FC236}">
                <a16:creationId xmlns:a16="http://schemas.microsoft.com/office/drawing/2014/main" id="{EDBB88C4-41D3-0BBD-15B4-52CB25B5F59B}"/>
              </a:ext>
            </a:extLst>
          </p:cNvPr>
          <p:cNvSpPr txBox="1">
            <a:spLocks/>
          </p:cNvSpPr>
          <p:nvPr/>
        </p:nvSpPr>
        <p:spPr>
          <a:xfrm>
            <a:off x="157109" y="633223"/>
            <a:ext cx="5962545" cy="449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+mn-lt"/>
              </a:rPr>
              <a:t>DOCUMENTACIÓN EN EL PORTAL WEB DEL OSITRÁN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E71ADE-B994-A976-D727-96EFB969F155}"/>
              </a:ext>
            </a:extLst>
          </p:cNvPr>
          <p:cNvSpPr txBox="1"/>
          <p:nvPr/>
        </p:nvSpPr>
        <p:spPr>
          <a:xfrm>
            <a:off x="1760259" y="1293907"/>
            <a:ext cx="3634690" cy="282834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PE" sz="1238" b="1" dirty="0">
                <a:latin typeface="Arial" panose="020B0604020202020204" pitchFamily="34" charset="0"/>
                <a:cs typeface="Arial" panose="020B0604020202020204" pitchFamily="34" charset="0"/>
              </a:rPr>
              <a:t>Paso 1:</a:t>
            </a:r>
            <a:r>
              <a:rPr lang="es-PE" sz="1238" dirty="0">
                <a:latin typeface="Arial" panose="020B0604020202020204" pitchFamily="34" charset="0"/>
                <a:cs typeface="Arial" panose="020B0604020202020204" pitchFamily="34" charset="0"/>
              </a:rPr>
              <a:t> Ingresar </a:t>
            </a:r>
            <a:r>
              <a:rPr lang="es-PE" sz="1238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www.ositran.gob.pe</a:t>
            </a:r>
            <a:endParaRPr lang="es-PE" sz="12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8D3516-0C69-355F-2DE0-B2632B0DAFC6}"/>
              </a:ext>
            </a:extLst>
          </p:cNvPr>
          <p:cNvSpPr txBox="1"/>
          <p:nvPr/>
        </p:nvSpPr>
        <p:spPr>
          <a:xfrm>
            <a:off x="6443376" y="1572200"/>
            <a:ext cx="2543514" cy="66383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PE" sz="1238" b="1" dirty="0">
                <a:latin typeface="Arial" panose="020B0604020202020204" pitchFamily="34" charset="0"/>
                <a:cs typeface="Arial" panose="020B0604020202020204" pitchFamily="34" charset="0"/>
              </a:rPr>
              <a:t>Paso 2:</a:t>
            </a:r>
            <a:r>
              <a:rPr lang="es-PE" sz="12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PE" sz="1238" dirty="0">
                <a:latin typeface="Arial" panose="020B0604020202020204" pitchFamily="34" charset="0"/>
                <a:cs typeface="Arial" panose="020B0604020202020204" pitchFamily="34" charset="0"/>
              </a:rPr>
              <a:t>Clic en “Consultas Públicas”</a:t>
            </a:r>
          </a:p>
          <a:p>
            <a:pPr algn="ctr"/>
            <a:r>
              <a:rPr lang="es-PE" sz="1238" dirty="0">
                <a:latin typeface="Arial" panose="020B0604020202020204" pitchFamily="34" charset="0"/>
                <a:cs typeface="Arial" panose="020B0604020202020204" pitchFamily="34" charset="0"/>
              </a:rPr>
              <a:t>Clic en “Consultas Tarifarias”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CE7565-5069-A6DB-760C-4EED2AB13024}"/>
              </a:ext>
            </a:extLst>
          </p:cNvPr>
          <p:cNvSpPr txBox="1"/>
          <p:nvPr/>
        </p:nvSpPr>
        <p:spPr>
          <a:xfrm>
            <a:off x="6443377" y="3828200"/>
            <a:ext cx="2543514" cy="66383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238" b="1" dirty="0">
                <a:latin typeface="Arial" panose="020B0604020202020204" pitchFamily="34" charset="0"/>
                <a:cs typeface="Arial" panose="020B0604020202020204" pitchFamily="34" charset="0"/>
              </a:rPr>
              <a:t>Paso 3:</a:t>
            </a:r>
            <a:r>
              <a:rPr lang="es-PE" sz="1238" dirty="0">
                <a:latin typeface="Arial" panose="020B0604020202020204" pitchFamily="34" charset="0"/>
                <a:cs typeface="Arial" panose="020B0604020202020204" pitchFamily="34" charset="0"/>
              </a:rPr>
              <a:t> Clic en “</a:t>
            </a:r>
            <a:r>
              <a:rPr lang="es-ES" sz="1238" dirty="0">
                <a:latin typeface="Arial" panose="020B0604020202020204" pitchFamily="34" charset="0"/>
                <a:cs typeface="Arial" panose="020B0604020202020204" pitchFamily="34" charset="0"/>
              </a:rPr>
              <a:t>LAP-Fijación TUUA de Transferencia (En proceso)</a:t>
            </a:r>
            <a:r>
              <a:rPr lang="es-PE" sz="1238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7008DD-3687-14DB-A198-2F56213FCF5C}"/>
              </a:ext>
            </a:extLst>
          </p:cNvPr>
          <p:cNvSpPr txBox="1"/>
          <p:nvPr/>
        </p:nvSpPr>
        <p:spPr>
          <a:xfrm>
            <a:off x="6443377" y="5403911"/>
            <a:ext cx="2543514" cy="47333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238" b="1" dirty="0">
                <a:latin typeface="Arial" panose="020B0604020202020204" pitchFamily="34" charset="0"/>
                <a:cs typeface="Arial" panose="020B0604020202020204" pitchFamily="34" charset="0"/>
              </a:rPr>
              <a:t>Paso 4:</a:t>
            </a:r>
            <a:r>
              <a:rPr lang="es-PE" sz="12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PE" sz="1238" dirty="0">
                <a:latin typeface="Arial" panose="020B0604020202020204" pitchFamily="34" charset="0"/>
                <a:cs typeface="Arial" panose="020B0604020202020204" pitchFamily="34" charset="0"/>
              </a:rPr>
              <a:t>Clic en “3. Propuesta del Ositrán”</a:t>
            </a:r>
          </a:p>
        </p:txBody>
      </p:sp>
      <p:cxnSp>
        <p:nvCxnSpPr>
          <p:cNvPr id="11" name="Conector angular 26">
            <a:extLst>
              <a:ext uri="{FF2B5EF4-FFF2-40B4-BE49-F238E27FC236}">
                <a16:creationId xmlns:a16="http://schemas.microsoft.com/office/drawing/2014/main" id="{DB94EA23-2909-A434-601E-A738EC0B854C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7071863" y="2138906"/>
            <a:ext cx="546140" cy="740401"/>
          </a:xfrm>
          <a:prstGeom prst="bentConnector2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r 28">
            <a:extLst>
              <a:ext uri="{FF2B5EF4-FFF2-40B4-BE49-F238E27FC236}">
                <a16:creationId xmlns:a16="http://schemas.microsoft.com/office/drawing/2014/main" id="{0A18D066-9CBE-43D4-832D-D29D6CB26923}"/>
              </a:ext>
            </a:extLst>
          </p:cNvPr>
          <p:cNvCxnSpPr>
            <a:cxnSpLocks/>
          </p:cNvCxnSpPr>
          <p:nvPr/>
        </p:nvCxnSpPr>
        <p:spPr>
          <a:xfrm rot="10800000">
            <a:off x="3941062" y="2813072"/>
            <a:ext cx="2502316" cy="1347049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30">
            <a:extLst>
              <a:ext uri="{FF2B5EF4-FFF2-40B4-BE49-F238E27FC236}">
                <a16:creationId xmlns:a16="http://schemas.microsoft.com/office/drawing/2014/main" id="{63D7A91F-64D9-8277-C191-28A2B516A05D}"/>
              </a:ext>
            </a:extLst>
          </p:cNvPr>
          <p:cNvCxnSpPr>
            <a:cxnSpLocks/>
          </p:cNvCxnSpPr>
          <p:nvPr/>
        </p:nvCxnSpPr>
        <p:spPr>
          <a:xfrm rot="10800000">
            <a:off x="2360724" y="5095902"/>
            <a:ext cx="4082652" cy="656385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EF8FB4-141D-E34E-6AEE-42027CA38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>
            <a:extLst>
              <a:ext uri="{FF2B5EF4-FFF2-40B4-BE49-F238E27FC236}">
                <a16:creationId xmlns:a16="http://schemas.microsoft.com/office/drawing/2014/main" id="{F5205207-0AFA-9ED2-E165-EE01D8116F25}"/>
              </a:ext>
            </a:extLst>
          </p:cNvPr>
          <p:cNvSpPr txBox="1">
            <a:spLocks/>
          </p:cNvSpPr>
          <p:nvPr/>
        </p:nvSpPr>
        <p:spPr>
          <a:xfrm>
            <a:off x="2487167" y="3138633"/>
            <a:ext cx="6263193" cy="580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200" b="1" dirty="0">
                <a:solidFill>
                  <a:srgbClr val="595959"/>
                </a:solidFill>
                <a:latin typeface="+mn-lt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08810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5B9DAF-5D02-573D-BF21-50A982771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n 52">
            <a:extLst>
              <a:ext uri="{FF2B5EF4-FFF2-40B4-BE49-F238E27FC236}">
                <a16:creationId xmlns:a16="http://schemas.microsoft.com/office/drawing/2014/main" id="{E8701448-2F58-538B-1AA8-3CDFC5BF4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51" y="2500194"/>
            <a:ext cx="3512820" cy="4041554"/>
          </a:xfrm>
          <a:prstGeom prst="rect">
            <a:avLst/>
          </a:prstGeom>
        </p:spPr>
      </p:pic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17388D16-5854-3F12-B121-55E676E9B16F}"/>
              </a:ext>
            </a:extLst>
          </p:cNvPr>
          <p:cNvCxnSpPr>
            <a:cxnSpLocks/>
          </p:cNvCxnSpPr>
          <p:nvPr/>
        </p:nvCxnSpPr>
        <p:spPr>
          <a:xfrm flipH="1" flipV="1">
            <a:off x="1527243" y="2756637"/>
            <a:ext cx="155643" cy="20521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7261CE51-DB1E-3CE5-FEDC-95384CFF3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5" y="518104"/>
            <a:ext cx="6674443" cy="679341"/>
          </a:xfrm>
          <a:prstGeom prst="rect">
            <a:avLst/>
          </a:prstGeom>
        </p:spPr>
      </p:pic>
      <p:sp>
        <p:nvSpPr>
          <p:cNvPr id="18" name="Título 7">
            <a:extLst>
              <a:ext uri="{FF2B5EF4-FFF2-40B4-BE49-F238E27FC236}">
                <a16:creationId xmlns:a16="http://schemas.microsoft.com/office/drawing/2014/main" id="{AE8C66B8-A76A-4060-891C-9F0BC7D185A3}"/>
              </a:ext>
            </a:extLst>
          </p:cNvPr>
          <p:cNvSpPr txBox="1">
            <a:spLocks/>
          </p:cNvSpPr>
          <p:nvPr/>
        </p:nvSpPr>
        <p:spPr>
          <a:xfrm>
            <a:off x="157109" y="633223"/>
            <a:ext cx="6136687" cy="449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/>
                </a:solidFill>
                <a:latin typeface="+mn-lt"/>
              </a:rPr>
              <a:t>¿Quiénes son los pasajeros de transferencia?</a:t>
            </a:r>
            <a:endParaRPr lang="es-P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0134C4-5710-B5A6-E956-7AAD30BFF129}"/>
              </a:ext>
            </a:extLst>
          </p:cNvPr>
          <p:cNvSpPr txBox="1"/>
          <p:nvPr/>
        </p:nvSpPr>
        <p:spPr>
          <a:xfrm>
            <a:off x="243197" y="1160317"/>
            <a:ext cx="83171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PE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pasajeros en transferencia son aquellos cuyo destino final no es el AIJC, sino que bajan del avión, ingresan al terminal y suben a otro avión para llegar a su destino final (la transferencia puede ser nacional o internacional).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6893FCF-90CC-D46D-A08C-D70518FFD7B9}"/>
              </a:ext>
            </a:extLst>
          </p:cNvPr>
          <p:cNvSpPr txBox="1"/>
          <p:nvPr/>
        </p:nvSpPr>
        <p:spPr>
          <a:xfrm>
            <a:off x="651751" y="2192417"/>
            <a:ext cx="3512820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Ejemplo de transferencia internacional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66AF854-516C-1DE5-6FC0-0DE51870AD20}"/>
              </a:ext>
            </a:extLst>
          </p:cNvPr>
          <p:cNvSpPr txBox="1"/>
          <p:nvPr/>
        </p:nvSpPr>
        <p:spPr>
          <a:xfrm>
            <a:off x="4948151" y="2192417"/>
            <a:ext cx="3550596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Ejemplo de transferencia nacional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BD84CC09-C1B1-D093-6831-7426FD3C4577}"/>
              </a:ext>
            </a:extLst>
          </p:cNvPr>
          <p:cNvCxnSpPr>
            <a:cxnSpLocks/>
            <a:endCxn id="1026" idx="2"/>
          </p:cNvCxnSpPr>
          <p:nvPr/>
        </p:nvCxnSpPr>
        <p:spPr>
          <a:xfrm flipH="1" flipV="1">
            <a:off x="1682885" y="4964443"/>
            <a:ext cx="379380" cy="9812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eropuerto - Iconos gratis de transporte">
            <a:extLst>
              <a:ext uri="{FF2B5EF4-FFF2-40B4-BE49-F238E27FC236}">
                <a16:creationId xmlns:a16="http://schemas.microsoft.com/office/drawing/2014/main" id="{14B6630C-9161-F4D2-0B03-7837800F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7243" y="4653158"/>
            <a:ext cx="311285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8C0252C9-57F7-D056-3304-F8BCCFD6D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7879" y="2500194"/>
            <a:ext cx="3544098" cy="4041554"/>
          </a:xfrm>
          <a:prstGeom prst="rect">
            <a:avLst/>
          </a:prstGeom>
        </p:spPr>
      </p:pic>
      <p:pic>
        <p:nvPicPr>
          <p:cNvPr id="60" name="Picture 2" descr="Aeropuerto - Iconos gratis de transporte">
            <a:extLst>
              <a:ext uri="{FF2B5EF4-FFF2-40B4-BE49-F238E27FC236}">
                <a16:creationId xmlns:a16="http://schemas.microsoft.com/office/drawing/2014/main" id="{85CE2578-A1E5-B955-042B-D54467B1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93796" y="5147142"/>
            <a:ext cx="311285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14E05DCD-4EF4-8C19-0A25-71264898735D}"/>
              </a:ext>
            </a:extLst>
          </p:cNvPr>
          <p:cNvCxnSpPr>
            <a:cxnSpLocks/>
          </p:cNvCxnSpPr>
          <p:nvPr/>
        </p:nvCxnSpPr>
        <p:spPr>
          <a:xfrm flipH="1" flipV="1">
            <a:off x="6449438" y="5455090"/>
            <a:ext cx="1420239" cy="4906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ector recto de flecha 1024">
            <a:extLst>
              <a:ext uri="{FF2B5EF4-FFF2-40B4-BE49-F238E27FC236}">
                <a16:creationId xmlns:a16="http://schemas.microsoft.com/office/drawing/2014/main" id="{4D218361-AF29-19C9-4524-29DE457B0354}"/>
              </a:ext>
            </a:extLst>
          </p:cNvPr>
          <p:cNvCxnSpPr>
            <a:cxnSpLocks/>
          </p:cNvCxnSpPr>
          <p:nvPr/>
        </p:nvCxnSpPr>
        <p:spPr>
          <a:xfrm flipH="1" flipV="1">
            <a:off x="5366425" y="2951560"/>
            <a:ext cx="1044101" cy="2196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CuadroTexto 1027">
            <a:extLst>
              <a:ext uri="{FF2B5EF4-FFF2-40B4-BE49-F238E27FC236}">
                <a16:creationId xmlns:a16="http://schemas.microsoft.com/office/drawing/2014/main" id="{A5D12A81-86AE-C9EA-162F-CF7FBE235F1B}"/>
              </a:ext>
            </a:extLst>
          </p:cNvPr>
          <p:cNvSpPr txBox="1"/>
          <p:nvPr/>
        </p:nvSpPr>
        <p:spPr>
          <a:xfrm>
            <a:off x="2773515" y="2537930"/>
            <a:ext cx="13910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Vuelo Santiago-Miami con escala en Lima</a:t>
            </a:r>
          </a:p>
        </p:txBody>
      </p:sp>
      <p:sp>
        <p:nvSpPr>
          <p:cNvPr id="1029" name="CuadroTexto 1028">
            <a:extLst>
              <a:ext uri="{FF2B5EF4-FFF2-40B4-BE49-F238E27FC236}">
                <a16:creationId xmlns:a16="http://schemas.microsoft.com/office/drawing/2014/main" id="{69E3BA65-5E53-7D23-91DB-CED3C352141C}"/>
              </a:ext>
            </a:extLst>
          </p:cNvPr>
          <p:cNvSpPr txBox="1"/>
          <p:nvPr/>
        </p:nvSpPr>
        <p:spPr>
          <a:xfrm>
            <a:off x="4957879" y="5809979"/>
            <a:ext cx="13910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Vuelo Cusco-Piura con escala en Lima</a:t>
            </a:r>
          </a:p>
        </p:txBody>
      </p:sp>
    </p:spTree>
    <p:extLst>
      <p:ext uri="{BB962C8B-B14F-4D97-AF65-F5344CB8AC3E}">
        <p14:creationId xmlns:p14="http://schemas.microsoft.com/office/powerpoint/2010/main" val="2655596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 animBg="1"/>
      <p:bldP spid="42" grpId="0" animBg="1"/>
      <p:bldP spid="1028" grpId="0"/>
      <p:bldP spid="10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9C72E-4EBB-2186-318A-3F5265E92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áfico 31" descr="Niños con relleno sólido">
            <a:extLst>
              <a:ext uri="{FF2B5EF4-FFF2-40B4-BE49-F238E27FC236}">
                <a16:creationId xmlns:a16="http://schemas.microsoft.com/office/drawing/2014/main" id="{631E9A36-CEC9-8044-31F0-617CB7F63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8696" y="2473679"/>
            <a:ext cx="443629" cy="443629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50A0556E-2163-73EE-773E-1FC3F484076B}"/>
              </a:ext>
            </a:extLst>
          </p:cNvPr>
          <p:cNvSpPr/>
          <p:nvPr/>
        </p:nvSpPr>
        <p:spPr>
          <a:xfrm>
            <a:off x="5438324" y="2470809"/>
            <a:ext cx="679729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2BF768-ABDD-753C-F3EF-9E3D65DD67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5" y="518104"/>
            <a:ext cx="6674443" cy="679341"/>
          </a:xfrm>
          <a:prstGeom prst="rect">
            <a:avLst/>
          </a:prstGeom>
        </p:spPr>
      </p:pic>
      <p:sp>
        <p:nvSpPr>
          <p:cNvPr id="18" name="Título 7">
            <a:extLst>
              <a:ext uri="{FF2B5EF4-FFF2-40B4-BE49-F238E27FC236}">
                <a16:creationId xmlns:a16="http://schemas.microsoft.com/office/drawing/2014/main" id="{94FD9663-41B0-7675-C513-E40C53B89287}"/>
              </a:ext>
            </a:extLst>
          </p:cNvPr>
          <p:cNvSpPr txBox="1">
            <a:spLocks/>
          </p:cNvSpPr>
          <p:nvPr/>
        </p:nvSpPr>
        <p:spPr>
          <a:xfrm>
            <a:off x="157109" y="633223"/>
            <a:ext cx="6136687" cy="449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/>
                </a:solidFill>
                <a:latin typeface="+mn-lt"/>
              </a:rPr>
              <a:t>¿Quiénes son los pasajeros de transferencia?</a:t>
            </a:r>
            <a:endParaRPr lang="es-PE" sz="24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E7D57B7-E812-290C-E4BE-32F807E4C4CE}"/>
              </a:ext>
            </a:extLst>
          </p:cNvPr>
          <p:cNvGrpSpPr/>
          <p:nvPr/>
        </p:nvGrpSpPr>
        <p:grpSpPr>
          <a:xfrm>
            <a:off x="811196" y="1819234"/>
            <a:ext cx="8005511" cy="4166001"/>
            <a:chOff x="780674" y="2012294"/>
            <a:chExt cx="8005511" cy="4166001"/>
          </a:xfrm>
        </p:grpSpPr>
        <p:pic>
          <p:nvPicPr>
            <p:cNvPr id="7" name="Gráfico 6" descr="Aterrizar con relleno sólido">
              <a:extLst>
                <a:ext uri="{FF2B5EF4-FFF2-40B4-BE49-F238E27FC236}">
                  <a16:creationId xmlns:a16="http://schemas.microsoft.com/office/drawing/2014/main" id="{B589BF43-4866-E007-B7E4-581D09B84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0674" y="4581744"/>
              <a:ext cx="1093831" cy="1093831"/>
            </a:xfrm>
            <a:prstGeom prst="rect">
              <a:avLst/>
            </a:prstGeom>
          </p:spPr>
        </p:pic>
        <p:pic>
          <p:nvPicPr>
            <p:cNvPr id="9" name="Gráfico 8" descr="Despegar con relleno sólido">
              <a:extLst>
                <a:ext uri="{FF2B5EF4-FFF2-40B4-BE49-F238E27FC236}">
                  <a16:creationId xmlns:a16="http://schemas.microsoft.com/office/drawing/2014/main" id="{3B2423C0-4876-6850-73D3-4D14E0A95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92354" y="4619717"/>
              <a:ext cx="1093831" cy="1093831"/>
            </a:xfrm>
            <a:prstGeom prst="rect">
              <a:avLst/>
            </a:prstGeom>
          </p:spPr>
        </p:pic>
        <p:pic>
          <p:nvPicPr>
            <p:cNvPr id="10" name="Gráfico 9" descr="Arquitectura moderna con relleno sólido">
              <a:extLst>
                <a:ext uri="{FF2B5EF4-FFF2-40B4-BE49-F238E27FC236}">
                  <a16:creationId xmlns:a16="http://schemas.microsoft.com/office/drawing/2014/main" id="{EFF47CBD-A39D-4FB0-23D2-F29BA0B4A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97600" y="2012294"/>
              <a:ext cx="1904187" cy="1904187"/>
            </a:xfrm>
            <a:prstGeom prst="rect">
              <a:avLst/>
            </a:prstGeom>
          </p:spPr>
        </p:pic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F906CB8-4137-B260-23CA-BC816C503833}"/>
                </a:ext>
              </a:extLst>
            </p:cNvPr>
            <p:cNvCxnSpPr/>
            <p:nvPr/>
          </p:nvCxnSpPr>
          <p:spPr>
            <a:xfrm>
              <a:off x="1320294" y="5758786"/>
              <a:ext cx="0" cy="36000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5E327F8F-3EA4-B3D9-9B31-C5CE08C431B0}"/>
                </a:ext>
              </a:extLst>
            </p:cNvPr>
            <p:cNvCxnSpPr/>
            <p:nvPr/>
          </p:nvCxnSpPr>
          <p:spPr>
            <a:xfrm>
              <a:off x="1351837" y="6178295"/>
              <a:ext cx="144000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8E49A00E-A0E7-C9C3-EF32-47964DC156D2}"/>
                </a:ext>
              </a:extLst>
            </p:cNvPr>
            <p:cNvCxnSpPr/>
            <p:nvPr/>
          </p:nvCxnSpPr>
          <p:spPr>
            <a:xfrm>
              <a:off x="2782110" y="3078808"/>
              <a:ext cx="0" cy="306000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81A42ABA-8DF3-3D4D-B4A2-CD748D1BC5E5}"/>
                </a:ext>
              </a:extLst>
            </p:cNvPr>
            <p:cNvCxnSpPr/>
            <p:nvPr/>
          </p:nvCxnSpPr>
          <p:spPr>
            <a:xfrm>
              <a:off x="2791837" y="3083673"/>
              <a:ext cx="9720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6C9C087F-D6FC-D319-25BF-6D2BB74D7FD8}"/>
                </a:ext>
              </a:extLst>
            </p:cNvPr>
            <p:cNvCxnSpPr/>
            <p:nvPr/>
          </p:nvCxnSpPr>
          <p:spPr>
            <a:xfrm>
              <a:off x="5317791" y="3080427"/>
              <a:ext cx="9720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F23796A2-EAF0-6C95-078E-0D4168FD3CDD}"/>
                </a:ext>
              </a:extLst>
            </p:cNvPr>
            <p:cNvCxnSpPr/>
            <p:nvPr/>
          </p:nvCxnSpPr>
          <p:spPr>
            <a:xfrm>
              <a:off x="6297047" y="3078808"/>
              <a:ext cx="0" cy="306000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41BC24ED-5D84-637A-1BBE-9C2247013BB5}"/>
                </a:ext>
              </a:extLst>
            </p:cNvPr>
            <p:cNvCxnSpPr/>
            <p:nvPr/>
          </p:nvCxnSpPr>
          <p:spPr>
            <a:xfrm>
              <a:off x="6315365" y="6155022"/>
              <a:ext cx="144000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C9550ABA-2FD7-8791-0515-992EEA332CB9}"/>
                </a:ext>
              </a:extLst>
            </p:cNvPr>
            <p:cNvCxnSpPr/>
            <p:nvPr/>
          </p:nvCxnSpPr>
          <p:spPr>
            <a:xfrm>
              <a:off x="7775600" y="5745814"/>
              <a:ext cx="0" cy="36000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318FA253-D935-702B-B804-ED7EF91FC5C1}"/>
                </a:ext>
              </a:extLst>
            </p:cNvPr>
            <p:cNvSpPr txBox="1"/>
            <p:nvPr/>
          </p:nvSpPr>
          <p:spPr>
            <a:xfrm>
              <a:off x="3494583" y="3237893"/>
              <a:ext cx="1681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00" b="1" dirty="0">
                  <a:solidFill>
                    <a:schemeClr val="bg1"/>
                  </a:solidFill>
                </a:rPr>
                <a:t>TERMINAL AEROPORTUARIO</a:t>
              </a: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0C111E8-E18A-9AC2-F4A9-B55CF4BC42AF}"/>
              </a:ext>
            </a:extLst>
          </p:cNvPr>
          <p:cNvSpPr txBox="1"/>
          <p:nvPr/>
        </p:nvSpPr>
        <p:spPr>
          <a:xfrm>
            <a:off x="156129" y="1441565"/>
            <a:ext cx="8317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pasajeros en transferencia, al ingresar al terminal, no tienen acceso a la integridad de los servicios que conforman la TUUA Internacional o Nacional, sino solo un subconjunto de ellos.</a:t>
            </a:r>
            <a:endParaRPr lang="es-ES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Gráfico 26" descr="Niños con relleno sólido">
            <a:extLst>
              <a:ext uri="{FF2B5EF4-FFF2-40B4-BE49-F238E27FC236}">
                <a16:creationId xmlns:a16="http://schemas.microsoft.com/office/drawing/2014/main" id="{DBF3BD6C-7BDC-DC7B-176A-1B014AF3E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080" y="5271145"/>
            <a:ext cx="422739" cy="422739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EDA50695-4CFF-7017-EB10-344242AE5476}"/>
              </a:ext>
            </a:extLst>
          </p:cNvPr>
          <p:cNvSpPr/>
          <p:nvPr/>
        </p:nvSpPr>
        <p:spPr>
          <a:xfrm>
            <a:off x="3143723" y="2311935"/>
            <a:ext cx="584400" cy="466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4CA461A5-F586-A585-833B-F0ECE9B35E34}"/>
              </a:ext>
            </a:extLst>
          </p:cNvPr>
          <p:cNvSpPr/>
          <p:nvPr/>
        </p:nvSpPr>
        <p:spPr>
          <a:xfrm>
            <a:off x="327293" y="5311304"/>
            <a:ext cx="808525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AF9D1D4-0DE7-684B-1C65-6ED74221787F}"/>
              </a:ext>
            </a:extLst>
          </p:cNvPr>
          <p:cNvSpPr txBox="1"/>
          <p:nvPr/>
        </p:nvSpPr>
        <p:spPr>
          <a:xfrm>
            <a:off x="3143723" y="3481218"/>
            <a:ext cx="29991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Los pasajeros de transferencia tienen a su disponibilidad en el terminal servicios como:</a:t>
            </a:r>
          </a:p>
          <a:p>
            <a:endParaRPr lang="es-PE" sz="1400" dirty="0"/>
          </a:p>
          <a:p>
            <a:pPr marL="285750" indent="-285750">
              <a:buFontTx/>
              <a:buChar char="-"/>
            </a:pPr>
            <a:r>
              <a:rPr lang="es-PE" sz="1400" dirty="0"/>
              <a:t>Servicios higiénicos.</a:t>
            </a:r>
          </a:p>
          <a:p>
            <a:pPr marL="285750" indent="-285750">
              <a:buFontTx/>
              <a:buChar char="-"/>
            </a:pPr>
            <a:r>
              <a:rPr lang="es-PE" sz="1400" dirty="0"/>
              <a:t>Climatización (aire acondicionado, calefacción y ventilación).</a:t>
            </a:r>
          </a:p>
          <a:p>
            <a:pPr marL="285750" indent="-285750">
              <a:buFontTx/>
              <a:buChar char="-"/>
            </a:pPr>
            <a:r>
              <a:rPr lang="es-PE" sz="1400" dirty="0"/>
              <a:t>Iluminación.</a:t>
            </a:r>
          </a:p>
          <a:p>
            <a:pPr marL="285750" indent="-285750">
              <a:buFontTx/>
              <a:buChar char="-"/>
            </a:pPr>
            <a:r>
              <a:rPr lang="es-PE" sz="1400" dirty="0"/>
              <a:t>Señalización</a:t>
            </a:r>
          </a:p>
          <a:p>
            <a:pPr marL="285750" indent="-285750">
              <a:buFontTx/>
              <a:buChar char="-"/>
            </a:pPr>
            <a:r>
              <a:rPr lang="es-PE" sz="1400" dirty="0"/>
              <a:t>Información de vuelo.</a:t>
            </a:r>
          </a:p>
          <a:p>
            <a:pPr marL="285750" indent="-285750">
              <a:buFontTx/>
              <a:buChar char="-"/>
            </a:pPr>
            <a:r>
              <a:rPr lang="es-PE" sz="1400" dirty="0"/>
              <a:t>Seguridad aeroportuaria.</a:t>
            </a:r>
          </a:p>
          <a:p>
            <a:pPr marL="285750" indent="-285750">
              <a:buFontTx/>
              <a:buChar char="-"/>
            </a:pPr>
            <a:r>
              <a:rPr lang="es-PE" sz="1400" dirty="0"/>
              <a:t>Entre otros.</a:t>
            </a:r>
          </a:p>
        </p:txBody>
      </p:sp>
    </p:spTree>
    <p:extLst>
      <p:ext uri="{BB962C8B-B14F-4D97-AF65-F5344CB8AC3E}">
        <p14:creationId xmlns:p14="http://schemas.microsoft.com/office/powerpoint/2010/main" val="1814711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0.05138 L 0.04427 0.05162 C 0.06268 0.0537 0.04931 0.05162 0.06111 0.05439 L 0.07327 0.0574 C 0.10764 0.05694 0.1467 0.07939 0.17691 0.05601 C 0.19323 0.04328 0.1783 0.00277 0.1783 -0.02362 C 0.1783 -0.17917 0.17865 -0.15278 0.17587 -0.24167 C 0.17639 -0.26968 0.17639 -0.29792 0.17691 -0.3257 C 0.17761 -0.3544 0.17639 -0.347 0.17917 -0.36181 C 0.17952 -0.37848 0.17882 -0.39514 0.18004 -0.41158 C 0.18038 -0.4132 0.18212 -0.4125 0.18351 -0.4132 C 0.18837 -0.41505 0.18976 -0.41505 0.19601 -0.41598 C 0.20104 -0.41667 0.20764 -0.41737 0.21285 -0.41899 C 0.21511 -0.41991 0.21736 -0.42107 0.22014 -0.422 C 0.22309 -0.42315 0.23802 -0.42848 0.24219 -0.4294 C 0.24514 -0.43033 0.24844 -0.43056 0.25156 -0.43102 C 0.25347 -0.43195 0.25504 -0.43357 0.25677 -0.43357 C 0.2599 -0.43357 0.26233 -0.43149 0.26528 -0.43102 L 0.27344 -0.4294 C 0.27691 -0.42848 0.2816 -0.42686 0.28403 -0.425 C 0.2849 -0.42431 0.28542 -0.42315 0.28646 -0.422 L 0.28507 -0.42362 L 0.28507 -0.42338 L 0.28507 -0.42362 " pathEditMode="relative" rAng="0" ptsTypes="AAAAAAAAAAAAAAAAAAAAAAAA">
                                      <p:cBhvr>
                                        <p:cTn id="1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0.00023 L -0.05903 0.00046 L 0.04913 -0.00116 C 0.11736 -0.00232 0.08593 -0.0051 0.12882 0.00023 C 0.1342 0.02569 0.1283 -0.00348 0.13177 0.05995 C 0.13177 0.06134 0.13298 0.06273 0.13333 0.06412 C 0.14062 0.09537 0.13038 0.05578 0.13611 0.07824 C 0.13663 0.08449 0.13784 0.0905 0.13767 0.09675 C 0.13663 0.21226 0.13906 0.18495 0.13333 0.24004 C 0.13281 0.25046 0.13246 0.26088 0.13177 0.27129 C 0.13159 0.27592 0.13038 0.28078 0.13038 0.28541 C 0.13038 0.33356 0.13073 0.38194 0.13177 0.43009 C 0.13177 0.43217 0.13229 0.43402 0.13333 0.43588 C 0.13819 0.44305 0.14253 0.44259 0.15139 0.44421 C 0.1592 0.44583 0.16736 0.44699 0.17552 0.44861 C 0.19878 0.453 0.18211 0.45162 0.21597 0.45277 L 0.2717 0.45416 C 0.28767 0.45509 0.30382 0.45763 0.31979 0.45277 C 0.32222 0.45208 0.32274 0.44907 0.32448 0.44722 C 0.32309 0.44143 0.32291 0.43564 0.32118 0.43009 C 0.32066 0.42847 0.31875 0.42754 0.31823 0.42592 C 0.31701 0.42175 0.31753 0.41736 0.31684 0.41319 C 0.31475 0.40185 0.31527 0.41574 0.31527 0.40463 " pathEditMode="relative" rAng="0" ptsTypes="AAAAAAAAAAAAAAAAAAAAAAA">
                                      <p:cBhvr>
                                        <p:cTn id="2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4276C-5513-4831-1AF6-7E8B0BA28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26CD14-CF7D-F391-BFD3-10541A2AF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4" y="518104"/>
            <a:ext cx="6179288" cy="679341"/>
          </a:xfrm>
          <a:prstGeom prst="rect">
            <a:avLst/>
          </a:prstGeom>
        </p:spPr>
      </p:pic>
      <p:sp>
        <p:nvSpPr>
          <p:cNvPr id="18" name="Título 7">
            <a:extLst>
              <a:ext uri="{FF2B5EF4-FFF2-40B4-BE49-F238E27FC236}">
                <a16:creationId xmlns:a16="http://schemas.microsoft.com/office/drawing/2014/main" id="{0EA5C706-80F9-85E0-F76D-1C47AA89B0BE}"/>
              </a:ext>
            </a:extLst>
          </p:cNvPr>
          <p:cNvSpPr txBox="1">
            <a:spLocks/>
          </p:cNvSpPr>
          <p:nvPr/>
        </p:nvSpPr>
        <p:spPr>
          <a:xfrm>
            <a:off x="157109" y="633223"/>
            <a:ext cx="5581209" cy="449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/>
                </a:solidFill>
                <a:latin typeface="+mn-lt"/>
              </a:rPr>
              <a:t>ALCANCE DE LA FIJACIÓN TARIFARIA</a:t>
            </a:r>
            <a:endParaRPr lang="es-P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78FBC8-E8FA-3677-A433-25CC5202CCC2}"/>
              </a:ext>
            </a:extLst>
          </p:cNvPr>
          <p:cNvSpPr txBox="1"/>
          <p:nvPr/>
        </p:nvSpPr>
        <p:spPr>
          <a:xfrm>
            <a:off x="275358" y="1315974"/>
            <a:ext cx="3421153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</a:rPr>
              <a:t>Pasajeros en Transferencia</a:t>
            </a:r>
            <a:endParaRPr lang="es-ES" sz="1400" b="1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89BF6E3F-122C-7F64-7351-5405DA0BE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82" y="1887166"/>
            <a:ext cx="4271946" cy="4562272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0AEA6E-693C-87BF-CAD7-0278828B9848}"/>
              </a:ext>
            </a:extLst>
          </p:cNvPr>
          <p:cNvSpPr txBox="1"/>
          <p:nvPr/>
        </p:nvSpPr>
        <p:spPr>
          <a:xfrm>
            <a:off x="533515" y="1993760"/>
            <a:ext cx="29391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Áreas exclusivas para los pasajeros en transferencia en el P20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Para DOM-DOM: 515 m</a:t>
            </a:r>
            <a:r>
              <a:rPr lang="es-PE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(ascensores, escaleras eléctricas, control de tarjeta de embarque, entre otros).</a:t>
            </a:r>
          </a:p>
          <a:p>
            <a:pPr marL="285750" indent="-285750">
              <a:buFontTx/>
              <a:buChar char="-"/>
            </a:pP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Para INT-INT: 2017 m</a:t>
            </a:r>
            <a:r>
              <a:rPr lang="es-PE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(ascensores, escaleras eléctricas, equipos de seguridad, control de tarjeta de embarque, entre otros).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8FFAC9-83F1-6C58-D9C4-39A698D3D6DC}"/>
              </a:ext>
            </a:extLst>
          </p:cNvPr>
          <p:cNvSpPr txBox="1"/>
          <p:nvPr/>
        </p:nvSpPr>
        <p:spPr>
          <a:xfrm>
            <a:off x="516356" y="5256869"/>
            <a:ext cx="29391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Áreas comunes del Terminal ascienden a 68 558 m</a:t>
            </a:r>
            <a:r>
              <a:rPr lang="es-PE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(salas de embarque, pasillos, equipamiento, entre otros).</a:t>
            </a:r>
          </a:p>
          <a:p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EC98CCD-5224-24F7-1C01-08D4E4C261E5}"/>
              </a:ext>
            </a:extLst>
          </p:cNvPr>
          <p:cNvCxnSpPr>
            <a:cxnSpLocks/>
          </p:cNvCxnSpPr>
          <p:nvPr/>
        </p:nvCxnSpPr>
        <p:spPr>
          <a:xfrm>
            <a:off x="3166199" y="4312383"/>
            <a:ext cx="236783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3B052924-1851-DBB4-5F7B-791CDE550C0A}"/>
              </a:ext>
            </a:extLst>
          </p:cNvPr>
          <p:cNvCxnSpPr>
            <a:cxnSpLocks/>
          </p:cNvCxnSpPr>
          <p:nvPr/>
        </p:nvCxnSpPr>
        <p:spPr>
          <a:xfrm>
            <a:off x="3269961" y="2966723"/>
            <a:ext cx="32281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0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63F400-F56E-B236-6E47-EF932AEEF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AB9447-FD8A-E4A0-989F-FE6683694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5" y="518104"/>
            <a:ext cx="6674443" cy="679341"/>
          </a:xfrm>
          <a:prstGeom prst="rect">
            <a:avLst/>
          </a:prstGeom>
        </p:spPr>
      </p:pic>
      <p:sp>
        <p:nvSpPr>
          <p:cNvPr id="18" name="Título 7">
            <a:extLst>
              <a:ext uri="{FF2B5EF4-FFF2-40B4-BE49-F238E27FC236}">
                <a16:creationId xmlns:a16="http://schemas.microsoft.com/office/drawing/2014/main" id="{F0AD8EF7-6722-CDFA-3277-A6814AC4522E}"/>
              </a:ext>
            </a:extLst>
          </p:cNvPr>
          <p:cNvSpPr txBox="1">
            <a:spLocks/>
          </p:cNvSpPr>
          <p:nvPr/>
        </p:nvSpPr>
        <p:spPr>
          <a:xfrm>
            <a:off x="157109" y="633223"/>
            <a:ext cx="6136687" cy="449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/>
                </a:solidFill>
                <a:latin typeface="+mn-lt"/>
              </a:rPr>
              <a:t>Origen de la TUUA de Transferencia</a:t>
            </a:r>
            <a:endParaRPr lang="es-P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2BABEA-0E6E-2CCC-2DC9-94F84289E009}"/>
              </a:ext>
            </a:extLst>
          </p:cNvPr>
          <p:cNvSpPr txBox="1"/>
          <p:nvPr/>
        </p:nvSpPr>
        <p:spPr>
          <a:xfrm>
            <a:off x="275358" y="1384070"/>
            <a:ext cx="3956174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</a:rPr>
              <a:t>Contrato de Concesión</a:t>
            </a:r>
            <a:endParaRPr lang="es-ES" sz="1400" b="1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E412E7-E6DE-08F4-DD81-1B1993C65D77}"/>
              </a:ext>
            </a:extLst>
          </p:cNvPr>
          <p:cNvSpPr txBox="1"/>
          <p:nvPr/>
        </p:nvSpPr>
        <p:spPr>
          <a:xfrm>
            <a:off x="299864" y="1796267"/>
            <a:ext cx="8286955" cy="3095976"/>
          </a:xfrm>
          <a:prstGeom prst="rect">
            <a:avLst/>
          </a:prstGeom>
          <a:ln w="19050">
            <a:solidFill>
              <a:srgbClr val="0090D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2555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ANEXO 5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2555" algn="just">
              <a:lnSpc>
                <a:spcPct val="107000"/>
              </a:lnSpc>
              <a:buNone/>
            </a:pPr>
            <a:r>
              <a:rPr lang="es-ES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 SOBRE TARIFAS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2555" algn="just">
              <a:lnSpc>
                <a:spcPct val="107000"/>
              </a:lnSpc>
              <a:buNone/>
            </a:pPr>
            <a:r>
              <a:rPr lang="es-ES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Régimen de tarifas y precios aplicables</a:t>
            </a:r>
            <a:endParaRPr lang="es-PE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235" algn="just">
              <a:lnSpc>
                <a:spcPct val="107000"/>
              </a:lnSpc>
              <a:buNone/>
            </a:pPr>
            <a:r>
              <a:rPr lang="es-ES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235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Servicios Aeroportuarios.</a:t>
            </a:r>
            <a:endParaRPr lang="es-PE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235" algn="just">
              <a:lnSpc>
                <a:spcPct val="107000"/>
              </a:lnSpc>
              <a:buNone/>
            </a:pPr>
            <a:r>
              <a:rPr lang="es-ES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235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Servicios Aeroportuarios Prestados Directamente por el Concesionario. 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235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(…)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eriod"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Tarifa Unificada de Uso de Aeropuerto – TUUA La TUUA </a:t>
            </a:r>
            <a:r>
              <a:rPr lang="es-ES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 la finalidad de cubrir los costos por servicios indicados en el Apéndice 1, </a:t>
            </a: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que serán de cargo único y exclusivo del Concesionario.</a:t>
            </a:r>
            <a:endParaRPr lang="es-PE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0835" algn="just">
              <a:lnSpc>
                <a:spcPct val="107000"/>
              </a:lnSpc>
              <a:buNone/>
            </a:pPr>
            <a:r>
              <a:rPr lang="es-ES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0835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a1. Tarifa Unificada de Uso de Aeropuerto – TUUA (Pasajero Embarcado en Vuelo Internacional).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0835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(…)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0835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a2. Tarifa Unificada de Uso de Aeropuerto – TUUA (Pasajero Embarcado en Vuelo Nacional).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0835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(…)</a:t>
            </a:r>
            <a:r>
              <a:rPr lang="es-P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30835" algn="r">
              <a:lnSpc>
                <a:spcPct val="107000"/>
              </a:lnSpc>
            </a:pP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[Énfasis agregado.]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3856120-25BA-DE30-8403-FEA26E58D0C9}"/>
              </a:ext>
            </a:extLst>
          </p:cNvPr>
          <p:cNvSpPr txBox="1"/>
          <p:nvPr/>
        </p:nvSpPr>
        <p:spPr>
          <a:xfrm>
            <a:off x="4325371" y="1384070"/>
            <a:ext cx="426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Suscrito entre el MTC y LAP el 14-2-2001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EA64483-E2E5-7856-5D89-A8D7C69D748B}"/>
              </a:ext>
            </a:extLst>
          </p:cNvPr>
          <p:cNvSpPr txBox="1"/>
          <p:nvPr/>
        </p:nvSpPr>
        <p:spPr>
          <a:xfrm>
            <a:off x="299864" y="5125487"/>
            <a:ext cx="3956174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Interpretación del año 2004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2BD6FEA-54CB-7602-AC20-6280E3D1029E}"/>
              </a:ext>
            </a:extLst>
          </p:cNvPr>
          <p:cNvSpPr txBox="1"/>
          <p:nvPr/>
        </p:nvSpPr>
        <p:spPr>
          <a:xfrm>
            <a:off x="4325370" y="5140875"/>
            <a:ext cx="426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PE" dirty="0"/>
              <a:t>Acuerdo de Consejo Directivo N° 568-156-04-CD-OSITRAN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5F70BDA-9CDB-6F7B-F351-E2A8FD42505C}"/>
              </a:ext>
            </a:extLst>
          </p:cNvPr>
          <p:cNvSpPr txBox="1"/>
          <p:nvPr/>
        </p:nvSpPr>
        <p:spPr>
          <a:xfrm>
            <a:off x="299864" y="5746436"/>
            <a:ext cx="8286956" cy="1016689"/>
          </a:xfrm>
          <a:prstGeom prst="rect">
            <a:avLst/>
          </a:prstGeom>
          <a:ln w="19050">
            <a:solidFill>
              <a:srgbClr val="0090D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2555" algn="just">
              <a:lnSpc>
                <a:spcPct val="107000"/>
              </a:lnSpc>
              <a:buNone/>
            </a:pPr>
            <a:endParaRPr lang="es-P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55" algn="just">
              <a:lnSpc>
                <a:spcPct val="107000"/>
              </a:lnSpc>
              <a:buNone/>
            </a:pPr>
            <a:r>
              <a:rPr lang="es-P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Contrato de Concesión solo prevé la TUUA Internacional y Nacional cuando se brinda </a:t>
            </a:r>
            <a:r>
              <a:rPr lang="es-P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</a:t>
            </a:r>
            <a:r>
              <a:rPr lang="es-P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servicios del Apéndice 1. </a:t>
            </a:r>
            <a:r>
              <a:rPr lang="es-PE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pasajeros en transferencia, reciben la mayoría de servicios pero no todos, por tanto, no se les puede cobrar la TUUA Internacional o Nacional.</a:t>
            </a:r>
          </a:p>
          <a:p>
            <a:pPr marL="122555" algn="r">
              <a:lnSpc>
                <a:spcPct val="107000"/>
              </a:lnSpc>
            </a:pP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[Énfasis agregado.]</a:t>
            </a:r>
            <a:endParaRPr lang="es-PE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5BAC475-2DDB-C511-AD0A-64A818B00337}"/>
              </a:ext>
            </a:extLst>
          </p:cNvPr>
          <p:cNvSpPr txBox="1"/>
          <p:nvPr/>
        </p:nvSpPr>
        <p:spPr>
          <a:xfrm>
            <a:off x="299864" y="5511749"/>
            <a:ext cx="81487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LAP tuvo la intención de cobrar la TUUA Internacional y Nacional a los pasajeros en transferencia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79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51363F-50B5-8442-A296-985A2E75B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DFD3DC-782F-0FD8-52B7-444511AC5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5" y="518104"/>
            <a:ext cx="6674443" cy="679341"/>
          </a:xfrm>
          <a:prstGeom prst="rect">
            <a:avLst/>
          </a:prstGeom>
        </p:spPr>
      </p:pic>
      <p:sp>
        <p:nvSpPr>
          <p:cNvPr id="18" name="Título 7">
            <a:extLst>
              <a:ext uri="{FF2B5EF4-FFF2-40B4-BE49-F238E27FC236}">
                <a16:creationId xmlns:a16="http://schemas.microsoft.com/office/drawing/2014/main" id="{038EF16A-69AE-486B-6A93-528DFB2A0D42}"/>
              </a:ext>
            </a:extLst>
          </p:cNvPr>
          <p:cNvSpPr txBox="1">
            <a:spLocks/>
          </p:cNvSpPr>
          <p:nvPr/>
        </p:nvSpPr>
        <p:spPr>
          <a:xfrm>
            <a:off x="157109" y="633223"/>
            <a:ext cx="6136687" cy="449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/>
                </a:solidFill>
                <a:latin typeface="+mn-lt"/>
              </a:rPr>
              <a:t>Origen de la TUUA de Transferencia</a:t>
            </a:r>
            <a:endParaRPr lang="es-P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AA8AE0-1F26-9C3F-1D2C-7070ECA9FEB3}"/>
              </a:ext>
            </a:extLst>
          </p:cNvPr>
          <p:cNvSpPr txBox="1"/>
          <p:nvPr/>
        </p:nvSpPr>
        <p:spPr>
          <a:xfrm>
            <a:off x="275358" y="1296518"/>
            <a:ext cx="3956174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</a:rPr>
              <a:t>Adenda N° 6</a:t>
            </a:r>
            <a:endParaRPr lang="es-ES" sz="1400" b="1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38FD5F-3A99-C03B-312D-A6E2688CC26C}"/>
              </a:ext>
            </a:extLst>
          </p:cNvPr>
          <p:cNvSpPr txBox="1"/>
          <p:nvPr/>
        </p:nvSpPr>
        <p:spPr>
          <a:xfrm>
            <a:off x="299864" y="1669803"/>
            <a:ext cx="8286956" cy="3639522"/>
          </a:xfrm>
          <a:prstGeom prst="rect">
            <a:avLst/>
          </a:prstGeom>
          <a:ln w="19050">
            <a:solidFill>
              <a:srgbClr val="0090D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7313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“ANEXO 5</a:t>
            </a:r>
          </a:p>
          <a:p>
            <a:pPr marL="87313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 SOBRE TARIFAS</a:t>
            </a:r>
          </a:p>
          <a:p>
            <a:pPr marL="87313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Régimen de tarifas y precios aplicables</a:t>
            </a:r>
          </a:p>
          <a:p>
            <a:pPr marL="87313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87313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Servicios Aeroportuarios</a:t>
            </a:r>
          </a:p>
          <a:p>
            <a:pPr marL="87313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Servicios Aeroportuarios Prestados Directamente por el Concesionario.</a:t>
            </a:r>
          </a:p>
          <a:p>
            <a:pPr marL="87313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(...)</a:t>
            </a:r>
          </a:p>
          <a:p>
            <a:pPr marL="87313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Tarifa Unificada de Uso de Aeropuerto – TUUA</a:t>
            </a:r>
          </a:p>
          <a:p>
            <a:pPr marL="87313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TUUA tiene la finalidad de cubrir los costos por servicios indicados en el Apéndice 1, los que serán de cargo único y exclusivo del Concesionario.</a:t>
            </a:r>
          </a:p>
          <a:p>
            <a:pPr marL="87313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TUUA se cobra por pasajero embarcado por los servicios que se prestan, indicados en el Apéndice 1 del presente Anexo, diferenciando entre pasajeros de vuelos nacionales e internacionales.</a:t>
            </a:r>
          </a:p>
          <a:p>
            <a:pPr marL="87313" algn="just">
              <a:lnSpc>
                <a:spcPct val="107000"/>
              </a:lnSpc>
              <a:buNone/>
            </a:pPr>
            <a:r>
              <a:rPr lang="es-ES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los pasajeros en transferencia se les aplica una TUUA según los mecanismos y procedimientos establecidos en las disposiciones del presente Contrato y en las Leyes Aplicables y Normas</a:t>
            </a: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7313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relación al ámbito de aplicación de la TUUA se debe considerar que, de acuerdo a las Leyes Aplicables, están prohibidas las exenciones al pago de los servicios aeroportuarios a favor de los usuarios</a:t>
            </a:r>
          </a:p>
          <a:p>
            <a:pPr marL="87313" algn="just">
              <a:lnSpc>
                <a:spcPct val="107000"/>
              </a:lnSpc>
              <a:buNone/>
            </a:pPr>
            <a:r>
              <a:rPr lang="es-E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(…)”.</a:t>
            </a:r>
          </a:p>
          <a:p>
            <a:pPr marL="330835" algn="r">
              <a:lnSpc>
                <a:spcPct val="107000"/>
              </a:lnSpc>
              <a:buNone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[Énfasis agregado.]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8F63930-F994-AEF3-C727-4630681D28AE}"/>
              </a:ext>
            </a:extLst>
          </p:cNvPr>
          <p:cNvSpPr txBox="1"/>
          <p:nvPr/>
        </p:nvSpPr>
        <p:spPr>
          <a:xfrm>
            <a:off x="4325371" y="1296518"/>
            <a:ext cx="426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Suscrita entre el MTC y LAP el 8-3-2013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41F03D-7838-27B2-B8AA-33EB6706B620}"/>
              </a:ext>
            </a:extLst>
          </p:cNvPr>
          <p:cNvSpPr txBox="1"/>
          <p:nvPr/>
        </p:nvSpPr>
        <p:spPr>
          <a:xfrm>
            <a:off x="299864" y="5405941"/>
            <a:ext cx="8286956" cy="1384995"/>
          </a:xfrm>
          <a:prstGeom prst="rect">
            <a:avLst/>
          </a:prstGeom>
          <a:ln w="19050">
            <a:solidFill>
              <a:srgbClr val="0090D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1200" i="1" dirty="0">
                <a:latin typeface="Arial" panose="020B0604020202020204" pitchFamily="34" charset="0"/>
                <a:cs typeface="Arial" panose="020B0604020202020204" pitchFamily="34" charset="0"/>
              </a:rPr>
              <a:t>“CLÁUSULA CUARTA: DECLARACIÓN DE LAS PARTES</a:t>
            </a:r>
          </a:p>
          <a:p>
            <a:r>
              <a:rPr lang="es-PE" sz="1200" i="1" dirty="0"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</a:p>
          <a:p>
            <a:r>
              <a:rPr lang="es-PE" sz="1200" i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P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Concesionario cobrará una TUUA a los pasajeros en transferencia, de acuerdo a lo establecido en las disposiciones del CONTRATO DE CONCESIÓN, las Leyes Aplicables y las Normas, así definidas en el CONTRATO DE CONCESIÓN, a partir de la puesta en operación del Nuevo Terminal de Pasajeros contemplado en el Anexo 6 del citado Contrato</a:t>
            </a:r>
            <a:r>
              <a:rPr lang="es-PE" sz="1200" i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[Énfasis agregado.]</a:t>
            </a:r>
          </a:p>
        </p:txBody>
      </p:sp>
    </p:spTree>
    <p:extLst>
      <p:ext uri="{BB962C8B-B14F-4D97-AF65-F5344CB8AC3E}">
        <p14:creationId xmlns:p14="http://schemas.microsoft.com/office/powerpoint/2010/main" val="1191678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4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83C54-9869-6451-2233-522B5C3D8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5BA1A1-F0A7-A478-0987-CA66602D0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4" y="518104"/>
            <a:ext cx="6179288" cy="679341"/>
          </a:xfrm>
          <a:prstGeom prst="rect">
            <a:avLst/>
          </a:prstGeom>
        </p:spPr>
      </p:pic>
      <p:sp>
        <p:nvSpPr>
          <p:cNvPr id="18" name="Título 7">
            <a:extLst>
              <a:ext uri="{FF2B5EF4-FFF2-40B4-BE49-F238E27FC236}">
                <a16:creationId xmlns:a16="http://schemas.microsoft.com/office/drawing/2014/main" id="{3CED66F2-D929-025A-527E-A6B214C077BF}"/>
              </a:ext>
            </a:extLst>
          </p:cNvPr>
          <p:cNvSpPr txBox="1">
            <a:spLocks/>
          </p:cNvSpPr>
          <p:nvPr/>
        </p:nvSpPr>
        <p:spPr>
          <a:xfrm>
            <a:off x="157109" y="633223"/>
            <a:ext cx="5581209" cy="449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b="1" dirty="0">
                <a:solidFill>
                  <a:schemeClr val="bg1"/>
                </a:solidFill>
                <a:latin typeface="+mn-lt"/>
              </a:rPr>
              <a:t>MARCO LEGAL</a:t>
            </a:r>
            <a:endParaRPr lang="es-P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D204C2-21FE-E564-0756-C2FE6CD18633}"/>
              </a:ext>
            </a:extLst>
          </p:cNvPr>
          <p:cNvSpPr txBox="1"/>
          <p:nvPr/>
        </p:nvSpPr>
        <p:spPr>
          <a:xfrm>
            <a:off x="371791" y="2534366"/>
            <a:ext cx="64354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Establece que los Reguladores tienen facultad de fijar tarifas.</a:t>
            </a:r>
            <a:endParaRPr lang="es-P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21A43BBA-6EC5-11C3-B542-41DA8DA59325}"/>
              </a:ext>
            </a:extLst>
          </p:cNvPr>
          <p:cNvSpPr/>
          <p:nvPr/>
        </p:nvSpPr>
        <p:spPr>
          <a:xfrm>
            <a:off x="360850" y="1917938"/>
            <a:ext cx="3859200" cy="36490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Marco de Organismos reguladores</a:t>
            </a: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171F12FB-1C21-922E-BCA5-F2183CD003BA}"/>
              </a:ext>
            </a:extLst>
          </p:cNvPr>
          <p:cNvSpPr/>
          <p:nvPr/>
        </p:nvSpPr>
        <p:spPr>
          <a:xfrm>
            <a:off x="312577" y="3077405"/>
            <a:ext cx="3792493" cy="36490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General del Ositrán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FC36FF-003C-6ABB-E400-9D9C9AD9013B}"/>
              </a:ext>
            </a:extLst>
          </p:cNvPr>
          <p:cNvSpPr txBox="1"/>
          <p:nvPr/>
        </p:nvSpPr>
        <p:spPr>
          <a:xfrm>
            <a:off x="275358" y="1384070"/>
            <a:ext cx="3956174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</a:rPr>
              <a:t>Función reguladora</a:t>
            </a:r>
            <a:endParaRPr lang="es-ES" sz="1400" b="1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6B12B1-A503-D1D9-D1EA-5ED416EA5E1C}"/>
              </a:ext>
            </a:extLst>
          </p:cNvPr>
          <p:cNvSpPr txBox="1"/>
          <p:nvPr/>
        </p:nvSpPr>
        <p:spPr>
          <a:xfrm>
            <a:off x="312578" y="3637120"/>
            <a:ext cx="8177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Ositrán vela por el cumplimiento de los contratos de concesión vinculados a las ITUP.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Ositrán vela por el cumplimiento del sistema de tarifas que fije, revise o las que se deriven de los contratos.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Ositrán fija, revisa o desregula tarifas de los servicios derivados de la explotación de las ITUP.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E8265BF-6F46-484D-A95A-E09CE926F840}"/>
              </a:ext>
            </a:extLst>
          </p:cNvPr>
          <p:cNvSpPr txBox="1"/>
          <p:nvPr/>
        </p:nvSpPr>
        <p:spPr>
          <a:xfrm>
            <a:off x="382732" y="5572203"/>
            <a:ext cx="801223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Establece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metodología, reglas, principios y procedimientos que aplicará el Ositrán cuando fije, revise o desregule las tarifas aplicables a la prestación de los servicios derivados de la explotación de las ITUP. </a:t>
            </a:r>
            <a:endParaRPr lang="es-P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62E4C0AE-54D4-2798-3287-B6B9C1B0A6D5}"/>
              </a:ext>
            </a:extLst>
          </p:cNvPr>
          <p:cNvSpPr/>
          <p:nvPr/>
        </p:nvSpPr>
        <p:spPr>
          <a:xfrm>
            <a:off x="371790" y="5062989"/>
            <a:ext cx="3859742" cy="36490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General de Tarifas del Ositrán-RETA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B7A424-C354-D0BA-0B87-CC68E32F3A48}"/>
              </a:ext>
            </a:extLst>
          </p:cNvPr>
          <p:cNvSpPr txBox="1"/>
          <p:nvPr/>
        </p:nvSpPr>
        <p:spPr>
          <a:xfrm>
            <a:off x="281842" y="4558008"/>
            <a:ext cx="3956174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</a:rPr>
              <a:t>Procedimiento de fijación tarifaria</a:t>
            </a:r>
            <a:endParaRPr lang="es-ES" sz="1400" b="1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2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4" grpId="0" animBg="1"/>
      <p:bldP spid="6" grpId="0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7DC96-4D71-75D6-678E-059486FBD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0951097-C288-AACE-5F32-97D542E1C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5" y="518104"/>
            <a:ext cx="6898179" cy="679341"/>
          </a:xfrm>
          <a:prstGeom prst="rect">
            <a:avLst/>
          </a:prstGeom>
        </p:spPr>
      </p:pic>
      <p:sp>
        <p:nvSpPr>
          <p:cNvPr id="18" name="Título 7">
            <a:extLst>
              <a:ext uri="{FF2B5EF4-FFF2-40B4-BE49-F238E27FC236}">
                <a16:creationId xmlns:a16="http://schemas.microsoft.com/office/drawing/2014/main" id="{D2BCD6CA-5F1A-8BBC-0824-0FFE3177FC55}"/>
              </a:ext>
            </a:extLst>
          </p:cNvPr>
          <p:cNvSpPr txBox="1">
            <a:spLocks/>
          </p:cNvSpPr>
          <p:nvPr/>
        </p:nvSpPr>
        <p:spPr>
          <a:xfrm>
            <a:off x="157108" y="633223"/>
            <a:ext cx="6467427" cy="449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200" b="1" dirty="0">
                <a:solidFill>
                  <a:schemeClr val="bg1"/>
                </a:solidFill>
                <a:latin typeface="+mn-lt"/>
              </a:rPr>
              <a:t>¿EN QUÉ CONSISTE UN PROCEDIMIENTO DE FIJACIÓN TARIFARIA DE OFICIO BAJO EL ÁMBITO DEL OSITRÁN?</a:t>
            </a:r>
            <a:endParaRPr lang="es-PE" sz="22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0AB2B46-EA65-CFD5-2763-F23A51702B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318841"/>
              </p:ext>
            </p:extLst>
          </p:nvPr>
        </p:nvGraphicFramePr>
        <p:xfrm>
          <a:off x="531840" y="2141119"/>
          <a:ext cx="8193872" cy="4454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C550663E-6729-F210-E3F9-7D993D56CD9E}"/>
              </a:ext>
            </a:extLst>
          </p:cNvPr>
          <p:cNvSpPr txBox="1"/>
          <p:nvPr/>
        </p:nvSpPr>
        <p:spPr>
          <a:xfrm>
            <a:off x="275358" y="1384070"/>
            <a:ext cx="3956174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</a:rPr>
              <a:t>De acuerdo con el RETA</a:t>
            </a:r>
            <a:endParaRPr lang="es-ES" sz="1400" b="1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8B7FF5-C8B5-CAF9-9A03-AFBE28514958}"/>
              </a:ext>
            </a:extLst>
          </p:cNvPr>
          <p:cNvSpPr txBox="1"/>
          <p:nvPr/>
        </p:nvSpPr>
        <p:spPr>
          <a:xfrm>
            <a:off x="531840" y="6581651"/>
            <a:ext cx="21789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>
                <a:latin typeface="Arial" panose="020B0604020202020204" pitchFamily="34" charset="0"/>
                <a:cs typeface="Arial" panose="020B0604020202020204" pitchFamily="34" charset="0"/>
              </a:rPr>
              <a:t>*Los días son hábiles.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2CF3EB-2803-077E-B612-1967CBC4D229}"/>
              </a:ext>
            </a:extLst>
          </p:cNvPr>
          <p:cNvSpPr txBox="1"/>
          <p:nvPr/>
        </p:nvSpPr>
        <p:spPr>
          <a:xfrm>
            <a:off x="1018223" y="1841332"/>
            <a:ext cx="74222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>
                <a:latin typeface="Arial" panose="020B0604020202020204" pitchFamily="34" charset="0"/>
                <a:cs typeface="Arial" panose="020B0604020202020204" pitchFamily="34" charset="0"/>
              </a:rPr>
              <a:t>Sin ampliaciones de plazo, el procedimiento dura aproximadamente 9 meses</a:t>
            </a:r>
          </a:p>
        </p:txBody>
      </p:sp>
    </p:spTree>
    <p:extLst>
      <p:ext uri="{BB962C8B-B14F-4D97-AF65-F5344CB8AC3E}">
        <p14:creationId xmlns:p14="http://schemas.microsoft.com/office/powerpoint/2010/main" val="29857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D207DE-83CC-1FD5-66A6-C403CB6BA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C723686-42F2-D22A-B85C-0914A25CF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124414"/>
              </p:ext>
            </p:extLst>
          </p:nvPr>
        </p:nvGraphicFramePr>
        <p:xfrm>
          <a:off x="210967" y="1590472"/>
          <a:ext cx="8375214" cy="412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81E48F7C-2364-F4A1-1158-D0B646F672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67459"/>
            <a:ext cx="6254885" cy="52574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352EC51-3183-6CF1-2352-37AA501B729F}"/>
              </a:ext>
            </a:extLst>
          </p:cNvPr>
          <p:cNvSpPr txBox="1"/>
          <p:nvPr/>
        </p:nvSpPr>
        <p:spPr>
          <a:xfrm>
            <a:off x="87549" y="617597"/>
            <a:ext cx="6726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a-DK" sz="2400" b="1" dirty="0">
                <a:solidFill>
                  <a:prstClr val="white"/>
                </a:solidFill>
              </a:rPr>
              <a:t>Retroacción del Procedimiento Fijación Tarifaria</a:t>
            </a:r>
            <a:endParaRPr lang="es-PE" sz="2400" b="1" dirty="0">
              <a:solidFill>
                <a:prstClr val="white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80F599-142D-4F82-73D6-8D41D632EADA}"/>
              </a:ext>
            </a:extLst>
          </p:cNvPr>
          <p:cNvSpPr txBox="1"/>
          <p:nvPr/>
        </p:nvSpPr>
        <p:spPr>
          <a:xfrm>
            <a:off x="2696547" y="1758880"/>
            <a:ext cx="57663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algn="just">
              <a:buFontTx/>
              <a:buChar char="-"/>
            </a:pP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just">
              <a:buFontTx/>
              <a:buChar char="-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Declaró parcialmente fundado el recurso de reconsideración presentado por la Asociación de Empresas de Transporte Aéreo Internacional (AETAI) y, en consecuencia, dejó sin efecto la Resolución de Presidencia N° 0041-2025-PD-OSITRAN; retrotrayendo el procedimiento de fijación tarifaria hasta la etapa de aprobación de la propuesta tarifaria del Regulador.</a:t>
            </a:r>
          </a:p>
          <a:p>
            <a:pPr marL="128588" indent="-128588" algn="just">
              <a:buFontTx/>
              <a:buChar char="-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just">
              <a:buFontTx/>
              <a:buChar char="-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Aprobó la Nueva Propuesta Tarifaria del Regulador.</a:t>
            </a:r>
          </a:p>
          <a:p>
            <a:pPr marL="128588" indent="-128588" algn="just">
              <a:buFontTx/>
              <a:buChar char="-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just">
              <a:buFontTx/>
              <a:buChar char="-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Encargó la realización de al menos dos Audiencias Públicas.</a:t>
            </a:r>
          </a:p>
          <a:p>
            <a:pPr marL="128588" indent="-128588" algn="just">
              <a:buFontTx/>
              <a:buChar char="-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just">
              <a:buFontTx/>
              <a:buChar char="-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Otorgó el plazo de 20 días hábiles para recibir comentarios de las partes interesadas (hasta el 10 de julio).</a:t>
            </a:r>
          </a:p>
          <a:p>
            <a:pPr marL="128588" indent="-128588" algn="just">
              <a:buFontTx/>
              <a:buChar char="-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just">
              <a:buFontTx/>
              <a:buChar char="-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Aprobó  la TUUA de Transferencia provisional:</a:t>
            </a:r>
          </a:p>
          <a:p>
            <a:pPr marL="128588" indent="-128588" algn="just">
              <a:buFontTx/>
              <a:buChar char="-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5788" lvl="1" indent="-128588" algn="just">
              <a:buFontTx/>
              <a:buChar char="-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TUUA de Transferencia para pasajeros INT-INT: USD 10,74 por pasajero.</a:t>
            </a:r>
          </a:p>
          <a:p>
            <a:pPr marL="585788" lvl="1" indent="-128588" algn="just">
              <a:buFontTx/>
              <a:buChar char="-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TUUA de Transferencia para pasajeros DOM-DOM: USD 6,79 por pasajero.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7ABAC3E-4D35-E818-A639-E250399459CF}"/>
              </a:ext>
            </a:extLst>
          </p:cNvPr>
          <p:cNvSpPr txBox="1"/>
          <p:nvPr/>
        </p:nvSpPr>
        <p:spPr>
          <a:xfrm>
            <a:off x="557819" y="3305457"/>
            <a:ext cx="16804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>
                <a:latin typeface="Arial" panose="020B0604020202020204" pitchFamily="34" charset="0"/>
                <a:cs typeface="Arial" panose="020B0604020202020204" pitchFamily="34" charset="0"/>
              </a:rPr>
              <a:t>Resolución de Presidencia N° 66-2025-PD-OSITRAN </a:t>
            </a:r>
          </a:p>
        </p:txBody>
      </p:sp>
    </p:spTree>
    <p:extLst>
      <p:ext uri="{BB962C8B-B14F-4D97-AF65-F5344CB8AC3E}">
        <p14:creationId xmlns:p14="http://schemas.microsoft.com/office/powerpoint/2010/main" val="1031795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6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2C78D488CE8D43B535360D9D177FCB" ma:contentTypeVersion="11" ma:contentTypeDescription="Crear nuevo documento." ma:contentTypeScope="" ma:versionID="d1df5947722b3587e1774c0c8655a3ea">
  <xsd:schema xmlns:xsd="http://www.w3.org/2001/XMLSchema" xmlns:xs="http://www.w3.org/2001/XMLSchema" xmlns:p="http://schemas.microsoft.com/office/2006/metadata/properties" xmlns:ns2="b6b42754-7ae3-4177-bd87-393e07baf17c" xmlns:ns3="a6a8a592-8228-4da6-8d94-999112642399" targetNamespace="http://schemas.microsoft.com/office/2006/metadata/properties" ma:root="true" ma:fieldsID="b7b80c61847c0d06f5409f33595cb327" ns2:_="" ns3:_="">
    <xsd:import namespace="b6b42754-7ae3-4177-bd87-393e07baf17c"/>
    <xsd:import namespace="a6a8a592-8228-4da6-8d94-9991126423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42754-7ae3-4177-bd87-393e07baf1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8a592-8228-4da6-8d94-99911264239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A5150D-3AE0-453F-BB07-9831682E76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5648DF-8586-43D5-9F60-D6A591F823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6D8E3B0-1529-4B5E-956B-AB6DC469D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42754-7ae3-4177-bd87-393e07baf17c"/>
    <ds:schemaRef ds:uri="a6a8a592-8228-4da6-8d94-9991126423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3175</TotalTime>
  <Words>1835</Words>
  <Application>Microsoft Office PowerPoint</Application>
  <PresentationFormat>Presentación en pantalla (4:3)</PresentationFormat>
  <Paragraphs>244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Giomar Arango</dc:creator>
  <cp:lastModifiedBy>Maria Alejandra Mendez Vega</cp:lastModifiedBy>
  <cp:revision>39</cp:revision>
  <dcterms:created xsi:type="dcterms:W3CDTF">2021-10-18T20:47:54Z</dcterms:created>
  <dcterms:modified xsi:type="dcterms:W3CDTF">2025-07-02T20:55:33Z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0x010100F82C78D488CE8D43B535360D9D177FCB</vt:lpwstr>
  </property>
</Properties>
</file>