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drawings/drawing1.xml" ContentType="application/vnd.openxmlformats-officedocument.drawingml.chartshapes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drawings/drawing2.xml" ContentType="application/vnd.openxmlformats-officedocument.drawingml.chartshapes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drawings/drawing3.xml" ContentType="application/vnd.openxmlformats-officedocument.drawingml.chartshapes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charts/chart13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ppt/charts/chart14.xml" ContentType="application/vnd.openxmlformats-officedocument.drawingml.chart+xml"/>
  <Override PartName="/ppt/charts/style14.xml" ContentType="application/vnd.ms-office.chartstyle+xml"/>
  <Override PartName="/ppt/charts/colors14.xml" ContentType="application/vnd.ms-office.chartcolorstyle+xml"/>
  <Override PartName="/ppt/charts/chart15.xml" ContentType="application/vnd.openxmlformats-officedocument.drawingml.chart+xml"/>
  <Override PartName="/ppt/charts/style15.xml" ContentType="application/vnd.ms-office.chartstyle+xml"/>
  <Override PartName="/ppt/charts/colors15.xml" ContentType="application/vnd.ms-office.chartcolorstyle+xml"/>
  <Override PartName="/ppt/charts/chart16.xml" ContentType="application/vnd.openxmlformats-officedocument.drawingml.chart+xml"/>
  <Override PartName="/ppt/charts/style16.xml" ContentType="application/vnd.ms-office.chartstyle+xml"/>
  <Override PartName="/ppt/charts/colors16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3"/>
  </p:sldMasterIdLst>
  <p:notesMasterIdLst>
    <p:notesMasterId r:id="rId23"/>
  </p:notesMasterIdLst>
  <p:handoutMasterIdLst>
    <p:handoutMasterId r:id="rId24"/>
  </p:handoutMasterIdLst>
  <p:sldIdLst>
    <p:sldId id="325" r:id="rId4"/>
    <p:sldId id="460" r:id="rId5"/>
    <p:sldId id="464" r:id="rId6"/>
    <p:sldId id="444" r:id="rId7"/>
    <p:sldId id="461" r:id="rId8"/>
    <p:sldId id="445" r:id="rId9"/>
    <p:sldId id="447" r:id="rId10"/>
    <p:sldId id="453" r:id="rId11"/>
    <p:sldId id="459" r:id="rId12"/>
    <p:sldId id="462" r:id="rId13"/>
    <p:sldId id="454" r:id="rId14"/>
    <p:sldId id="455" r:id="rId15"/>
    <p:sldId id="457" r:id="rId16"/>
    <p:sldId id="448" r:id="rId17"/>
    <p:sldId id="456" r:id="rId18"/>
    <p:sldId id="465" r:id="rId19"/>
    <p:sldId id="466" r:id="rId20"/>
    <p:sldId id="468" r:id="rId21"/>
    <p:sldId id="469" r:id="rId22"/>
  </p:sldIdLst>
  <p:sldSz cx="9361488" cy="7200900"/>
  <p:notesSz cx="6808788" cy="9940925"/>
  <p:defaultTextStyle>
    <a:defPPr>
      <a:defRPr lang="es-PE"/>
    </a:defPPr>
    <a:lvl1pPr algn="l" defTabSz="987425" rtl="0" eaLnBrk="0" fontAlgn="base" hangingPunct="0">
      <a:spcBef>
        <a:spcPct val="0"/>
      </a:spcBef>
      <a:spcAft>
        <a:spcPct val="0"/>
      </a:spcAft>
      <a:defRPr sz="19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93713" indent="-36513" algn="l" defTabSz="987425" rtl="0" eaLnBrk="0" fontAlgn="base" hangingPunct="0">
      <a:spcBef>
        <a:spcPct val="0"/>
      </a:spcBef>
      <a:spcAft>
        <a:spcPct val="0"/>
      </a:spcAft>
      <a:defRPr sz="19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87425" indent="-73025" algn="l" defTabSz="987425" rtl="0" eaLnBrk="0" fontAlgn="base" hangingPunct="0">
      <a:spcBef>
        <a:spcPct val="0"/>
      </a:spcBef>
      <a:spcAft>
        <a:spcPct val="0"/>
      </a:spcAft>
      <a:defRPr sz="19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481138" indent="-109538" algn="l" defTabSz="987425" rtl="0" eaLnBrk="0" fontAlgn="base" hangingPunct="0">
      <a:spcBef>
        <a:spcPct val="0"/>
      </a:spcBef>
      <a:spcAft>
        <a:spcPct val="0"/>
      </a:spcAft>
      <a:defRPr sz="19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974850" indent="-146050" algn="l" defTabSz="987425" rtl="0" eaLnBrk="0" fontAlgn="base" hangingPunct="0">
      <a:spcBef>
        <a:spcPct val="0"/>
      </a:spcBef>
      <a:spcAft>
        <a:spcPct val="0"/>
      </a:spcAft>
      <a:defRPr sz="19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sz="19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sz="19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sz="19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sz="19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68">
          <p15:clr>
            <a:srgbClr val="A4A3A4"/>
          </p15:clr>
        </p15:guide>
        <p15:guide id="2" pos="2949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arlo Christopher Enriquez Hidalgo" initials="KCEH" lastIdx="2" clrIdx="0">
    <p:extLst>
      <p:ext uri="{19B8F6BF-5375-455C-9EA6-DF929625EA0E}">
        <p15:presenceInfo xmlns:p15="http://schemas.microsoft.com/office/powerpoint/2012/main" userId="S-1-5-21-2032210181-837901682-1539857752-31726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CCCCFF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DA37D80-6434-44D0-A028-1B22A696006F}" styleName="Estilo claro 3 - Acento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BDBED569-4797-4DF1-A0F4-6AAB3CD982D8}" styleName="Estilo claro 3 - Acento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ED083AE6-46FA-4A59-8FB0-9F97EB10719F}" styleName="Estilo claro 3 - Acento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8799B23B-EC83-4686-B30A-512413B5E67A}" styleName="Estilo claro 3 - Acento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72833802-FEF1-4C79-8D5D-14CF1EAF98D9}" styleName="Estilo claro 2 - Acento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E8B1032C-EA38-4F05-BA0D-38AFFFC7BED3}" styleName="Estilo claro 3 - Acento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93296810-A885-4BE3-A3E7-6D5BEEA58F35}" styleName="Estilo medio 2 - Énfasis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9DCAF9ED-07DC-4A11-8D7F-57B35C25682E}" styleName="Estilo medio 1 - Énfasis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0A1B5D5-9B99-4C35-A422-299274C87663}" styleName="Estilo medio 1 - Énfasis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5A111915-BE36-4E01-A7E5-04B1672EAD32}" styleName="Estilo claro 2 - Acento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69012ECD-51FC-41F1-AA8D-1B2483CD663E}" styleName="Estilo claro 2 - Acento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912C8C85-51F0-491E-9774-3900AFEF0FD7}" styleName="Estilo claro 2 - Acento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08FB837D-C827-4EFA-A057-4D05807E0F7C}" styleName="Estilo temático 1 - Énfasis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21E4AEA4-8DFA-4A89-87EB-49C32662AFE0}" styleName="Estilo medio 2 - Énfasis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ABFCF23-3B69-468F-B69F-88F6DE6A72F2}" styleName="Estilo medio 1 - Énfasis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B301B821-A1FF-4177-AEE7-76D212191A09}" styleName="Estilo medio 1 - Énfasis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3C2FFA5D-87B4-456A-9821-1D502468CF0F}" styleName="Estilo temático 1 - Énfasis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00A15C55-8517-42AA-B614-E9B94910E393}" styleName="Estilo medio 2 - Énfasis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868" autoAdjust="0"/>
    <p:restoredTop sz="90909" autoAdjust="0"/>
  </p:normalViewPr>
  <p:slideViewPr>
    <p:cSldViewPr>
      <p:cViewPr varScale="1">
        <p:scale>
          <a:sx n="69" d="100"/>
          <a:sy n="69" d="100"/>
        </p:scale>
        <p:origin x="1464" y="60"/>
      </p:cViewPr>
      <p:guideLst>
        <p:guide orient="horz" pos="2268"/>
        <p:guide pos="2949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25" d="100"/>
        <a:sy n="125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notesMaster" Target="notesMasters/notesMaster1.xml"/><Relationship Id="rId28" Type="http://schemas.openxmlformats.org/officeDocument/2006/relationships/theme" Target="theme/theme1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ositranorg.gob.pe\RRHH-001\PERSONAL\GESTI&#211;N%20DE%20LA%20CAPACITACI&#211;N\Genero\Listado%20de%20personal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oleObject" Target="file:///\\ositranorg.gob.pe\RRHH-001\PERSONAL\GESTI&#211;N%20DE%20LA%20CAPACITACI&#211;N\Genero\Listado%20de%20personal.xlsx" TargetMode="External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oleObject" Target="Gr&#225;fico%20en%20Microsoft%20PowerPoint" TargetMode="External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oleObject" Target="Gr&#225;fico%20en%20Microsoft%20PowerPoint" TargetMode="External"/><Relationship Id="rId2" Type="http://schemas.microsoft.com/office/2011/relationships/chartColorStyle" Target="colors12.xml"/><Relationship Id="rId1" Type="http://schemas.microsoft.com/office/2011/relationships/chartStyle" Target="style12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oleObject" Target="Gr&#225;fico%20en%20Microsoft%20PowerPoint" TargetMode="External"/><Relationship Id="rId2" Type="http://schemas.microsoft.com/office/2011/relationships/chartColorStyle" Target="colors13.xml"/><Relationship Id="rId1" Type="http://schemas.microsoft.com/office/2011/relationships/chartStyle" Target="style13.xml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oleObject" Target="Gr&#225;fico%20en%20Microsoft%20PowerPoint" TargetMode="External"/><Relationship Id="rId2" Type="http://schemas.microsoft.com/office/2011/relationships/chartColorStyle" Target="colors14.xml"/><Relationship Id="rId1" Type="http://schemas.microsoft.com/office/2011/relationships/chartStyle" Target="style14.xml"/></Relationships>
</file>

<file path=ppt/charts/_rels/chart15.xml.rels><?xml version="1.0" encoding="UTF-8" standalone="yes"?>
<Relationships xmlns="http://schemas.openxmlformats.org/package/2006/relationships"><Relationship Id="rId3" Type="http://schemas.openxmlformats.org/officeDocument/2006/relationships/oleObject" Target="file:///\\ositranorg.gob.pe\RRHH-001\PERSONAL\GESTI&#211;N%20DE%20LA%20CAPACITACI&#211;N\Genero\Listado%20de%20personal.xlsx" TargetMode="External"/><Relationship Id="rId2" Type="http://schemas.microsoft.com/office/2011/relationships/chartColorStyle" Target="colors15.xml"/><Relationship Id="rId1" Type="http://schemas.microsoft.com/office/2011/relationships/chartStyle" Target="style15.xml"/></Relationships>
</file>

<file path=ppt/charts/_rels/chart1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6.xml"/><Relationship Id="rId1" Type="http://schemas.microsoft.com/office/2011/relationships/chartStyle" Target="style16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\\ositranorg.gob.pe\RRHH-001\PERSONAL\GESTI&#211;N%20DE%20LA%20CAPACITACI&#211;N\Genero\Listado%20de%20personal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\\ositranorg.gob.pe\RRHH-001\PERSONAL\GESTI&#211;N%20DE%20LA%20CAPACITACI&#211;N\Genero\Listado%20de%20personal.xlsx" TargetMode="Externa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chartUserShapes" Target="../drawings/drawing1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\\ositranorg.gob.pe\RRHH-001\PERSONAL\GESTI&#211;N%20DE%20LA%20CAPACITACI&#211;N\Genero\Listado%20de%20personal.xlsx" TargetMode="External"/><Relationship Id="rId2" Type="http://schemas.microsoft.com/office/2011/relationships/chartColorStyle" Target="colors4.xml"/><Relationship Id="rId1" Type="http://schemas.microsoft.com/office/2011/relationships/chartStyle" Target="style4.xml"/><Relationship Id="rId4" Type="http://schemas.openxmlformats.org/officeDocument/2006/relationships/chartUserShapes" Target="../drawings/drawing2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\\ositranorg.gob.pe\RRHH-001\PERSONAL\GESTI&#211;N%20DE%20LA%20CAPACITACI&#211;N\Genero\Listado%20de%20personal.xlsx" TargetMode="External"/><Relationship Id="rId2" Type="http://schemas.microsoft.com/office/2011/relationships/chartColorStyle" Target="colors5.xml"/><Relationship Id="rId1" Type="http://schemas.microsoft.com/office/2011/relationships/chartStyle" Target="style5.xml"/><Relationship Id="rId4" Type="http://schemas.openxmlformats.org/officeDocument/2006/relationships/chartUserShapes" Target="../drawings/drawing3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\\ositranorg.gob.pe\RRHH-001\PERSONAL\GESTI&#211;N%20DE%20LA%20CAPACITACI&#211;N\Genero\Listado%20de%20personal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\\ositranorg.gob.pe\RRHH-001\PERSONAL\GESTI&#211;N%20DE%20LA%20CAPACITACI&#211;N\Genero\Listado%20de%20personal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\\ositranorg.gob.pe\RRHH-001\PERSONAL\GESTI&#211;N%20DE%20LA%20CAPACITACI&#211;N\Genero\Listado%20de%20personal.xlsx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file:///\\ositranorg.gob.pe\RRHH-001\PERSONAL\GESTI&#211;N%20DE%20LA%20CAPACITACI&#211;N\Genero\Listado%20de%20personal.xlsx" TargetMode="External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PE" b="1"/>
              <a:t>Personal</a:t>
            </a:r>
            <a:r>
              <a:rPr lang="es-PE" b="1" baseline="0"/>
              <a:t> LSC, CAP, CAS y Modalidades Formativas</a:t>
            </a:r>
            <a:endParaRPr lang="es-PE" b="1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PE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bar"/>
        <c:grouping val="clustered"/>
        <c:varyColors val="0"/>
        <c:ser>
          <c:idx val="0"/>
          <c:order val="0"/>
          <c:tx>
            <c:strRef>
              <c:f>Hoja4!$I$4</c:f>
              <c:strCache>
                <c:ptCount val="1"/>
                <c:pt idx="0">
                  <c:v>Total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P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Hoja4!$H$5:$H$8</c:f>
              <c:strCache>
                <c:ptCount val="4"/>
                <c:pt idx="0">
                  <c:v>CAP</c:v>
                </c:pt>
                <c:pt idx="1">
                  <c:v>CAS</c:v>
                </c:pt>
                <c:pt idx="2">
                  <c:v>LSC</c:v>
                </c:pt>
                <c:pt idx="3">
                  <c:v>PRAC</c:v>
                </c:pt>
              </c:strCache>
            </c:strRef>
          </c:cat>
          <c:val>
            <c:numRef>
              <c:f>Hoja4!$I$5:$I$8</c:f>
              <c:numCache>
                <c:formatCode>General</c:formatCode>
                <c:ptCount val="4"/>
                <c:pt idx="0">
                  <c:v>139</c:v>
                </c:pt>
                <c:pt idx="1">
                  <c:v>175</c:v>
                </c:pt>
                <c:pt idx="2">
                  <c:v>1</c:v>
                </c:pt>
                <c:pt idx="3">
                  <c:v>20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949-4A62-AF78-1A48B8EFD4F1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437276831"/>
        <c:axId val="1993284623"/>
        <c:axId val="0"/>
      </c:bar3DChart>
      <c:catAx>
        <c:axId val="437276831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PE"/>
          </a:p>
        </c:txPr>
        <c:crossAx val="1993284623"/>
        <c:crosses val="autoZero"/>
        <c:auto val="1"/>
        <c:lblAlgn val="ctr"/>
        <c:lblOffset val="100"/>
        <c:noMultiLvlLbl val="0"/>
      </c:catAx>
      <c:valAx>
        <c:axId val="1993284623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PE"/>
          </a:p>
        </c:txPr>
        <c:crossAx val="437276831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PE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s-PE" sz="1400" b="1">
                <a:solidFill>
                  <a:schemeClr val="tx1"/>
                </a:solidFill>
              </a:rPr>
              <a:t>PERSONAL CAS POR CLASIFICADOR</a:t>
            </a:r>
            <a:r>
              <a:rPr lang="es-PE" sz="1400" b="1" baseline="0">
                <a:solidFill>
                  <a:schemeClr val="tx1"/>
                </a:solidFill>
              </a:rPr>
              <a:t> DE CARGO Y GÉNERO</a:t>
            </a:r>
            <a:endParaRPr lang="es-PE" sz="1400" b="1">
              <a:solidFill>
                <a:schemeClr val="tx1"/>
              </a:solidFill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s-PE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percentStacked"/>
        <c:varyColors val="0"/>
        <c:ser>
          <c:idx val="0"/>
          <c:order val="0"/>
          <c:tx>
            <c:strRef>
              <c:f>'Clasificador de cargo'!$J$12</c:f>
              <c:strCache>
                <c:ptCount val="1"/>
                <c:pt idx="0">
                  <c:v>F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s-P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extLst>
                <c:ext xmlns:c15="http://schemas.microsoft.com/office/drawing/2012/chart" uri="{02D57815-91ED-43cb-92C2-25804820EDAC}">
                  <c15:fullRef>
                    <c15:sqref>'Clasificador de cargo'!$I$13:$I$17</c15:sqref>
                  </c15:fullRef>
                </c:ext>
              </c:extLst>
              <c:f>'Clasificador de cargo'!$I$14:$I$17</c:f>
              <c:strCache>
                <c:ptCount val="4"/>
                <c:pt idx="0">
                  <c:v>SP - DS</c:v>
                </c:pt>
                <c:pt idx="1">
                  <c:v>SP - EJ</c:v>
                </c:pt>
                <c:pt idx="2">
                  <c:v>SP - ES</c:v>
                </c:pt>
                <c:pt idx="3">
                  <c:v>SP - AP</c:v>
                </c:pt>
              </c:strCache>
            </c:strRef>
          </c:cat>
          <c:val>
            <c:numRef>
              <c:extLst>
                <c:ext xmlns:c15="http://schemas.microsoft.com/office/drawing/2012/chart" uri="{02D57815-91ED-43cb-92C2-25804820EDAC}">
                  <c15:fullRef>
                    <c15:sqref>'Clasificador de cargo'!$J$13:$J$17</c15:sqref>
                  </c15:fullRef>
                </c:ext>
              </c:extLst>
              <c:f>'Clasificador de cargo'!$J$14:$J$17</c:f>
              <c:numCache>
                <c:formatCode>General</c:formatCode>
                <c:ptCount val="4"/>
                <c:pt idx="2">
                  <c:v>25</c:v>
                </c:pt>
                <c:pt idx="3">
                  <c:v>48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3F0-483B-BCDA-223ED96B2200}"/>
            </c:ext>
          </c:extLst>
        </c:ser>
        <c:ser>
          <c:idx val="1"/>
          <c:order val="1"/>
          <c:tx>
            <c:strRef>
              <c:f>'Clasificador de cargo'!$L$12</c:f>
              <c:strCache>
                <c:ptCount val="1"/>
                <c:pt idx="0">
                  <c:v>M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s-P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extLst>
                <c:ext xmlns:c15="http://schemas.microsoft.com/office/drawing/2012/chart" uri="{02D57815-91ED-43cb-92C2-25804820EDAC}">
                  <c15:fullRef>
                    <c15:sqref>'Clasificador de cargo'!$I$13:$I$17</c15:sqref>
                  </c15:fullRef>
                </c:ext>
              </c:extLst>
              <c:f>'Clasificador de cargo'!$I$14:$I$17</c:f>
              <c:strCache>
                <c:ptCount val="4"/>
                <c:pt idx="0">
                  <c:v>SP - DS</c:v>
                </c:pt>
                <c:pt idx="1">
                  <c:v>SP - EJ</c:v>
                </c:pt>
                <c:pt idx="2">
                  <c:v>SP - ES</c:v>
                </c:pt>
                <c:pt idx="3">
                  <c:v>SP - AP</c:v>
                </c:pt>
              </c:strCache>
            </c:strRef>
          </c:cat>
          <c:val>
            <c:numRef>
              <c:extLst>
                <c:ext xmlns:c15="http://schemas.microsoft.com/office/drawing/2012/chart" uri="{02D57815-91ED-43cb-92C2-25804820EDAC}">
                  <c15:fullRef>
                    <c15:sqref>'Clasificador de cargo'!$L$13:$L$17</c15:sqref>
                  </c15:fullRef>
                </c:ext>
              </c:extLst>
              <c:f>'Clasificador de cargo'!$L$14:$L$17</c:f>
              <c:numCache>
                <c:formatCode>General</c:formatCode>
                <c:ptCount val="4"/>
                <c:pt idx="0">
                  <c:v>3</c:v>
                </c:pt>
                <c:pt idx="1">
                  <c:v>6</c:v>
                </c:pt>
                <c:pt idx="2">
                  <c:v>44</c:v>
                </c:pt>
                <c:pt idx="3">
                  <c:v>48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3F0-483B-BCDA-223ED96B2200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435860735"/>
        <c:axId val="1630406479"/>
        <c:axId val="0"/>
      </c:bar3DChart>
      <c:catAx>
        <c:axId val="43586073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PE"/>
          </a:p>
        </c:txPr>
        <c:crossAx val="1630406479"/>
        <c:crosses val="autoZero"/>
        <c:auto val="1"/>
        <c:lblAlgn val="ctr"/>
        <c:lblOffset val="100"/>
        <c:noMultiLvlLbl val="0"/>
      </c:catAx>
      <c:valAx>
        <c:axId val="1630406479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PE"/>
          </a:p>
        </c:txPr>
        <c:crossAx val="435860735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PE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PE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s-PE" sz="1600" b="1">
                <a:solidFill>
                  <a:schemeClr val="tx1"/>
                </a:solidFill>
              </a:rPr>
              <a:t>SERVIDORES</a:t>
            </a:r>
            <a:r>
              <a:rPr lang="es-PE" sz="1600" b="1" baseline="0">
                <a:solidFill>
                  <a:schemeClr val="tx1"/>
                </a:solidFill>
              </a:rPr>
              <a:t> LSC - CAP - CAS - PRAC</a:t>
            </a:r>
            <a:endParaRPr lang="es-PE" sz="1600" b="1">
              <a:solidFill>
                <a:schemeClr val="tx1"/>
              </a:solidFill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s-PE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stacked"/>
        <c:varyColors val="0"/>
        <c:ser>
          <c:idx val="0"/>
          <c:order val="0"/>
          <c:tx>
            <c:strRef>
              <c:f>'[Gráfico en Microsoft PowerPoint]Hoja1'!$B$9</c:f>
              <c:strCache>
                <c:ptCount val="1"/>
                <c:pt idx="0">
                  <c:v>MUJERES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Pt>
            <c:idx val="0"/>
            <c:invertIfNegative val="0"/>
            <c:bubble3D val="0"/>
            <c:spPr>
              <a:solidFill>
                <a:srgbClr val="7030A0"/>
              </a:soli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1-8350-4E37-BA08-BC396E939E55}"/>
              </c:ext>
            </c:extLst>
          </c:dPt>
          <c:dPt>
            <c:idx val="1"/>
            <c:invertIfNegative val="0"/>
            <c:bubble3D val="0"/>
            <c:spPr>
              <a:solidFill>
                <a:srgbClr val="7030A0"/>
              </a:soli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3-8350-4E37-BA08-BC396E939E55}"/>
              </c:ext>
            </c:extLst>
          </c:dPt>
          <c:dLbls>
            <c:dLbl>
              <c:idx val="0"/>
              <c:layout>
                <c:manualLayout>
                  <c:x val="-5.0925337632079971E-17"/>
                  <c:y val="5.427409185626511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8350-4E37-BA08-BC396E939E55}"/>
                </c:ext>
              </c:extLst>
            </c:dLbl>
            <c:dLbl>
              <c:idx val="1"/>
              <c:layout>
                <c:manualLayout>
                  <c:x val="0"/>
                  <c:y val="5.427409185626511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8350-4E37-BA08-BC396E939E5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s-P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'[Gráfico en Microsoft PowerPoint]Hoja1'!$C$8:$D$8</c:f>
              <c:strCache>
                <c:ptCount val="2"/>
                <c:pt idx="0">
                  <c:v>AÑO 2018</c:v>
                </c:pt>
                <c:pt idx="1">
                  <c:v>AÑO 2019</c:v>
                </c:pt>
              </c:strCache>
            </c:strRef>
          </c:cat>
          <c:val>
            <c:numRef>
              <c:f>'[Gráfico en Microsoft PowerPoint]Hoja1'!$C$9:$D$9</c:f>
              <c:numCache>
                <c:formatCode>General</c:formatCode>
                <c:ptCount val="2"/>
                <c:pt idx="0">
                  <c:v>125</c:v>
                </c:pt>
                <c:pt idx="1">
                  <c:v>142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8350-4E37-BA08-BC396E939E55}"/>
            </c:ext>
          </c:extLst>
        </c:ser>
        <c:ser>
          <c:idx val="1"/>
          <c:order val="1"/>
          <c:tx>
            <c:strRef>
              <c:f>'[Gráfico en Microsoft PowerPoint]Hoja1'!$B$10</c:f>
              <c:strCache>
                <c:ptCount val="1"/>
                <c:pt idx="0">
                  <c:v>HOMBRES</c:v>
                </c:pt>
              </c:strCache>
            </c:strRef>
          </c:tx>
          <c:spPr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8.3333333333333332E-3"/>
                  <c:y val="-5.42740918562651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8350-4E37-BA08-BC396E939E55}"/>
                </c:ext>
              </c:extLst>
            </c:dLbl>
            <c:dLbl>
              <c:idx val="1"/>
              <c:layout>
                <c:manualLayout>
                  <c:x val="2.777777777777676E-3"/>
                  <c:y val="-7.960200138918882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8350-4E37-BA08-BC396E939E5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P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'[Gráfico en Microsoft PowerPoint]Hoja1'!$C$8:$D$8</c:f>
              <c:strCache>
                <c:ptCount val="2"/>
                <c:pt idx="0">
                  <c:v>AÑO 2018</c:v>
                </c:pt>
                <c:pt idx="1">
                  <c:v>AÑO 2019</c:v>
                </c:pt>
              </c:strCache>
            </c:strRef>
          </c:cat>
          <c:val>
            <c:numRef>
              <c:f>'[Gráfico en Microsoft PowerPoint]Hoja1'!$C$10:$D$10</c:f>
              <c:numCache>
                <c:formatCode>General</c:formatCode>
                <c:ptCount val="2"/>
                <c:pt idx="0">
                  <c:v>179</c:v>
                </c:pt>
                <c:pt idx="1">
                  <c:v>193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8350-4E37-BA08-BC396E939E55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285159903"/>
        <c:axId val="169766175"/>
        <c:axId val="0"/>
      </c:bar3DChart>
      <c:catAx>
        <c:axId val="28515990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s-PE"/>
          </a:p>
        </c:txPr>
        <c:crossAx val="169766175"/>
        <c:crosses val="autoZero"/>
        <c:auto val="1"/>
        <c:lblAlgn val="ctr"/>
        <c:lblOffset val="100"/>
        <c:noMultiLvlLbl val="0"/>
      </c:catAx>
      <c:valAx>
        <c:axId val="16976617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PE"/>
          </a:p>
        </c:txPr>
        <c:crossAx val="285159903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PE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PE" b="1"/>
              <a:t>CAP POR GENERO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PE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'[Gráfico en Microsoft PowerPoint]Hoja1'!$B$27</c:f>
              <c:strCache>
                <c:ptCount val="1"/>
                <c:pt idx="0">
                  <c:v>MUJERES</c:v>
                </c:pt>
              </c:strCache>
            </c:strRef>
          </c:tx>
          <c:spPr>
            <a:solidFill>
              <a:srgbClr val="7030A0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5.5555555555555558E-3"/>
                  <c:y val="-2.314814814814819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06B8-4254-89E0-F509BAD462F4}"/>
                </c:ext>
              </c:extLst>
            </c:dLbl>
            <c:dLbl>
              <c:idx val="1"/>
              <c:layout>
                <c:manualLayout>
                  <c:x val="1.6666666666666666E-2"/>
                  <c:y val="-4.629629629629633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06B8-4254-89E0-F509BAD462F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P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'[Gráfico en Microsoft PowerPoint]Hoja1'!$C$26:$D$26</c:f>
              <c:strCache>
                <c:ptCount val="2"/>
                <c:pt idx="0">
                  <c:v>CAP 2018</c:v>
                </c:pt>
                <c:pt idx="1">
                  <c:v>CAP 2019</c:v>
                </c:pt>
              </c:strCache>
            </c:strRef>
          </c:cat>
          <c:val>
            <c:numRef>
              <c:f>'[Gráfico en Microsoft PowerPoint]Hoja1'!$C$27:$D$27</c:f>
              <c:numCache>
                <c:formatCode>General</c:formatCode>
                <c:ptCount val="2"/>
                <c:pt idx="0">
                  <c:v>60</c:v>
                </c:pt>
                <c:pt idx="1">
                  <c:v>61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06B8-4254-89E0-F509BAD462F4}"/>
            </c:ext>
          </c:extLst>
        </c:ser>
        <c:ser>
          <c:idx val="1"/>
          <c:order val="1"/>
          <c:tx>
            <c:strRef>
              <c:f>'[Gráfico en Microsoft PowerPoint]Hoja1'!$B$28</c:f>
              <c:strCache>
                <c:ptCount val="1"/>
                <c:pt idx="0">
                  <c:v>HOMBRES</c:v>
                </c:pt>
              </c:strCache>
            </c:strRef>
          </c:tx>
          <c:spPr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1.1111111111111112E-2"/>
                  <c:y val="-2.777777777777777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06B8-4254-89E0-F509BAD462F4}"/>
                </c:ext>
              </c:extLst>
            </c:dLbl>
            <c:dLbl>
              <c:idx val="1"/>
              <c:layout>
                <c:manualLayout>
                  <c:x val="4.1666666666666768E-2"/>
                  <c:y val="-2.777777777777777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06B8-4254-89E0-F509BAD462F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P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'[Gráfico en Microsoft PowerPoint]Hoja1'!$C$26:$D$26</c:f>
              <c:strCache>
                <c:ptCount val="2"/>
                <c:pt idx="0">
                  <c:v>CAP 2018</c:v>
                </c:pt>
                <c:pt idx="1">
                  <c:v>CAP 2019</c:v>
                </c:pt>
              </c:strCache>
            </c:strRef>
          </c:cat>
          <c:val>
            <c:numRef>
              <c:f>'[Gráfico en Microsoft PowerPoint]Hoja1'!$C$28:$D$28</c:f>
              <c:numCache>
                <c:formatCode>General</c:formatCode>
                <c:ptCount val="2"/>
                <c:pt idx="0">
                  <c:v>81</c:v>
                </c:pt>
                <c:pt idx="1">
                  <c:v>78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06B8-4254-89E0-F509BAD462F4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304775087"/>
        <c:axId val="317024847"/>
        <c:axId val="0"/>
      </c:bar3DChart>
      <c:catAx>
        <c:axId val="30477508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PE"/>
          </a:p>
        </c:txPr>
        <c:crossAx val="317024847"/>
        <c:crosses val="autoZero"/>
        <c:auto val="1"/>
        <c:lblAlgn val="ctr"/>
        <c:lblOffset val="100"/>
        <c:noMultiLvlLbl val="0"/>
      </c:catAx>
      <c:valAx>
        <c:axId val="317024847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PE"/>
          </a:p>
        </c:txPr>
        <c:crossAx val="304775087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PE"/>
    </a:p>
  </c:txPr>
  <c:externalData r:id="rId3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PE"/>
              <a:t>CAS POR GÉNERO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PE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'[Gráfico en Microsoft PowerPoint]Hoja1'!$B$31</c:f>
              <c:strCache>
                <c:ptCount val="1"/>
                <c:pt idx="0">
                  <c:v>MUJERES</c:v>
                </c:pt>
              </c:strCache>
            </c:strRef>
          </c:tx>
          <c:spPr>
            <a:solidFill>
              <a:srgbClr val="7030A0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2.7777777777777779E-3"/>
                  <c:y val="-2.777777777777777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E33F-4252-9126-FDB1B904E123}"/>
                </c:ext>
              </c:extLst>
            </c:dLbl>
            <c:dLbl>
              <c:idx val="1"/>
              <c:layout>
                <c:manualLayout>
                  <c:x val="2.2222222222222223E-2"/>
                  <c:y val="-2.314814814814814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E33F-4252-9126-FDB1B904E12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P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'[Gráfico en Microsoft PowerPoint]Hoja1'!$C$30:$D$30</c:f>
              <c:strCache>
                <c:ptCount val="2"/>
                <c:pt idx="0">
                  <c:v>CAS 2018</c:v>
                </c:pt>
                <c:pt idx="1">
                  <c:v>CAS 2019</c:v>
                </c:pt>
              </c:strCache>
            </c:strRef>
          </c:cat>
          <c:val>
            <c:numRef>
              <c:f>'[Gráfico en Microsoft PowerPoint]Hoja1'!$C$31:$D$31</c:f>
              <c:numCache>
                <c:formatCode>General</c:formatCode>
                <c:ptCount val="2"/>
                <c:pt idx="0">
                  <c:v>59</c:v>
                </c:pt>
                <c:pt idx="1">
                  <c:v>73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E33F-4252-9126-FDB1B904E123}"/>
            </c:ext>
          </c:extLst>
        </c:ser>
        <c:ser>
          <c:idx val="1"/>
          <c:order val="1"/>
          <c:tx>
            <c:strRef>
              <c:f>'[Gráfico en Microsoft PowerPoint]Hoja1'!$B$32</c:f>
              <c:strCache>
                <c:ptCount val="1"/>
                <c:pt idx="0">
                  <c:v>HOMBRES</c:v>
                </c:pt>
              </c:strCache>
            </c:strRef>
          </c:tx>
          <c:spPr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3.6111111111111059E-2"/>
                  <c:y val="-2.314814814814819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E33F-4252-9126-FDB1B904E123}"/>
                </c:ext>
              </c:extLst>
            </c:dLbl>
            <c:dLbl>
              <c:idx val="1"/>
              <c:layout>
                <c:manualLayout>
                  <c:x val="3.8888888888888994E-2"/>
                  <c:y val="-1.851851851851849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E33F-4252-9126-FDB1B904E12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P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'[Gráfico en Microsoft PowerPoint]Hoja1'!$C$30:$D$30</c:f>
              <c:strCache>
                <c:ptCount val="2"/>
                <c:pt idx="0">
                  <c:v>CAS 2018</c:v>
                </c:pt>
                <c:pt idx="1">
                  <c:v>CAS 2019</c:v>
                </c:pt>
              </c:strCache>
            </c:strRef>
          </c:cat>
          <c:val>
            <c:numRef>
              <c:f>'[Gráfico en Microsoft PowerPoint]Hoja1'!$C$32:$D$32</c:f>
              <c:numCache>
                <c:formatCode>General</c:formatCode>
                <c:ptCount val="2"/>
                <c:pt idx="0">
                  <c:v>85</c:v>
                </c:pt>
                <c:pt idx="1">
                  <c:v>102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E33F-4252-9126-FDB1B904E123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1977491487"/>
        <c:axId val="177926655"/>
        <c:axId val="0"/>
      </c:bar3DChart>
      <c:catAx>
        <c:axId val="197749148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PE"/>
          </a:p>
        </c:txPr>
        <c:crossAx val="177926655"/>
        <c:crosses val="autoZero"/>
        <c:auto val="1"/>
        <c:lblAlgn val="ctr"/>
        <c:lblOffset val="100"/>
        <c:noMultiLvlLbl val="0"/>
      </c:catAx>
      <c:valAx>
        <c:axId val="177926655"/>
        <c:scaling>
          <c:orientation val="minMax"/>
        </c:scaling>
        <c:delete val="0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PE"/>
          </a:p>
        </c:txPr>
        <c:crossAx val="1977491487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b="1"/>
      </a:pPr>
      <a:endParaRPr lang="es-PE"/>
    </a:p>
  </c:txPr>
  <c:externalData r:id="rId3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PE" b="1"/>
              <a:t>PRACTICANTES POR GÉNERO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PE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'[Gráfico en Microsoft PowerPoint]Hoja1'!$B$36</c:f>
              <c:strCache>
                <c:ptCount val="1"/>
                <c:pt idx="0">
                  <c:v>MUJERES</c:v>
                </c:pt>
              </c:strCache>
            </c:strRef>
          </c:tx>
          <c:spPr>
            <a:solidFill>
              <a:srgbClr val="7030A0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5.5555555555555558E-3"/>
                  <c:y val="-3.240740740740740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A515-4FC9-997C-7DA83130DDD6}"/>
                </c:ext>
              </c:extLst>
            </c:dLbl>
            <c:dLbl>
              <c:idx val="1"/>
              <c:layout>
                <c:manualLayout>
                  <c:x val="1.1111111111111112E-2"/>
                  <c:y val="-2.314814814814823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A515-4FC9-997C-7DA83130DDD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P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'[Gráfico en Microsoft PowerPoint]Hoja1'!$C$35:$D$35</c:f>
              <c:strCache>
                <c:ptCount val="2"/>
                <c:pt idx="0">
                  <c:v>PRAC 2018</c:v>
                </c:pt>
                <c:pt idx="1">
                  <c:v>PRAC 2019</c:v>
                </c:pt>
              </c:strCache>
            </c:strRef>
          </c:cat>
          <c:val>
            <c:numRef>
              <c:f>'[Gráfico en Microsoft PowerPoint]Hoja1'!$C$36:$D$36</c:f>
              <c:numCache>
                <c:formatCode>General</c:formatCode>
                <c:ptCount val="2"/>
                <c:pt idx="0">
                  <c:v>5</c:v>
                </c:pt>
                <c:pt idx="1">
                  <c:v>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515-4FC9-997C-7DA83130DDD6}"/>
            </c:ext>
          </c:extLst>
        </c:ser>
        <c:ser>
          <c:idx val="1"/>
          <c:order val="1"/>
          <c:tx>
            <c:strRef>
              <c:f>'[Gráfico en Microsoft PowerPoint]Hoja1'!$B$37</c:f>
              <c:strCache>
                <c:ptCount val="1"/>
                <c:pt idx="0">
                  <c:v>HOMBRES</c:v>
                </c:pt>
              </c:strCache>
            </c:strRef>
          </c:tx>
          <c:spPr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8.3333333333333332E-3"/>
                  <c:y val="-2.777777777777782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A515-4FC9-997C-7DA83130DDD6}"/>
                </c:ext>
              </c:extLst>
            </c:dLbl>
            <c:dLbl>
              <c:idx val="1"/>
              <c:layout>
                <c:manualLayout>
                  <c:x val="2.7777777777777776E-2"/>
                  <c:y val="-1.851851851851851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A515-4FC9-997C-7DA83130DDD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P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'[Gráfico en Microsoft PowerPoint]Hoja1'!$C$35:$D$35</c:f>
              <c:strCache>
                <c:ptCount val="2"/>
                <c:pt idx="0">
                  <c:v>PRAC 2018</c:v>
                </c:pt>
                <c:pt idx="1">
                  <c:v>PRAC 2019</c:v>
                </c:pt>
              </c:strCache>
            </c:strRef>
          </c:cat>
          <c:val>
            <c:numRef>
              <c:f>'[Gráfico en Microsoft PowerPoint]Hoja1'!$C$37:$D$37</c:f>
              <c:numCache>
                <c:formatCode>General</c:formatCode>
                <c:ptCount val="2"/>
                <c:pt idx="0">
                  <c:v>13</c:v>
                </c:pt>
                <c:pt idx="1">
                  <c:v>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A515-4FC9-997C-7DA83130DDD6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276920415"/>
        <c:axId val="291768047"/>
        <c:axId val="0"/>
      </c:bar3DChart>
      <c:catAx>
        <c:axId val="27692041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PE"/>
          </a:p>
        </c:txPr>
        <c:crossAx val="291768047"/>
        <c:crosses val="autoZero"/>
        <c:auto val="1"/>
        <c:lblAlgn val="ctr"/>
        <c:lblOffset val="100"/>
        <c:noMultiLvlLbl val="0"/>
      </c:catAx>
      <c:valAx>
        <c:axId val="291768047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PE"/>
          </a:p>
        </c:txPr>
        <c:crossAx val="276920415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PE"/>
    </a:p>
  </c:txPr>
  <c:externalData r:id="rId3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6"/>
    </mc:Choice>
    <mc:Fallback>
      <c:style val="6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0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s-PE" sz="1600" b="1">
                <a:solidFill>
                  <a:schemeClr val="tx1"/>
                </a:solidFill>
              </a:rPr>
              <a:t>JEFES POR ÓRGANO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s-PE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General!$P$4</c:f>
              <c:strCache>
                <c:ptCount val="1"/>
                <c:pt idx="0">
                  <c:v>FEMENINO </c:v>
                </c:pt>
              </c:strCache>
            </c:strRef>
          </c:tx>
          <c:spPr>
            <a:solidFill>
              <a:schemeClr val="accent4">
                <a:shade val="76000"/>
              </a:schemeClr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5.7423398120620339E-3"/>
                  <c:y val="9.7222222222222224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00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PE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1BA2-4064-A48E-E7DB70B9F00C}"/>
                </c:ext>
              </c:extLst>
            </c:dLbl>
            <c:dLbl>
              <c:idx val="1"/>
              <c:layout>
                <c:manualLayout>
                  <c:x val="8.2186385497327909E-3"/>
                  <c:y val="6.4814900344150425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50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PE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1BA2-4064-A48E-E7DB70B9F00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P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General!$Q$3:$R$3</c:f>
              <c:strCache>
                <c:ptCount val="2"/>
                <c:pt idx="0">
                  <c:v>JEFES 2018</c:v>
                </c:pt>
                <c:pt idx="1">
                  <c:v>JEFES 2019</c:v>
                </c:pt>
              </c:strCache>
            </c:strRef>
          </c:cat>
          <c:val>
            <c:numRef>
              <c:f>General!$Q$4:$R$4</c:f>
              <c:numCache>
                <c:formatCode>General</c:formatCode>
                <c:ptCount val="2"/>
                <c:pt idx="0">
                  <c:v>7</c:v>
                </c:pt>
                <c:pt idx="1">
                  <c:v>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BA2-4064-A48E-E7DB70B9F00C}"/>
            </c:ext>
          </c:extLst>
        </c:ser>
        <c:ser>
          <c:idx val="1"/>
          <c:order val="1"/>
          <c:tx>
            <c:strRef>
              <c:f>General!$P$5</c:f>
              <c:strCache>
                <c:ptCount val="1"/>
                <c:pt idx="0">
                  <c:v>MASCULINO</c:v>
                </c:pt>
              </c:strCache>
            </c:strRef>
          </c:tx>
          <c:spPr>
            <a:solidFill>
              <a:schemeClr val="accent4">
                <a:tint val="77000"/>
              </a:schemeClr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-2.7777777777777779E-3"/>
                  <c:y val="0.16203703703703701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00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PE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1BA2-4064-A48E-E7DB70B9F00C}"/>
                </c:ext>
              </c:extLst>
            </c:dLbl>
            <c:dLbl>
              <c:idx val="1"/>
              <c:layout>
                <c:manualLayout>
                  <c:x val="1.388888888888899E-2"/>
                  <c:y val="0.17129629629629631"/>
                </c:manualLayout>
              </c:layout>
              <c:tx>
                <c:rich>
                  <a:bodyPr/>
                  <a:lstStyle/>
                  <a:p>
                    <a:fld id="{18F4B166-4872-43B9-BB39-EA9CA6728AB0}" type="VALUE">
                      <a:rPr lang="en-US" b="1">
                        <a:solidFill>
                          <a:schemeClr val="bg1"/>
                        </a:solidFill>
                      </a:rPr>
                      <a:pPr/>
                      <a:t>[VALOR]</a:t>
                    </a:fld>
                    <a:endParaRPr lang="es-PE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4-1BA2-4064-A48E-E7DB70B9F00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P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General!$Q$3:$R$3</c:f>
              <c:strCache>
                <c:ptCount val="2"/>
                <c:pt idx="0">
                  <c:v>JEFES 2018</c:v>
                </c:pt>
                <c:pt idx="1">
                  <c:v>JEFES 2019</c:v>
                </c:pt>
              </c:strCache>
            </c:strRef>
          </c:cat>
          <c:val>
            <c:numRef>
              <c:f>General!$Q$5:$R$5</c:f>
              <c:numCache>
                <c:formatCode>General</c:formatCode>
                <c:ptCount val="2"/>
                <c:pt idx="0">
                  <c:v>16</c:v>
                </c:pt>
                <c:pt idx="1">
                  <c:v>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1BA2-4064-A48E-E7DB70B9F00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542637567"/>
        <c:axId val="542484367"/>
        <c:axId val="0"/>
      </c:bar3DChart>
      <c:catAx>
        <c:axId val="54263756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s-PE"/>
          </a:p>
        </c:txPr>
        <c:crossAx val="542484367"/>
        <c:crosses val="autoZero"/>
        <c:auto val="1"/>
        <c:lblAlgn val="ctr"/>
        <c:lblOffset val="100"/>
        <c:noMultiLvlLbl val="0"/>
      </c:catAx>
      <c:valAx>
        <c:axId val="542484367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PE"/>
          </a:p>
        </c:txPr>
        <c:crossAx val="542637567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PE"/>
    </a:p>
  </c:txPr>
  <c:externalData r:id="rId3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s-PE" sz="1600" b="1">
                <a:solidFill>
                  <a:schemeClr val="tx1"/>
                </a:solidFill>
              </a:rPr>
              <a:t>GERENTES POR GÉNERO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s-PE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Hoja1!$C$64</c:f>
              <c:strCache>
                <c:ptCount val="1"/>
                <c:pt idx="0">
                  <c:v>MUJERES</c:v>
                </c:pt>
              </c:strCache>
            </c:strRef>
          </c:tx>
          <c:spPr>
            <a:solidFill>
              <a:srgbClr val="7030A0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-5.5555555555555558E-3"/>
                  <c:y val="9.7222222222222224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00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PE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DBD9-4DFD-BE2D-6B5A922C8BAF}"/>
                </c:ext>
              </c:extLst>
            </c:dLbl>
            <c:dLbl>
              <c:idx val="1"/>
              <c:layout>
                <c:manualLayout>
                  <c:x val="0"/>
                  <c:y val="0.10185185185185185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00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PE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DBD9-4DFD-BE2D-6B5A922C8BA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P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Hoja1!$D$63:$E$63</c:f>
              <c:strCache>
                <c:ptCount val="2"/>
                <c:pt idx="0">
                  <c:v>GERENTES 2018</c:v>
                </c:pt>
                <c:pt idx="1">
                  <c:v>GERENTES 2019</c:v>
                </c:pt>
              </c:strCache>
            </c:strRef>
          </c:cat>
          <c:val>
            <c:numRef>
              <c:f>Hoja1!$D$64:$E$64</c:f>
              <c:numCache>
                <c:formatCode>General</c:formatCode>
                <c:ptCount val="2"/>
                <c:pt idx="0">
                  <c:v>1</c:v>
                </c:pt>
                <c:pt idx="1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BD9-4DFD-BE2D-6B5A922C8BAF}"/>
            </c:ext>
          </c:extLst>
        </c:ser>
        <c:ser>
          <c:idx val="1"/>
          <c:order val="1"/>
          <c:tx>
            <c:strRef>
              <c:f>Hoja1!$C$65</c:f>
              <c:strCache>
                <c:ptCount val="1"/>
                <c:pt idx="0">
                  <c:v>HOMBRES</c:v>
                </c:pt>
              </c:strCache>
            </c:strRef>
          </c:tx>
          <c:spPr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1.9444444444444393E-2"/>
                  <c:y val="-1.851851851851851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DBD9-4DFD-BE2D-6B5A922C8BAF}"/>
                </c:ext>
              </c:extLst>
            </c:dLbl>
            <c:dLbl>
              <c:idx val="1"/>
              <c:layout>
                <c:manualLayout>
                  <c:x val="2.777777777777788E-2"/>
                  <c:y val="-1.851851851851851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DBD9-4DFD-BE2D-6B5A922C8BA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P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Hoja1!$D$63:$E$63</c:f>
              <c:strCache>
                <c:ptCount val="2"/>
                <c:pt idx="0">
                  <c:v>GERENTES 2018</c:v>
                </c:pt>
                <c:pt idx="1">
                  <c:v>GERENTES 2019</c:v>
                </c:pt>
              </c:strCache>
            </c:strRef>
          </c:cat>
          <c:val>
            <c:numRef>
              <c:f>Hoja1!$D$65:$E$65</c:f>
              <c:numCache>
                <c:formatCode>General</c:formatCode>
                <c:ptCount val="2"/>
                <c:pt idx="0">
                  <c:v>5</c:v>
                </c:pt>
                <c:pt idx="1">
                  <c:v>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DBD9-4DFD-BE2D-6B5A922C8BAF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1680964431"/>
        <c:axId val="318198175"/>
        <c:axId val="0"/>
      </c:bar3DChart>
      <c:catAx>
        <c:axId val="168096443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s-PE"/>
          </a:p>
        </c:txPr>
        <c:crossAx val="318198175"/>
        <c:crosses val="autoZero"/>
        <c:auto val="1"/>
        <c:lblAlgn val="ctr"/>
        <c:lblOffset val="100"/>
        <c:noMultiLvlLbl val="0"/>
      </c:catAx>
      <c:valAx>
        <c:axId val="31819817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PE"/>
          </a:p>
        </c:txPr>
        <c:crossAx val="1680964431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PE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es-PE" sz="1800" b="1" dirty="0">
                <a:solidFill>
                  <a:sysClr val="windowText" lastClr="000000"/>
                </a:solidFill>
              </a:rPr>
              <a:t>Por generación y</a:t>
            </a:r>
            <a:r>
              <a:rPr lang="es-PE" sz="1800" b="1" baseline="0" dirty="0">
                <a:solidFill>
                  <a:sysClr val="windowText" lastClr="000000"/>
                </a:solidFill>
              </a:rPr>
              <a:t> género</a:t>
            </a:r>
            <a:endParaRPr lang="es-PE" sz="1800" b="1" dirty="0">
              <a:solidFill>
                <a:sysClr val="windowText" lastClr="000000"/>
              </a:solidFill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es-PE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bar"/>
        <c:grouping val="stacked"/>
        <c:varyColors val="0"/>
        <c:ser>
          <c:idx val="0"/>
          <c:order val="0"/>
          <c:tx>
            <c:strRef>
              <c:f>Hoja2!$K$6</c:f>
              <c:strCache>
                <c:ptCount val="1"/>
                <c:pt idx="0">
                  <c:v>F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s-P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Hoja2!$J$7:$J$9</c:f>
              <c:strCache>
                <c:ptCount val="3"/>
                <c:pt idx="0">
                  <c:v>Generación X</c:v>
                </c:pt>
                <c:pt idx="1">
                  <c:v>Milleninals</c:v>
                </c:pt>
                <c:pt idx="2">
                  <c:v>Baby Boomers</c:v>
                </c:pt>
              </c:strCache>
            </c:strRef>
          </c:cat>
          <c:val>
            <c:numRef>
              <c:f>Hoja2!$K$7:$K$9</c:f>
              <c:numCache>
                <c:formatCode>General</c:formatCode>
                <c:ptCount val="3"/>
                <c:pt idx="0">
                  <c:v>71</c:v>
                </c:pt>
                <c:pt idx="1">
                  <c:v>66</c:v>
                </c:pt>
                <c:pt idx="2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590-467F-8A51-18A21F25B3E7}"/>
            </c:ext>
          </c:extLst>
        </c:ser>
        <c:ser>
          <c:idx val="1"/>
          <c:order val="1"/>
          <c:tx>
            <c:strRef>
              <c:f>Hoja2!$M$6</c:f>
              <c:strCache>
                <c:ptCount val="1"/>
                <c:pt idx="0">
                  <c:v>M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s-P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Hoja2!$J$7:$J$9</c:f>
              <c:strCache>
                <c:ptCount val="3"/>
                <c:pt idx="0">
                  <c:v>Generación X</c:v>
                </c:pt>
                <c:pt idx="1">
                  <c:v>Milleninals</c:v>
                </c:pt>
                <c:pt idx="2">
                  <c:v>Baby Boomers</c:v>
                </c:pt>
              </c:strCache>
            </c:strRef>
          </c:cat>
          <c:val>
            <c:numRef>
              <c:f>Hoja2!$M$7:$M$9</c:f>
              <c:numCache>
                <c:formatCode>General</c:formatCode>
                <c:ptCount val="3"/>
                <c:pt idx="0">
                  <c:v>125</c:v>
                </c:pt>
                <c:pt idx="1">
                  <c:v>54</c:v>
                </c:pt>
                <c:pt idx="2">
                  <c:v>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590-467F-8A51-18A21F25B3E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445154879"/>
        <c:axId val="444022255"/>
        <c:axId val="0"/>
      </c:bar3DChart>
      <c:catAx>
        <c:axId val="445154879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s-PE"/>
          </a:p>
        </c:txPr>
        <c:crossAx val="444022255"/>
        <c:crosses val="autoZero"/>
        <c:auto val="1"/>
        <c:lblAlgn val="ctr"/>
        <c:lblOffset val="100"/>
        <c:noMultiLvlLbl val="0"/>
      </c:catAx>
      <c:valAx>
        <c:axId val="444022255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PE"/>
          </a:p>
        </c:txPr>
        <c:crossAx val="445154879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PE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PE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PE" sz="1200"/>
              <a:t>Personal CAP </a:t>
            </a:r>
            <a:br>
              <a:rPr lang="es-PE" sz="1200"/>
            </a:br>
            <a:r>
              <a:rPr lang="es-PE" sz="1200"/>
              <a:t>Por Género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PE"/>
        </a:p>
      </c:txPr>
    </c:title>
    <c:autoTitleDeleted val="0"/>
    <c:plotArea>
      <c:layout>
        <c:manualLayout>
          <c:layoutTarget val="inner"/>
          <c:xMode val="edge"/>
          <c:yMode val="edge"/>
          <c:x val="0.30840988626421695"/>
          <c:y val="0.2462037037037037"/>
          <c:w val="0.43873578302712168"/>
          <c:h val="0.73122630504520281"/>
        </c:manualLayout>
      </c:layout>
      <c:doughnutChart>
        <c:varyColors val="1"/>
        <c:ser>
          <c:idx val="0"/>
          <c:order val="0"/>
          <c:tx>
            <c:strRef>
              <c:f>Hoja4!$F$12</c:f>
              <c:strCache>
                <c:ptCount val="1"/>
                <c:pt idx="0">
                  <c:v>N°</c:v>
                </c:pt>
              </c:strCache>
            </c:strRef>
          </c:tx>
          <c:dPt>
            <c:idx val="0"/>
            <c:bubble3D val="0"/>
            <c:spPr>
              <a:solidFill>
                <a:schemeClr val="accent1">
                  <a:tint val="77000"/>
                </a:schemeClr>
              </a:solidFill>
              <a:ln>
                <a:noFill/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6E30-46BB-B1BD-02E22F82EDA9}"/>
              </c:ext>
            </c:extLst>
          </c:dPt>
          <c:dPt>
            <c:idx val="1"/>
            <c:bubble3D val="0"/>
            <c:spPr>
              <a:solidFill>
                <a:schemeClr val="accent1">
                  <a:shade val="76000"/>
                </a:schemeClr>
              </a:solidFill>
              <a:ln>
                <a:noFill/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6E30-46BB-B1BD-02E22F82EDA9}"/>
              </c:ext>
            </c:extLst>
          </c:dPt>
          <c:dLbls>
            <c:dLbl>
              <c:idx val="0"/>
              <c:layout>
                <c:manualLayout>
                  <c:x val="8.3333333333333329E-2"/>
                  <c:y val="-5.5555555555555552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1" i="0" u="none" strike="noStrike" kern="1200" baseline="0">
                      <a:solidFill>
                        <a:sysClr val="windowText" lastClr="00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PE"/>
                </a:p>
              </c:txPr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6E30-46BB-B1BD-02E22F82EDA9}"/>
                </c:ext>
              </c:extLst>
            </c:dLbl>
            <c:dLbl>
              <c:idx val="1"/>
              <c:layout>
                <c:manualLayout>
                  <c:x val="-0.11944444444444446"/>
                  <c:y val="2.7777777777777693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1" i="0" u="none" strike="noStrike" kern="1200" baseline="0">
                      <a:solidFill>
                        <a:sysClr val="windowText" lastClr="00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PE"/>
                </a:p>
              </c:txPr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6E30-46BB-B1BD-02E22F82EDA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s-PE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dk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Hoja4!$E$13:$E$14</c:f>
              <c:strCache>
                <c:ptCount val="2"/>
                <c:pt idx="0">
                  <c:v>F</c:v>
                </c:pt>
                <c:pt idx="1">
                  <c:v>M</c:v>
                </c:pt>
              </c:strCache>
            </c:strRef>
          </c:cat>
          <c:val>
            <c:numRef>
              <c:f>Hoja4!$F$13:$F$14</c:f>
              <c:numCache>
                <c:formatCode>General</c:formatCode>
                <c:ptCount val="2"/>
                <c:pt idx="0">
                  <c:v>142</c:v>
                </c:pt>
                <c:pt idx="1">
                  <c:v>196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6E30-46BB-B1BD-02E22F82EDA9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  <c:holeSize val="70"/>
      </c:doughnut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s-PE"/>
    </a:p>
  </c:txPr>
  <c:externalData r:id="rId3">
    <c:autoUpdate val="0"/>
  </c:externalData>
  <c:userShapes r:id="rId4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PE" sz="1200" dirty="0"/>
              <a:t>Personal CAS </a:t>
            </a:r>
            <a:br>
              <a:rPr lang="es-PE" sz="1200" dirty="0"/>
            </a:br>
            <a:r>
              <a:rPr lang="es-PE" sz="1200" dirty="0"/>
              <a:t>Por Género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PE"/>
        </a:p>
      </c:txPr>
    </c:title>
    <c:autoTitleDeleted val="0"/>
    <c:plotArea>
      <c:layout>
        <c:manualLayout>
          <c:layoutTarget val="inner"/>
          <c:xMode val="edge"/>
          <c:yMode val="edge"/>
          <c:x val="0.30840988626421695"/>
          <c:y val="0.2462037037037037"/>
          <c:w val="0.43873578302712168"/>
          <c:h val="0.73122630504520281"/>
        </c:manualLayout>
      </c:layout>
      <c:doughnutChart>
        <c:varyColors val="1"/>
        <c:ser>
          <c:idx val="0"/>
          <c:order val="0"/>
          <c:tx>
            <c:strRef>
              <c:f>Hoja4!$F$12</c:f>
              <c:strCache>
                <c:ptCount val="1"/>
                <c:pt idx="0">
                  <c:v>N°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F060-44D2-99CE-DB3E15F2C7A4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F060-44D2-99CE-DB3E15F2C7A4}"/>
              </c:ext>
            </c:extLst>
          </c:dPt>
          <c:dLbls>
            <c:dLbl>
              <c:idx val="0"/>
              <c:layout>
                <c:manualLayout>
                  <c:x val="8.3333333333333329E-2"/>
                  <c:y val="-5.5555555555555552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1" i="0" u="none" strike="noStrike" kern="1200" baseline="0">
                      <a:solidFill>
                        <a:sysClr val="windowText" lastClr="00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PE"/>
                </a:p>
              </c:txPr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F060-44D2-99CE-DB3E15F2C7A4}"/>
                </c:ext>
              </c:extLst>
            </c:dLbl>
            <c:dLbl>
              <c:idx val="1"/>
              <c:layout>
                <c:manualLayout>
                  <c:x val="-0.11944444444444446"/>
                  <c:y val="2.7777777777777693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1" i="0" u="none" strike="noStrike" kern="1200" baseline="0">
                      <a:solidFill>
                        <a:sysClr val="windowText" lastClr="00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PE"/>
                </a:p>
              </c:txPr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F060-44D2-99CE-DB3E15F2C7A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s-PE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dk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Hoja4!$E$13:$E$14</c:f>
              <c:strCache>
                <c:ptCount val="2"/>
                <c:pt idx="0">
                  <c:v>F</c:v>
                </c:pt>
                <c:pt idx="1">
                  <c:v>M</c:v>
                </c:pt>
              </c:strCache>
            </c:strRef>
          </c:cat>
          <c:val>
            <c:numRef>
              <c:f>Hoja4!$F$13:$F$14</c:f>
              <c:numCache>
                <c:formatCode>General</c:formatCode>
                <c:ptCount val="2"/>
                <c:pt idx="0">
                  <c:v>142</c:v>
                </c:pt>
                <c:pt idx="1">
                  <c:v>196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F060-44D2-99CE-DB3E15F2C7A4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  <c:holeSize val="70"/>
      </c:doughnut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es-PE"/>
    </a:p>
  </c:txPr>
  <c:externalData r:id="rId3">
    <c:autoUpdate val="0"/>
  </c:externalData>
  <c:userShapes r:id="rId4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PE" sz="1600"/>
              <a:t>Practicantes</a:t>
            </a:r>
          </a:p>
        </c:rich>
      </c:tx>
      <c:layout>
        <c:manualLayout>
          <c:xMode val="edge"/>
          <c:yMode val="edge"/>
          <c:x val="0.37409711286089237"/>
          <c:y val="3.240740740740740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PE"/>
        </a:p>
      </c:txPr>
    </c:title>
    <c:autoTitleDeleted val="0"/>
    <c:plotArea>
      <c:layout>
        <c:manualLayout>
          <c:layoutTarget val="inner"/>
          <c:xMode val="edge"/>
          <c:yMode val="edge"/>
          <c:x val="0.30840988626421695"/>
          <c:y val="0.2462037037037037"/>
          <c:w val="0.43873578302712168"/>
          <c:h val="0.73122630504520281"/>
        </c:manualLayout>
      </c:layout>
      <c:doughnutChart>
        <c:varyColors val="1"/>
        <c:ser>
          <c:idx val="0"/>
          <c:order val="0"/>
          <c:tx>
            <c:strRef>
              <c:f>Hoja4!$F$12</c:f>
              <c:strCache>
                <c:ptCount val="1"/>
                <c:pt idx="0">
                  <c:v>N°</c:v>
                </c:pt>
              </c:strCache>
            </c:strRef>
          </c:tx>
          <c:dPt>
            <c:idx val="0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25CA-47C7-85A3-110666056D1B}"/>
              </c:ext>
            </c:extLst>
          </c:dPt>
          <c:dPt>
            <c:idx val="1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25CA-47C7-85A3-110666056D1B}"/>
              </c:ext>
            </c:extLst>
          </c:dPt>
          <c:dLbls>
            <c:dLbl>
              <c:idx val="0"/>
              <c:layout>
                <c:manualLayout>
                  <c:x val="8.3333333333333329E-2"/>
                  <c:y val="-5.5555555555555552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1" i="0" u="none" strike="noStrike" kern="1200" baseline="0">
                      <a:solidFill>
                        <a:sysClr val="windowText" lastClr="00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PE"/>
                </a:p>
              </c:txPr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25CA-47C7-85A3-110666056D1B}"/>
                </c:ext>
              </c:extLst>
            </c:dLbl>
            <c:dLbl>
              <c:idx val="1"/>
              <c:layout>
                <c:manualLayout>
                  <c:x val="-0.11944444444444446"/>
                  <c:y val="2.7777777777777693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1" i="0" u="none" strike="noStrike" kern="1200" baseline="0">
                      <a:solidFill>
                        <a:sysClr val="windowText" lastClr="00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PE"/>
                </a:p>
              </c:txPr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25CA-47C7-85A3-110666056D1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s-PE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dk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Hoja4!$E$13:$E$14</c:f>
              <c:strCache>
                <c:ptCount val="2"/>
                <c:pt idx="0">
                  <c:v>F</c:v>
                </c:pt>
                <c:pt idx="1">
                  <c:v>M</c:v>
                </c:pt>
              </c:strCache>
            </c:strRef>
          </c:cat>
          <c:val>
            <c:numRef>
              <c:f>Hoja4!$F$13:$F$14</c:f>
              <c:numCache>
                <c:formatCode>General</c:formatCode>
                <c:ptCount val="2"/>
                <c:pt idx="0">
                  <c:v>142</c:v>
                </c:pt>
                <c:pt idx="1">
                  <c:v>196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25CA-47C7-85A3-110666056D1B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  <c:holeSize val="70"/>
      </c:doughnut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es-PE"/>
    </a:p>
  </c:txPr>
  <c:externalData r:id="rId3">
    <c:autoUpdate val="0"/>
  </c:externalData>
  <c:userShapes r:id="rId4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PE" b="1">
                <a:solidFill>
                  <a:sysClr val="windowText" lastClr="000000"/>
                </a:solidFill>
              </a:rPr>
              <a:t>Colaboradores por área y género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PE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percentStacked"/>
        <c:varyColors val="0"/>
        <c:ser>
          <c:idx val="0"/>
          <c:order val="0"/>
          <c:tx>
            <c:strRef>
              <c:f>Hoja6!$M$6</c:f>
              <c:strCache>
                <c:ptCount val="1"/>
                <c:pt idx="0">
                  <c:v>F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s-P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Hoja6!$L$7:$L$18</c:f>
              <c:strCache>
                <c:ptCount val="12"/>
                <c:pt idx="0">
                  <c:v>GA</c:v>
                </c:pt>
                <c:pt idx="1">
                  <c:v>GAJ</c:v>
                </c:pt>
                <c:pt idx="2">
                  <c:v>GAU</c:v>
                </c:pt>
                <c:pt idx="3">
                  <c:v>GG</c:v>
                </c:pt>
                <c:pt idx="4">
                  <c:v>GPP</c:v>
                </c:pt>
                <c:pt idx="5">
                  <c:v>GRE</c:v>
                </c:pt>
                <c:pt idx="6">
                  <c:v>GSF</c:v>
                </c:pt>
                <c:pt idx="7">
                  <c:v>OCI</c:v>
                </c:pt>
                <c:pt idx="8">
                  <c:v>PD</c:v>
                </c:pt>
                <c:pt idx="9">
                  <c:v>PP</c:v>
                </c:pt>
                <c:pt idx="10">
                  <c:v>STCC</c:v>
                </c:pt>
                <c:pt idx="11">
                  <c:v>STO</c:v>
                </c:pt>
              </c:strCache>
            </c:strRef>
          </c:cat>
          <c:val>
            <c:numRef>
              <c:f>Hoja6!$M$7:$M$18</c:f>
              <c:numCache>
                <c:formatCode>General</c:formatCode>
                <c:ptCount val="12"/>
                <c:pt idx="0">
                  <c:v>35</c:v>
                </c:pt>
                <c:pt idx="1">
                  <c:v>8</c:v>
                </c:pt>
                <c:pt idx="2">
                  <c:v>11</c:v>
                </c:pt>
                <c:pt idx="3">
                  <c:v>17</c:v>
                </c:pt>
                <c:pt idx="4">
                  <c:v>2</c:v>
                </c:pt>
                <c:pt idx="5">
                  <c:v>8</c:v>
                </c:pt>
                <c:pt idx="6">
                  <c:v>37</c:v>
                </c:pt>
                <c:pt idx="7">
                  <c:v>6</c:v>
                </c:pt>
                <c:pt idx="8">
                  <c:v>11</c:v>
                </c:pt>
                <c:pt idx="9">
                  <c:v>6</c:v>
                </c:pt>
                <c:pt idx="10">
                  <c:v>0</c:v>
                </c:pt>
                <c:pt idx="11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FBE-4936-9353-FC5A4190460D}"/>
            </c:ext>
          </c:extLst>
        </c:ser>
        <c:ser>
          <c:idx val="1"/>
          <c:order val="1"/>
          <c:tx>
            <c:strRef>
              <c:f>Hoja6!$O$6</c:f>
              <c:strCache>
                <c:ptCount val="1"/>
                <c:pt idx="0">
                  <c:v>M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s-P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Hoja6!$L$7:$L$18</c:f>
              <c:strCache>
                <c:ptCount val="12"/>
                <c:pt idx="0">
                  <c:v>GA</c:v>
                </c:pt>
                <c:pt idx="1">
                  <c:v>GAJ</c:v>
                </c:pt>
                <c:pt idx="2">
                  <c:v>GAU</c:v>
                </c:pt>
                <c:pt idx="3">
                  <c:v>GG</c:v>
                </c:pt>
                <c:pt idx="4">
                  <c:v>GPP</c:v>
                </c:pt>
                <c:pt idx="5">
                  <c:v>GRE</c:v>
                </c:pt>
                <c:pt idx="6">
                  <c:v>GSF</c:v>
                </c:pt>
                <c:pt idx="7">
                  <c:v>OCI</c:v>
                </c:pt>
                <c:pt idx="8">
                  <c:v>PD</c:v>
                </c:pt>
                <c:pt idx="9">
                  <c:v>PP</c:v>
                </c:pt>
                <c:pt idx="10">
                  <c:v>STCC</c:v>
                </c:pt>
                <c:pt idx="11">
                  <c:v>STO</c:v>
                </c:pt>
              </c:strCache>
            </c:strRef>
          </c:cat>
          <c:val>
            <c:numRef>
              <c:f>Hoja6!$O$7:$O$18</c:f>
              <c:numCache>
                <c:formatCode>General</c:formatCode>
                <c:ptCount val="12"/>
                <c:pt idx="0">
                  <c:v>34</c:v>
                </c:pt>
                <c:pt idx="1">
                  <c:v>7</c:v>
                </c:pt>
                <c:pt idx="2">
                  <c:v>6</c:v>
                </c:pt>
                <c:pt idx="3">
                  <c:v>13</c:v>
                </c:pt>
                <c:pt idx="4">
                  <c:v>6</c:v>
                </c:pt>
                <c:pt idx="5">
                  <c:v>12</c:v>
                </c:pt>
                <c:pt idx="6">
                  <c:v>92</c:v>
                </c:pt>
                <c:pt idx="7">
                  <c:v>5</c:v>
                </c:pt>
                <c:pt idx="8">
                  <c:v>6</c:v>
                </c:pt>
                <c:pt idx="9">
                  <c:v>7</c:v>
                </c:pt>
                <c:pt idx="10">
                  <c:v>1</c:v>
                </c:pt>
                <c:pt idx="11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FBE-4936-9353-FC5A4190460D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1622872175"/>
        <c:axId val="1622283583"/>
        <c:axId val="0"/>
        <c:extLst>
          <c:ext xmlns:c15="http://schemas.microsoft.com/office/drawing/2012/chart" uri="{02D57815-91ED-43cb-92C2-25804820EDAC}">
            <c15:filteredBarSeries>
              <c15:ser>
                <c:idx val="2"/>
                <c:order val="2"/>
                <c:tx>
                  <c:strRef>
                    <c:extLst>
                      <c:ext uri="{02D57815-91ED-43cb-92C2-25804820EDAC}">
                        <c15:formulaRef>
                          <c15:sqref>Hoja6!$Q$6</c15:sqref>
                        </c15:formulaRef>
                      </c:ext>
                    </c:extLst>
                    <c:strCache>
                      <c:ptCount val="1"/>
                      <c:pt idx="0">
                        <c:v>Total general</c:v>
                      </c:pt>
                    </c:strCache>
                  </c:strRef>
                </c:tx>
                <c:spPr>
                  <a:solidFill>
                    <a:schemeClr val="accent3"/>
                  </a:solidFill>
                  <a:ln>
                    <a:noFill/>
                  </a:ln>
                  <a:effectLst/>
                  <a:sp3d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es-PE"/>
                    </a:p>
                  </c:txPr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>
                    <c:ext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>
                      <c:ext uri="{02D57815-91ED-43cb-92C2-25804820EDAC}">
                        <c15:formulaRef>
                          <c15:sqref>Hoja6!$L$7:$L$18</c15:sqref>
                        </c15:formulaRef>
                      </c:ext>
                    </c:extLst>
                    <c:strCache>
                      <c:ptCount val="12"/>
                      <c:pt idx="0">
                        <c:v>GA</c:v>
                      </c:pt>
                      <c:pt idx="1">
                        <c:v>GAJ</c:v>
                      </c:pt>
                      <c:pt idx="2">
                        <c:v>GAU</c:v>
                      </c:pt>
                      <c:pt idx="3">
                        <c:v>GG</c:v>
                      </c:pt>
                      <c:pt idx="4">
                        <c:v>GPP</c:v>
                      </c:pt>
                      <c:pt idx="5">
                        <c:v>GRE</c:v>
                      </c:pt>
                      <c:pt idx="6">
                        <c:v>GSF</c:v>
                      </c:pt>
                      <c:pt idx="7">
                        <c:v>OCI</c:v>
                      </c:pt>
                      <c:pt idx="8">
                        <c:v>PD</c:v>
                      </c:pt>
                      <c:pt idx="9">
                        <c:v>PP</c:v>
                      </c:pt>
                      <c:pt idx="10">
                        <c:v>STCC</c:v>
                      </c:pt>
                      <c:pt idx="11">
                        <c:v>STO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Hoja6!$Q$7:$Q$18</c15:sqref>
                        </c15:formulaRef>
                      </c:ext>
                    </c:extLst>
                    <c:numCache>
                      <c:formatCode>General</c:formatCode>
                      <c:ptCount val="12"/>
                      <c:pt idx="0">
                        <c:v>69</c:v>
                      </c:pt>
                      <c:pt idx="1">
                        <c:v>15</c:v>
                      </c:pt>
                      <c:pt idx="2">
                        <c:v>17</c:v>
                      </c:pt>
                      <c:pt idx="3">
                        <c:v>30</c:v>
                      </c:pt>
                      <c:pt idx="4">
                        <c:v>8</c:v>
                      </c:pt>
                      <c:pt idx="5">
                        <c:v>20</c:v>
                      </c:pt>
                      <c:pt idx="6">
                        <c:v>129</c:v>
                      </c:pt>
                      <c:pt idx="7">
                        <c:v>11</c:v>
                      </c:pt>
                      <c:pt idx="8">
                        <c:v>17</c:v>
                      </c:pt>
                      <c:pt idx="9">
                        <c:v>13</c:v>
                      </c:pt>
                      <c:pt idx="10">
                        <c:v>1</c:v>
                      </c:pt>
                      <c:pt idx="11">
                        <c:v>5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2-AFBE-4936-9353-FC5A4190460D}"/>
                  </c:ext>
                </c:extLst>
              </c15:ser>
            </c15:filteredBarSeries>
          </c:ext>
        </c:extLst>
      </c:bar3DChart>
      <c:catAx>
        <c:axId val="162287217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PE"/>
          </a:p>
        </c:txPr>
        <c:crossAx val="1622283583"/>
        <c:crosses val="autoZero"/>
        <c:auto val="1"/>
        <c:lblAlgn val="ctr"/>
        <c:lblOffset val="100"/>
        <c:noMultiLvlLbl val="0"/>
      </c:catAx>
      <c:valAx>
        <c:axId val="1622283583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PE"/>
          </a:p>
        </c:txPr>
        <c:crossAx val="1622872175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PE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PE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PE" b="1"/>
              <a:t>PERSONAL</a:t>
            </a:r>
            <a:r>
              <a:rPr lang="es-PE" b="1" baseline="0"/>
              <a:t> CAP ÁREA Y GÉNERO</a:t>
            </a:r>
            <a:endParaRPr lang="es-PE" b="1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PE"/>
        </a:p>
      </c:txPr>
    </c:title>
    <c:autoTitleDeleted val="0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Hoja6!$M$22</c:f>
              <c:strCache>
                <c:ptCount val="1"/>
                <c:pt idx="0">
                  <c:v>F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s-PE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Hoja6!$L$23:$L$34</c:f>
              <c:strCache>
                <c:ptCount val="12"/>
                <c:pt idx="0">
                  <c:v>GA</c:v>
                </c:pt>
                <c:pt idx="1">
                  <c:v>GAJ</c:v>
                </c:pt>
                <c:pt idx="2">
                  <c:v>GAU</c:v>
                </c:pt>
                <c:pt idx="3">
                  <c:v>GG</c:v>
                </c:pt>
                <c:pt idx="4">
                  <c:v>GPP</c:v>
                </c:pt>
                <c:pt idx="5">
                  <c:v>GRE</c:v>
                </c:pt>
                <c:pt idx="6">
                  <c:v>GSF</c:v>
                </c:pt>
                <c:pt idx="7">
                  <c:v>OCI</c:v>
                </c:pt>
                <c:pt idx="8">
                  <c:v>PD</c:v>
                </c:pt>
                <c:pt idx="9">
                  <c:v>PP</c:v>
                </c:pt>
                <c:pt idx="10">
                  <c:v>STCC</c:v>
                </c:pt>
                <c:pt idx="11">
                  <c:v>STO</c:v>
                </c:pt>
              </c:strCache>
            </c:strRef>
          </c:cat>
          <c:val>
            <c:numRef>
              <c:f>Hoja6!$M$23:$M$34</c:f>
              <c:numCache>
                <c:formatCode>General</c:formatCode>
                <c:ptCount val="12"/>
                <c:pt idx="0">
                  <c:v>15</c:v>
                </c:pt>
                <c:pt idx="1">
                  <c:v>5</c:v>
                </c:pt>
                <c:pt idx="2">
                  <c:v>4</c:v>
                </c:pt>
                <c:pt idx="3">
                  <c:v>6</c:v>
                </c:pt>
                <c:pt idx="4">
                  <c:v>2</c:v>
                </c:pt>
                <c:pt idx="5">
                  <c:v>5</c:v>
                </c:pt>
                <c:pt idx="6">
                  <c:v>12</c:v>
                </c:pt>
                <c:pt idx="7">
                  <c:v>3</c:v>
                </c:pt>
                <c:pt idx="8">
                  <c:v>7</c:v>
                </c:pt>
                <c:pt idx="9">
                  <c:v>1</c:v>
                </c:pt>
                <c:pt idx="11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BFA-4E40-8C7D-E06FEEA0299D}"/>
            </c:ext>
          </c:extLst>
        </c:ser>
        <c:ser>
          <c:idx val="1"/>
          <c:order val="1"/>
          <c:tx>
            <c:strRef>
              <c:f>Hoja6!$N$22</c:f>
              <c:strCache>
                <c:ptCount val="1"/>
                <c:pt idx="0">
                  <c:v>M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s-PE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Hoja6!$L$23:$L$34</c:f>
              <c:strCache>
                <c:ptCount val="12"/>
                <c:pt idx="0">
                  <c:v>GA</c:v>
                </c:pt>
                <c:pt idx="1">
                  <c:v>GAJ</c:v>
                </c:pt>
                <c:pt idx="2">
                  <c:v>GAU</c:v>
                </c:pt>
                <c:pt idx="3">
                  <c:v>GG</c:v>
                </c:pt>
                <c:pt idx="4">
                  <c:v>GPP</c:v>
                </c:pt>
                <c:pt idx="5">
                  <c:v>GRE</c:v>
                </c:pt>
                <c:pt idx="6">
                  <c:v>GSF</c:v>
                </c:pt>
                <c:pt idx="7">
                  <c:v>OCI</c:v>
                </c:pt>
                <c:pt idx="8">
                  <c:v>PD</c:v>
                </c:pt>
                <c:pt idx="9">
                  <c:v>PP</c:v>
                </c:pt>
                <c:pt idx="10">
                  <c:v>STCC</c:v>
                </c:pt>
                <c:pt idx="11">
                  <c:v>STO</c:v>
                </c:pt>
              </c:strCache>
            </c:strRef>
          </c:cat>
          <c:val>
            <c:numRef>
              <c:f>Hoja6!$N$23:$N$34</c:f>
              <c:numCache>
                <c:formatCode>General</c:formatCode>
                <c:ptCount val="12"/>
                <c:pt idx="0">
                  <c:v>11</c:v>
                </c:pt>
                <c:pt idx="1">
                  <c:v>5</c:v>
                </c:pt>
                <c:pt idx="2">
                  <c:v>2</c:v>
                </c:pt>
                <c:pt idx="3">
                  <c:v>7</c:v>
                </c:pt>
                <c:pt idx="4">
                  <c:v>3</c:v>
                </c:pt>
                <c:pt idx="5">
                  <c:v>6</c:v>
                </c:pt>
                <c:pt idx="6">
                  <c:v>37</c:v>
                </c:pt>
                <c:pt idx="7">
                  <c:v>2</c:v>
                </c:pt>
                <c:pt idx="8">
                  <c:v>2</c:v>
                </c:pt>
                <c:pt idx="9">
                  <c:v>1</c:v>
                </c:pt>
                <c:pt idx="10">
                  <c:v>1</c:v>
                </c:pt>
                <c:pt idx="11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BFA-4E40-8C7D-E06FEEA0299D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358981215"/>
        <c:axId val="1977916063"/>
      </c:barChart>
      <c:catAx>
        <c:axId val="358981215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PE"/>
          </a:p>
        </c:txPr>
        <c:crossAx val="1977916063"/>
        <c:crosses val="autoZero"/>
        <c:auto val="1"/>
        <c:lblAlgn val="ctr"/>
        <c:lblOffset val="100"/>
        <c:noMultiLvlLbl val="0"/>
      </c:catAx>
      <c:valAx>
        <c:axId val="1977916063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PE"/>
          </a:p>
        </c:txPr>
        <c:crossAx val="358981215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PE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PE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PE" b="1"/>
              <a:t>PERSONAL</a:t>
            </a:r>
            <a:r>
              <a:rPr lang="es-PE" b="1" baseline="0"/>
              <a:t> CAS ÁREA Y GÉNERO</a:t>
            </a:r>
            <a:endParaRPr lang="es-PE" b="1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PE"/>
        </a:p>
      </c:txPr>
    </c:title>
    <c:autoTitleDeleted val="0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Hoja6!$M$46</c:f>
              <c:strCache>
                <c:ptCount val="1"/>
                <c:pt idx="0">
                  <c:v>F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s-PE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Hoja6!$L$47:$L$57</c:f>
              <c:strCache>
                <c:ptCount val="11"/>
                <c:pt idx="0">
                  <c:v>GA</c:v>
                </c:pt>
                <c:pt idx="1">
                  <c:v>GAJ</c:v>
                </c:pt>
                <c:pt idx="2">
                  <c:v>GAU</c:v>
                </c:pt>
                <c:pt idx="3">
                  <c:v>GG</c:v>
                </c:pt>
                <c:pt idx="4">
                  <c:v>GPP</c:v>
                </c:pt>
                <c:pt idx="5">
                  <c:v>GRE</c:v>
                </c:pt>
                <c:pt idx="6">
                  <c:v>GSF</c:v>
                </c:pt>
                <c:pt idx="7">
                  <c:v>OCI</c:v>
                </c:pt>
                <c:pt idx="8">
                  <c:v>PD</c:v>
                </c:pt>
                <c:pt idx="9">
                  <c:v>PP</c:v>
                </c:pt>
                <c:pt idx="10">
                  <c:v>STO</c:v>
                </c:pt>
              </c:strCache>
            </c:strRef>
          </c:cat>
          <c:val>
            <c:numRef>
              <c:f>Hoja6!$M$47:$M$57</c:f>
              <c:numCache>
                <c:formatCode>General</c:formatCode>
                <c:ptCount val="11"/>
                <c:pt idx="0">
                  <c:v>18</c:v>
                </c:pt>
                <c:pt idx="1">
                  <c:v>3</c:v>
                </c:pt>
                <c:pt idx="2">
                  <c:v>5</c:v>
                </c:pt>
                <c:pt idx="3">
                  <c:v>9</c:v>
                </c:pt>
                <c:pt idx="5">
                  <c:v>3</c:v>
                </c:pt>
                <c:pt idx="6">
                  <c:v>24</c:v>
                </c:pt>
                <c:pt idx="7">
                  <c:v>3</c:v>
                </c:pt>
                <c:pt idx="8">
                  <c:v>3</c:v>
                </c:pt>
                <c:pt idx="9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08F-439A-8265-F20A159D25C8}"/>
            </c:ext>
          </c:extLst>
        </c:ser>
        <c:ser>
          <c:idx val="1"/>
          <c:order val="1"/>
          <c:tx>
            <c:strRef>
              <c:f>Hoja6!$N$46</c:f>
              <c:strCache>
                <c:ptCount val="1"/>
                <c:pt idx="0">
                  <c:v>M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s-PE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Hoja6!$L$47:$L$57</c:f>
              <c:strCache>
                <c:ptCount val="11"/>
                <c:pt idx="0">
                  <c:v>GA</c:v>
                </c:pt>
                <c:pt idx="1">
                  <c:v>GAJ</c:v>
                </c:pt>
                <c:pt idx="2">
                  <c:v>GAU</c:v>
                </c:pt>
                <c:pt idx="3">
                  <c:v>GG</c:v>
                </c:pt>
                <c:pt idx="4">
                  <c:v>GPP</c:v>
                </c:pt>
                <c:pt idx="5">
                  <c:v>GRE</c:v>
                </c:pt>
                <c:pt idx="6">
                  <c:v>GSF</c:v>
                </c:pt>
                <c:pt idx="7">
                  <c:v>OCI</c:v>
                </c:pt>
                <c:pt idx="8">
                  <c:v>PD</c:v>
                </c:pt>
                <c:pt idx="9">
                  <c:v>PP</c:v>
                </c:pt>
                <c:pt idx="10">
                  <c:v>STO</c:v>
                </c:pt>
              </c:strCache>
            </c:strRef>
          </c:cat>
          <c:val>
            <c:numRef>
              <c:f>Hoja6!$N$47:$N$57</c:f>
              <c:numCache>
                <c:formatCode>General</c:formatCode>
                <c:ptCount val="11"/>
                <c:pt idx="0">
                  <c:v>21</c:v>
                </c:pt>
                <c:pt idx="1">
                  <c:v>1</c:v>
                </c:pt>
                <c:pt idx="2">
                  <c:v>4</c:v>
                </c:pt>
                <c:pt idx="3">
                  <c:v>6</c:v>
                </c:pt>
                <c:pt idx="4">
                  <c:v>3</c:v>
                </c:pt>
                <c:pt idx="5">
                  <c:v>4</c:v>
                </c:pt>
                <c:pt idx="6">
                  <c:v>52</c:v>
                </c:pt>
                <c:pt idx="7">
                  <c:v>3</c:v>
                </c:pt>
                <c:pt idx="8">
                  <c:v>2</c:v>
                </c:pt>
                <c:pt idx="9">
                  <c:v>4</c:v>
                </c:pt>
                <c:pt idx="10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08F-439A-8265-F20A159D25C8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358981215"/>
        <c:axId val="1977916063"/>
      </c:barChart>
      <c:catAx>
        <c:axId val="358981215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PE"/>
          </a:p>
        </c:txPr>
        <c:crossAx val="1977916063"/>
        <c:crosses val="autoZero"/>
        <c:auto val="1"/>
        <c:lblAlgn val="ctr"/>
        <c:lblOffset val="100"/>
        <c:noMultiLvlLbl val="0"/>
      </c:catAx>
      <c:valAx>
        <c:axId val="1977916063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PE"/>
          </a:p>
        </c:txPr>
        <c:crossAx val="358981215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PE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PE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PE" sz="1600" b="1" i="0" baseline="0">
                <a:solidFill>
                  <a:sysClr val="windowText" lastClr="000000"/>
                </a:solidFill>
                <a:effectLst/>
              </a:rPr>
              <a:t>PERSONAL CAP POR CLASIFICADOR DE CARGO Y GÉNERO</a:t>
            </a:r>
            <a:endParaRPr lang="es-PE" sz="1600">
              <a:solidFill>
                <a:sysClr val="windowText" lastClr="000000"/>
              </a:solidFill>
              <a:effectLst/>
            </a:endParaRPr>
          </a:p>
        </c:rich>
      </c:tx>
      <c:layout>
        <c:manualLayout>
          <c:xMode val="edge"/>
          <c:yMode val="edge"/>
          <c:x val="0.2181311249654431"/>
          <c:y val="2.95883353928678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PE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percentStacked"/>
        <c:varyColors val="0"/>
        <c:ser>
          <c:idx val="0"/>
          <c:order val="0"/>
          <c:tx>
            <c:strRef>
              <c:f>Hoja1!$I$5</c:f>
              <c:strCache>
                <c:ptCount val="1"/>
                <c:pt idx="0">
                  <c:v>F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s-P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Hoja1!$H$6:$H$10</c:f>
              <c:strCache>
                <c:ptCount val="5"/>
                <c:pt idx="0">
                  <c:v>EC</c:v>
                </c:pt>
                <c:pt idx="1">
                  <c:v>SP - DS</c:v>
                </c:pt>
                <c:pt idx="2">
                  <c:v>SP - EJ</c:v>
                </c:pt>
                <c:pt idx="3">
                  <c:v>SP - ES</c:v>
                </c:pt>
                <c:pt idx="4">
                  <c:v>SP - AP</c:v>
                </c:pt>
              </c:strCache>
            </c:strRef>
          </c:cat>
          <c:val>
            <c:numRef>
              <c:f>Hoja1!$I$6:$I$10</c:f>
              <c:numCache>
                <c:formatCode>General</c:formatCode>
                <c:ptCount val="5"/>
                <c:pt idx="0">
                  <c:v>4</c:v>
                </c:pt>
                <c:pt idx="1">
                  <c:v>5</c:v>
                </c:pt>
                <c:pt idx="2">
                  <c:v>3</c:v>
                </c:pt>
                <c:pt idx="3">
                  <c:v>26</c:v>
                </c:pt>
                <c:pt idx="4">
                  <c:v>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2F6-4E83-A41D-88E0C78613BD}"/>
            </c:ext>
          </c:extLst>
        </c:ser>
        <c:ser>
          <c:idx val="1"/>
          <c:order val="1"/>
          <c:tx>
            <c:strRef>
              <c:f>Hoja1!$J$5</c:f>
              <c:strCache>
                <c:ptCount val="1"/>
                <c:pt idx="0">
                  <c:v>M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s-P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Hoja1!$H$6:$H$10</c:f>
              <c:strCache>
                <c:ptCount val="5"/>
                <c:pt idx="0">
                  <c:v>EC</c:v>
                </c:pt>
                <c:pt idx="1">
                  <c:v>SP - DS</c:v>
                </c:pt>
                <c:pt idx="2">
                  <c:v>SP - EJ</c:v>
                </c:pt>
                <c:pt idx="3">
                  <c:v>SP - ES</c:v>
                </c:pt>
                <c:pt idx="4">
                  <c:v>SP - AP</c:v>
                </c:pt>
              </c:strCache>
            </c:strRef>
          </c:cat>
          <c:val>
            <c:numRef>
              <c:f>Hoja1!$J$6:$J$10</c:f>
              <c:numCache>
                <c:formatCode>General</c:formatCode>
                <c:ptCount val="5"/>
                <c:pt idx="0">
                  <c:v>11</c:v>
                </c:pt>
                <c:pt idx="1">
                  <c:v>13</c:v>
                </c:pt>
                <c:pt idx="2">
                  <c:v>1</c:v>
                </c:pt>
                <c:pt idx="3">
                  <c:v>35</c:v>
                </c:pt>
                <c:pt idx="4">
                  <c:v>18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2F6-4E83-A41D-88E0C78613BD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669922960"/>
        <c:axId val="492106048"/>
        <c:axId val="0"/>
      </c:bar3DChart>
      <c:catAx>
        <c:axId val="6699229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PE"/>
          </a:p>
        </c:txPr>
        <c:crossAx val="492106048"/>
        <c:crosses val="autoZero"/>
        <c:auto val="1"/>
        <c:lblAlgn val="ctr"/>
        <c:lblOffset val="100"/>
        <c:noMultiLvlLbl val="0"/>
      </c:catAx>
      <c:valAx>
        <c:axId val="49210604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PE"/>
          </a:p>
        </c:txPr>
        <c:crossAx val="66992296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5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PE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PE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5.xml><?xml version="1.0" encoding="utf-8"?>
<cs:colorStyle xmlns:cs="http://schemas.microsoft.com/office/drawing/2012/chartStyle" xmlns:a="http://schemas.openxmlformats.org/drawingml/2006/main" meth="withinLinear" id="17">
  <a:schemeClr val="accent4"/>
</cs:colorStyle>
</file>

<file path=ppt/charts/colors1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withinLinearReversed" id="21">
  <a:schemeClr val="accent1"/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3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4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5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6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61">
  <cs:axisTitle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categoryAxis>
  <cs:chartArea>
    <cs:lnRef idx="0"/>
    <cs:fillRef idx="0"/>
    <cs:effectRef idx="0"/>
    <cs:fontRef idx="minor">
      <a:schemeClr val="dk1"/>
    </cs:fontRef>
    <cs:spPr>
      <a:pattFill prst="dkDnDiag">
        <a:fgClr>
          <a:schemeClr val="lt1">
            <a:lumMod val="95000"/>
          </a:schemeClr>
        </a:fgClr>
        <a:bgClr>
          <a:schemeClr val="lt1"/>
        </a:bgClr>
      </a:patt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>
          <a:alpha val="75000"/>
        </a:schemeClr>
      </a:solidFill>
      <a:ln w="9525"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317500" algn="ctr" rotWithShape="0">
          <a:prstClr val="black">
            <a:alpha val="25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20000"/>
          </a:prstClr>
        </a:outerShdw>
      </a:effectLst>
      <a:scene3d>
        <a:camera prst="orthographicFront"/>
        <a:lightRig rig="threePt" dir="t"/>
      </a:scene3d>
      <a:sp3d prstMaterial="matte"/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noFill/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>
          <a:alpha val="78000"/>
        </a:schemeClr>
      </a:solidFill>
    </cs:spPr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65000"/>
        <a:lumOff val="3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261">
  <cs:axisTitle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categoryAxis>
  <cs:chartArea>
    <cs:lnRef idx="0"/>
    <cs:fillRef idx="0"/>
    <cs:effectRef idx="0"/>
    <cs:fontRef idx="minor">
      <a:schemeClr val="dk1"/>
    </cs:fontRef>
    <cs:spPr>
      <a:pattFill prst="dkDnDiag">
        <a:fgClr>
          <a:schemeClr val="lt1">
            <a:lumMod val="95000"/>
          </a:schemeClr>
        </a:fgClr>
        <a:bgClr>
          <a:schemeClr val="lt1"/>
        </a:bgClr>
      </a:patt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>
          <a:alpha val="75000"/>
        </a:schemeClr>
      </a:solidFill>
      <a:ln w="9525"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317500" algn="ctr" rotWithShape="0">
          <a:prstClr val="black">
            <a:alpha val="25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20000"/>
          </a:prstClr>
        </a:outerShdw>
      </a:effectLst>
      <a:scene3d>
        <a:camera prst="orthographicFront"/>
        <a:lightRig rig="threePt" dir="t"/>
      </a:scene3d>
      <a:sp3d prstMaterial="matte"/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noFill/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>
          <a:alpha val="78000"/>
        </a:schemeClr>
      </a:solidFill>
    </cs:spPr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65000"/>
        <a:lumOff val="3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5.xml><?xml version="1.0" encoding="utf-8"?>
<cs:chartStyle xmlns:cs="http://schemas.microsoft.com/office/drawing/2012/chartStyle" xmlns:a="http://schemas.openxmlformats.org/drawingml/2006/main" id="261">
  <cs:axisTitle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categoryAxis>
  <cs:chartArea>
    <cs:lnRef idx="0"/>
    <cs:fillRef idx="0"/>
    <cs:effectRef idx="0"/>
    <cs:fontRef idx="minor">
      <a:schemeClr val="dk1"/>
    </cs:fontRef>
    <cs:spPr>
      <a:pattFill prst="dkDnDiag">
        <a:fgClr>
          <a:schemeClr val="lt1">
            <a:lumMod val="95000"/>
          </a:schemeClr>
        </a:fgClr>
        <a:bgClr>
          <a:schemeClr val="lt1"/>
        </a:bgClr>
      </a:patt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>
          <a:alpha val="75000"/>
        </a:schemeClr>
      </a:solidFill>
      <a:ln w="9525"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317500" algn="ctr" rotWithShape="0">
          <a:prstClr val="black">
            <a:alpha val="25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20000"/>
          </a:prstClr>
        </a:outerShdw>
      </a:effectLst>
      <a:scene3d>
        <a:camera prst="orthographicFront"/>
        <a:lightRig rig="threePt" dir="t"/>
      </a:scene3d>
      <a:sp3d prstMaterial="matte"/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noFill/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>
          <a:alpha val="78000"/>
        </a:schemeClr>
      </a:solidFill>
    </cs:spPr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65000"/>
        <a:lumOff val="3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6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0.75619</cdr:x>
      <cdr:y>0.2556</cdr:y>
    </cdr:from>
    <cdr:to>
      <cdr:x>0.82</cdr:x>
      <cdr:y>0.40475</cdr:y>
    </cdr:to>
    <cdr:sp macro="" textlink="">
      <cdr:nvSpPr>
        <cdr:cNvPr id="3" name="CuadroTexto 2">
          <a:extLst xmlns:a="http://schemas.openxmlformats.org/drawingml/2006/main">
            <a:ext uri="{FF2B5EF4-FFF2-40B4-BE49-F238E27FC236}">
              <a16:creationId xmlns:a16="http://schemas.microsoft.com/office/drawing/2014/main" id="{F02D66BB-28CB-437A-8518-A410B1751E7F}"/>
            </a:ext>
          </a:extLst>
        </cdr:cNvPr>
        <cdr:cNvSpPr txBox="1"/>
      </cdr:nvSpPr>
      <cdr:spPr>
        <a:xfrm xmlns:a="http://schemas.openxmlformats.org/drawingml/2006/main">
          <a:off x="2722614" y="544862"/>
          <a:ext cx="229774" cy="31795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s-PE" sz="1100" b="1"/>
            <a:t>F</a:t>
          </a:r>
        </a:p>
      </cdr:txBody>
    </cdr:sp>
  </cdr:relSizeAnchor>
  <cdr:relSizeAnchor xmlns:cdr="http://schemas.openxmlformats.org/drawingml/2006/chartDrawing">
    <cdr:from>
      <cdr:x>0.19444</cdr:x>
      <cdr:y>0.57755</cdr:y>
    </cdr:from>
    <cdr:to>
      <cdr:x>0.25069</cdr:x>
      <cdr:y>0.66493</cdr:y>
    </cdr:to>
    <cdr:sp macro="" textlink="">
      <cdr:nvSpPr>
        <cdr:cNvPr id="4" name="CuadroTexto 1">
          <a:extLst xmlns:a="http://schemas.openxmlformats.org/drawingml/2006/main">
            <a:ext uri="{FF2B5EF4-FFF2-40B4-BE49-F238E27FC236}">
              <a16:creationId xmlns:a16="http://schemas.microsoft.com/office/drawing/2014/main" id="{FEBF2B4D-0806-43BE-BED9-4E398E67087B}"/>
            </a:ext>
          </a:extLst>
        </cdr:cNvPr>
        <cdr:cNvSpPr txBox="1"/>
      </cdr:nvSpPr>
      <cdr:spPr>
        <a:xfrm xmlns:a="http://schemas.openxmlformats.org/drawingml/2006/main">
          <a:off x="889000" y="1584325"/>
          <a:ext cx="257175" cy="23971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s-PE" sz="1100" b="1"/>
            <a:t>M</a:t>
          </a: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0.76146</cdr:x>
      <cdr:y>0.29063</cdr:y>
    </cdr:from>
    <cdr:to>
      <cdr:x>0.82609</cdr:x>
      <cdr:y>0.40799</cdr:y>
    </cdr:to>
    <cdr:sp macro="" textlink="">
      <cdr:nvSpPr>
        <cdr:cNvPr id="3" name="CuadroTexto 2">
          <a:extLst xmlns:a="http://schemas.openxmlformats.org/drawingml/2006/main">
            <a:ext uri="{FF2B5EF4-FFF2-40B4-BE49-F238E27FC236}">
              <a16:creationId xmlns:a16="http://schemas.microsoft.com/office/drawing/2014/main" id="{F02D66BB-28CB-437A-8518-A410B1751E7F}"/>
            </a:ext>
          </a:extLst>
        </cdr:cNvPr>
        <cdr:cNvSpPr txBox="1"/>
      </cdr:nvSpPr>
      <cdr:spPr>
        <a:xfrm xmlns:a="http://schemas.openxmlformats.org/drawingml/2006/main">
          <a:off x="2522281" y="619548"/>
          <a:ext cx="214082" cy="25017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s-PE" sz="1100" b="1"/>
            <a:t>F</a:t>
          </a:r>
        </a:p>
      </cdr:txBody>
    </cdr:sp>
  </cdr:relSizeAnchor>
  <cdr:relSizeAnchor xmlns:cdr="http://schemas.openxmlformats.org/drawingml/2006/chartDrawing">
    <cdr:from>
      <cdr:x>0.19444</cdr:x>
      <cdr:y>0.57755</cdr:y>
    </cdr:from>
    <cdr:to>
      <cdr:x>0.25069</cdr:x>
      <cdr:y>0.66493</cdr:y>
    </cdr:to>
    <cdr:sp macro="" textlink="">
      <cdr:nvSpPr>
        <cdr:cNvPr id="4" name="CuadroTexto 1">
          <a:extLst xmlns:a="http://schemas.openxmlformats.org/drawingml/2006/main">
            <a:ext uri="{FF2B5EF4-FFF2-40B4-BE49-F238E27FC236}">
              <a16:creationId xmlns:a16="http://schemas.microsoft.com/office/drawing/2014/main" id="{FEBF2B4D-0806-43BE-BED9-4E398E67087B}"/>
            </a:ext>
          </a:extLst>
        </cdr:cNvPr>
        <cdr:cNvSpPr txBox="1"/>
      </cdr:nvSpPr>
      <cdr:spPr>
        <a:xfrm xmlns:a="http://schemas.openxmlformats.org/drawingml/2006/main">
          <a:off x="889000" y="1584325"/>
          <a:ext cx="257175" cy="23971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s-PE" sz="1100" b="1"/>
            <a:t>M</a:t>
          </a: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0.75521</cdr:x>
      <cdr:y>0.24207</cdr:y>
    </cdr:from>
    <cdr:to>
      <cdr:x>0.81868</cdr:x>
      <cdr:y>0.35938</cdr:y>
    </cdr:to>
    <cdr:sp macro="" textlink="">
      <cdr:nvSpPr>
        <cdr:cNvPr id="3" name="CuadroTexto 2">
          <a:extLst xmlns:a="http://schemas.openxmlformats.org/drawingml/2006/main">
            <a:ext uri="{FF2B5EF4-FFF2-40B4-BE49-F238E27FC236}">
              <a16:creationId xmlns:a16="http://schemas.microsoft.com/office/drawing/2014/main" id="{F02D66BB-28CB-437A-8518-A410B1751E7F}"/>
            </a:ext>
          </a:extLst>
        </cdr:cNvPr>
        <cdr:cNvSpPr txBox="1"/>
      </cdr:nvSpPr>
      <cdr:spPr>
        <a:xfrm xmlns:a="http://schemas.openxmlformats.org/drawingml/2006/main">
          <a:off x="2760396" y="477373"/>
          <a:ext cx="231975" cy="23134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s-PE" sz="1100" b="1"/>
            <a:t>F</a:t>
          </a:r>
        </a:p>
      </cdr:txBody>
    </cdr:sp>
  </cdr:relSizeAnchor>
  <cdr:relSizeAnchor xmlns:cdr="http://schemas.openxmlformats.org/drawingml/2006/chartDrawing">
    <cdr:from>
      <cdr:x>0.19444</cdr:x>
      <cdr:y>0.57755</cdr:y>
    </cdr:from>
    <cdr:to>
      <cdr:x>0.25069</cdr:x>
      <cdr:y>0.66493</cdr:y>
    </cdr:to>
    <cdr:sp macro="" textlink="">
      <cdr:nvSpPr>
        <cdr:cNvPr id="4" name="CuadroTexto 1">
          <a:extLst xmlns:a="http://schemas.openxmlformats.org/drawingml/2006/main">
            <a:ext uri="{FF2B5EF4-FFF2-40B4-BE49-F238E27FC236}">
              <a16:creationId xmlns:a16="http://schemas.microsoft.com/office/drawing/2014/main" id="{FEBF2B4D-0806-43BE-BED9-4E398E67087B}"/>
            </a:ext>
          </a:extLst>
        </cdr:cNvPr>
        <cdr:cNvSpPr txBox="1"/>
      </cdr:nvSpPr>
      <cdr:spPr>
        <a:xfrm xmlns:a="http://schemas.openxmlformats.org/drawingml/2006/main">
          <a:off x="889000" y="1584325"/>
          <a:ext cx="257175" cy="23971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s-PE" sz="1100" b="1"/>
            <a:t>M</a:t>
          </a: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50787" cy="498074"/>
          </a:xfrm>
          <a:prstGeom prst="rect">
            <a:avLst/>
          </a:prstGeom>
        </p:spPr>
        <p:txBody>
          <a:bodyPr vert="horz" lIns="91577" tIns="45789" rIns="91577" bIns="45789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3856443" y="0"/>
            <a:ext cx="2950787" cy="498074"/>
          </a:xfrm>
          <a:prstGeom prst="rect">
            <a:avLst/>
          </a:prstGeom>
        </p:spPr>
        <p:txBody>
          <a:bodyPr vert="horz" lIns="91577" tIns="45789" rIns="91577" bIns="45789" rtlCol="0"/>
          <a:lstStyle>
            <a:lvl1pPr algn="r">
              <a:defRPr sz="1200"/>
            </a:lvl1pPr>
          </a:lstStyle>
          <a:p>
            <a:fld id="{5FF56DC5-4ECF-47C7-81DA-0C19C92A0F7E}" type="datetimeFigureOut">
              <a:rPr lang="es-ES" smtClean="0"/>
              <a:t>12/11/2019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1" y="9442853"/>
            <a:ext cx="2950787" cy="498073"/>
          </a:xfrm>
          <a:prstGeom prst="rect">
            <a:avLst/>
          </a:prstGeom>
        </p:spPr>
        <p:txBody>
          <a:bodyPr vert="horz" lIns="91577" tIns="45789" rIns="91577" bIns="45789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3856443" y="9442853"/>
            <a:ext cx="2950787" cy="498073"/>
          </a:xfrm>
          <a:prstGeom prst="rect">
            <a:avLst/>
          </a:prstGeom>
        </p:spPr>
        <p:txBody>
          <a:bodyPr vert="horz" lIns="91577" tIns="45789" rIns="91577" bIns="45789" rtlCol="0" anchor="b"/>
          <a:lstStyle>
            <a:lvl1pPr algn="r">
              <a:defRPr sz="1200"/>
            </a:lvl1pPr>
          </a:lstStyle>
          <a:p>
            <a:fld id="{DE5279A7-B092-48DF-894D-0B73FE148A0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4002435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2" y="3"/>
            <a:ext cx="2951092" cy="499083"/>
          </a:xfrm>
          <a:prstGeom prst="rect">
            <a:avLst/>
          </a:prstGeom>
        </p:spPr>
        <p:txBody>
          <a:bodyPr vert="horz" lIns="92431" tIns="46216" rIns="92431" bIns="46216" rtlCol="0"/>
          <a:lstStyle>
            <a:lvl1pPr algn="l" defTabSz="979560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s-PE" dirty="0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56157" y="3"/>
            <a:ext cx="2951092" cy="499083"/>
          </a:xfrm>
          <a:prstGeom prst="rect">
            <a:avLst/>
          </a:prstGeom>
        </p:spPr>
        <p:txBody>
          <a:bodyPr vert="horz" lIns="92431" tIns="46216" rIns="92431" bIns="46216" rtlCol="0"/>
          <a:lstStyle>
            <a:lvl1pPr algn="r" defTabSz="979560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9DE264D8-9DFF-411E-B1AD-4784F1E70558}" type="datetimeFigureOut">
              <a:rPr lang="es-PE"/>
              <a:pPr>
                <a:defRPr/>
              </a:pPr>
              <a:t>12/11/2019</a:t>
            </a:fld>
            <a:endParaRPr lang="es-PE" dirty="0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223963" y="1243013"/>
            <a:ext cx="4360862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31" tIns="46216" rIns="92431" bIns="46216" rtlCol="0" anchor="ctr"/>
          <a:lstStyle/>
          <a:p>
            <a:pPr lvl="0"/>
            <a:endParaRPr lang="es-PE" noProof="0" dirty="0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1496" y="4783734"/>
            <a:ext cx="5445797" cy="3914579"/>
          </a:xfrm>
          <a:prstGeom prst="rect">
            <a:avLst/>
          </a:prstGeom>
        </p:spPr>
        <p:txBody>
          <a:bodyPr vert="horz" lIns="92431" tIns="46216" rIns="92431" bIns="46216" rtlCol="0"/>
          <a:lstStyle/>
          <a:p>
            <a:pPr lvl="0"/>
            <a:r>
              <a:rPr lang="es-ES" noProof="0"/>
              <a:t>Haga clic para modificar el estilo de texto del patrón</a:t>
            </a:r>
          </a:p>
          <a:p>
            <a:pPr lvl="1"/>
            <a:r>
              <a:rPr lang="es-ES" noProof="0"/>
              <a:t>Segundo nivel</a:t>
            </a:r>
          </a:p>
          <a:p>
            <a:pPr lvl="2"/>
            <a:r>
              <a:rPr lang="es-ES" noProof="0"/>
              <a:t>Tercer nivel</a:t>
            </a:r>
          </a:p>
          <a:p>
            <a:pPr lvl="3"/>
            <a:r>
              <a:rPr lang="es-ES" noProof="0"/>
              <a:t>Cuarto nivel</a:t>
            </a:r>
          </a:p>
          <a:p>
            <a:pPr lvl="4"/>
            <a:r>
              <a:rPr lang="es-ES" noProof="0"/>
              <a:t>Quinto nivel</a:t>
            </a:r>
            <a:endParaRPr lang="es-PE" noProof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2" y="9441844"/>
            <a:ext cx="2951092" cy="499083"/>
          </a:xfrm>
          <a:prstGeom prst="rect">
            <a:avLst/>
          </a:prstGeom>
        </p:spPr>
        <p:txBody>
          <a:bodyPr vert="horz" lIns="92431" tIns="46216" rIns="92431" bIns="46216" rtlCol="0" anchor="b"/>
          <a:lstStyle>
            <a:lvl1pPr algn="l" defTabSz="979560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s-PE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56157" y="9441844"/>
            <a:ext cx="2951092" cy="499083"/>
          </a:xfrm>
          <a:prstGeom prst="rect">
            <a:avLst/>
          </a:prstGeom>
        </p:spPr>
        <p:txBody>
          <a:bodyPr vert="horz" lIns="92431" tIns="46216" rIns="92431" bIns="46216" rtlCol="0" anchor="b"/>
          <a:lstStyle>
            <a:lvl1pPr algn="r" defTabSz="979560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B4EE1AE7-BE87-4E42-9260-6D1C3851DB92}" type="slidenum">
              <a:rPr lang="es-PE"/>
              <a:pPr>
                <a:defRPr/>
              </a:pPr>
              <a:t>‹Nº›</a:t>
            </a:fld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347649579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02113" y="2236947"/>
            <a:ext cx="7957264" cy="1543526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04224" y="4080510"/>
            <a:ext cx="6553042" cy="184023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937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874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811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7492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4686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9623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4561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94984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s-PE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4A6E06-ED57-432E-A9B3-588550B1EB57}" type="datetimeFigureOut">
              <a:rPr lang="es-PE"/>
              <a:pPr>
                <a:defRPr/>
              </a:pPr>
              <a:t>12/11/2019</a:t>
            </a:fld>
            <a:endParaRPr lang="es-PE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PE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3C1F12-AA2B-41B0-8E89-D8ADBBCC1899}" type="slidenum">
              <a:rPr lang="es-PE"/>
              <a:pPr>
                <a:defRPr/>
              </a:pPr>
              <a:t>‹Nº›</a:t>
            </a:fld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14541222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2C04B2-3DA1-4828-B650-59DFE43C115C}" type="datetimeFigureOut">
              <a:rPr lang="es-PE"/>
              <a:pPr>
                <a:defRPr/>
              </a:pPr>
              <a:t>12/11/2019</a:t>
            </a:fld>
            <a:endParaRPr lang="es-PE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PE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11FC21-FA63-4A8E-92B2-E5E24437C820}" type="slidenum">
              <a:rPr lang="es-PE"/>
              <a:pPr>
                <a:defRPr/>
              </a:pPr>
              <a:t>‹Nº›</a:t>
            </a:fld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16580835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482689" y="303372"/>
            <a:ext cx="2322495" cy="6450806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15207" y="303372"/>
            <a:ext cx="6811457" cy="6450806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C0A80B-981E-410C-801A-3256EAD47A20}" type="datetimeFigureOut">
              <a:rPr lang="es-PE"/>
              <a:pPr>
                <a:defRPr/>
              </a:pPr>
              <a:t>12/11/2019</a:t>
            </a:fld>
            <a:endParaRPr lang="es-PE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PE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A13E09-0959-42E8-AD39-D4BE1ADE7A6A}" type="slidenum">
              <a:rPr lang="es-PE"/>
              <a:pPr>
                <a:defRPr/>
              </a:pPr>
              <a:t>‹Nº›</a:t>
            </a:fld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7534731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542659-0A27-49A6-8351-3BB99AD23C4F}" type="datetimeFigureOut">
              <a:rPr lang="es-PE"/>
              <a:pPr>
                <a:defRPr/>
              </a:pPr>
              <a:t>12/11/2019</a:t>
            </a:fld>
            <a:endParaRPr lang="es-PE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PE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5CF1FD-0DDD-44A5-A773-F79225C7CAC3}" type="slidenum">
              <a:rPr lang="es-PE"/>
              <a:pPr>
                <a:defRPr/>
              </a:pPr>
              <a:t>‹Nº›</a:t>
            </a:fld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10430032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39494" y="4627247"/>
            <a:ext cx="7957264" cy="1430179"/>
          </a:xfrm>
        </p:spPr>
        <p:txBody>
          <a:bodyPr anchor="t"/>
          <a:lstStyle>
            <a:lvl1pPr algn="l">
              <a:defRPr sz="4300" b="1" cap="all"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39494" y="3052049"/>
            <a:ext cx="7957264" cy="1575196"/>
          </a:xfrm>
        </p:spPr>
        <p:txBody>
          <a:bodyPr anchor="b"/>
          <a:lstStyle>
            <a:lvl1pPr marL="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93730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2pPr>
            <a:lvl3pPr marL="987461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3pPr>
            <a:lvl4pPr marL="148119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197492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46865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2962382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456112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3949842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187921-0D03-4BBD-84EC-5EB87DCC0F71}" type="datetimeFigureOut">
              <a:rPr lang="es-PE"/>
              <a:pPr>
                <a:defRPr/>
              </a:pPr>
              <a:t>12/11/2019</a:t>
            </a:fld>
            <a:endParaRPr lang="es-PE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PE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6209CB-B8B3-477E-B173-765A9B88E192}" type="slidenum">
              <a:rPr lang="es-PE"/>
              <a:pPr>
                <a:defRPr/>
              </a:pPr>
              <a:t>‹Nº›</a:t>
            </a:fld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33151339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515208" y="1763554"/>
            <a:ext cx="4566976" cy="4990624"/>
          </a:xfrm>
        </p:spPr>
        <p:txBody>
          <a:bodyPr/>
          <a:lstStyle>
            <a:lvl1pPr>
              <a:defRPr sz="3000"/>
            </a:lvl1pPr>
            <a:lvl2pPr>
              <a:defRPr sz="2600"/>
            </a:lvl2pPr>
            <a:lvl3pPr>
              <a:defRPr sz="22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238210" y="1763554"/>
            <a:ext cx="4566976" cy="4990624"/>
          </a:xfrm>
        </p:spPr>
        <p:txBody>
          <a:bodyPr/>
          <a:lstStyle>
            <a:lvl1pPr>
              <a:defRPr sz="3000"/>
            </a:lvl1pPr>
            <a:lvl2pPr>
              <a:defRPr sz="2600"/>
            </a:lvl2pPr>
            <a:lvl3pPr>
              <a:defRPr sz="22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6233A9-AEE8-467E-8B11-CFFC1B1B6956}" type="datetimeFigureOut">
              <a:rPr lang="es-PE"/>
              <a:pPr>
                <a:defRPr/>
              </a:pPr>
              <a:t>12/11/2019</a:t>
            </a:fld>
            <a:endParaRPr lang="es-PE" dirty="0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PE" dirty="0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D6C423-AF4E-4594-8FF3-2BD76E398788}" type="slidenum">
              <a:rPr lang="es-PE"/>
              <a:pPr>
                <a:defRPr/>
              </a:pPr>
              <a:t>‹Nº›</a:t>
            </a:fld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28790566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8075" y="288370"/>
            <a:ext cx="8425340" cy="1200150"/>
          </a:xfr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68075" y="1611869"/>
            <a:ext cx="4136283" cy="671750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93730" indent="0">
              <a:buNone/>
              <a:defRPr sz="2200" b="1"/>
            </a:lvl2pPr>
            <a:lvl3pPr marL="987461" indent="0">
              <a:buNone/>
              <a:defRPr sz="1900" b="1"/>
            </a:lvl3pPr>
            <a:lvl4pPr marL="1481191" indent="0">
              <a:buNone/>
              <a:defRPr sz="1700" b="1"/>
            </a:lvl4pPr>
            <a:lvl5pPr marL="1974921" indent="0">
              <a:buNone/>
              <a:defRPr sz="1700" b="1"/>
            </a:lvl5pPr>
            <a:lvl6pPr marL="2468651" indent="0">
              <a:buNone/>
              <a:defRPr sz="1700" b="1"/>
            </a:lvl6pPr>
            <a:lvl7pPr marL="2962382" indent="0">
              <a:buNone/>
              <a:defRPr sz="1700" b="1"/>
            </a:lvl7pPr>
            <a:lvl8pPr marL="3456112" indent="0">
              <a:buNone/>
              <a:defRPr sz="1700" b="1"/>
            </a:lvl8pPr>
            <a:lvl9pPr marL="3949842" indent="0">
              <a:buNone/>
              <a:defRPr sz="17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8075" y="2283619"/>
            <a:ext cx="4136283" cy="4148852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19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755507" y="1611869"/>
            <a:ext cx="4137907" cy="671750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93730" indent="0">
              <a:buNone/>
              <a:defRPr sz="2200" b="1"/>
            </a:lvl2pPr>
            <a:lvl3pPr marL="987461" indent="0">
              <a:buNone/>
              <a:defRPr sz="1900" b="1"/>
            </a:lvl3pPr>
            <a:lvl4pPr marL="1481191" indent="0">
              <a:buNone/>
              <a:defRPr sz="1700" b="1"/>
            </a:lvl4pPr>
            <a:lvl5pPr marL="1974921" indent="0">
              <a:buNone/>
              <a:defRPr sz="1700" b="1"/>
            </a:lvl5pPr>
            <a:lvl6pPr marL="2468651" indent="0">
              <a:buNone/>
              <a:defRPr sz="1700" b="1"/>
            </a:lvl6pPr>
            <a:lvl7pPr marL="2962382" indent="0">
              <a:buNone/>
              <a:defRPr sz="1700" b="1"/>
            </a:lvl7pPr>
            <a:lvl8pPr marL="3456112" indent="0">
              <a:buNone/>
              <a:defRPr sz="1700" b="1"/>
            </a:lvl8pPr>
            <a:lvl9pPr marL="3949842" indent="0">
              <a:buNone/>
              <a:defRPr sz="17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755507" y="2283619"/>
            <a:ext cx="4137907" cy="4148852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19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7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3C43A0-2509-40E0-95A0-6C1FF80DD691}" type="datetimeFigureOut">
              <a:rPr lang="es-PE"/>
              <a:pPr>
                <a:defRPr/>
              </a:pPr>
              <a:t>12/11/2019</a:t>
            </a:fld>
            <a:endParaRPr lang="es-PE" dirty="0"/>
          </a:p>
        </p:txBody>
      </p:sp>
      <p:sp>
        <p:nvSpPr>
          <p:cNvPr id="8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PE" dirty="0"/>
          </a:p>
        </p:txBody>
      </p:sp>
      <p:sp>
        <p:nvSpPr>
          <p:cNvPr id="9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42E4F5-3EB8-4A97-98E3-59561F725B5C}" type="slidenum">
              <a:rPr lang="es-PE"/>
              <a:pPr>
                <a:defRPr/>
              </a:pPr>
              <a:t>‹Nº›</a:t>
            </a:fld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20018056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BD023B-3FE3-47FD-BCCE-88B9AA156D92}" type="datetimeFigureOut">
              <a:rPr lang="es-PE"/>
              <a:pPr>
                <a:defRPr/>
              </a:pPr>
              <a:t>12/11/2019</a:t>
            </a:fld>
            <a:endParaRPr lang="es-PE" dirty="0"/>
          </a:p>
        </p:txBody>
      </p:sp>
      <p:sp>
        <p:nvSpPr>
          <p:cNvPr id="4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PE" dirty="0"/>
          </a:p>
        </p:txBody>
      </p:sp>
      <p:sp>
        <p:nvSpPr>
          <p:cNvPr id="5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BAB3D4-88F1-4C3E-AA1B-F7A705DA9460}" type="slidenum">
              <a:rPr lang="es-PE"/>
              <a:pPr>
                <a:defRPr/>
              </a:pPr>
              <a:t>‹Nº›</a:t>
            </a:fld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26658059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7DE47D-05E6-487A-B11A-C4D721148539}" type="datetimeFigureOut">
              <a:rPr lang="es-PE"/>
              <a:pPr>
                <a:defRPr/>
              </a:pPr>
              <a:t>12/11/2019</a:t>
            </a:fld>
            <a:endParaRPr lang="es-PE" dirty="0"/>
          </a:p>
        </p:txBody>
      </p:sp>
      <p:sp>
        <p:nvSpPr>
          <p:cNvPr id="3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PE" dirty="0"/>
          </a:p>
        </p:txBody>
      </p:sp>
      <p:sp>
        <p:nvSpPr>
          <p:cNvPr id="4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723A9F-D3FB-4643-9FE1-7CDD6B341BB6}" type="slidenum">
              <a:rPr lang="es-PE"/>
              <a:pPr>
                <a:defRPr/>
              </a:pPr>
              <a:t>‹Nº›</a:t>
            </a:fld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3377499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8075" y="286704"/>
            <a:ext cx="3079865" cy="1220153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660083" y="286705"/>
            <a:ext cx="5233331" cy="6145769"/>
          </a:xfrm>
        </p:spPr>
        <p:txBody>
          <a:bodyPr/>
          <a:lstStyle>
            <a:lvl1pPr>
              <a:defRPr sz="3500"/>
            </a:lvl1pPr>
            <a:lvl2pPr>
              <a:defRPr sz="3000"/>
            </a:lvl2pPr>
            <a:lvl3pPr>
              <a:defRPr sz="26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68075" y="1506856"/>
            <a:ext cx="3079865" cy="4925616"/>
          </a:xfrm>
        </p:spPr>
        <p:txBody>
          <a:bodyPr/>
          <a:lstStyle>
            <a:lvl1pPr marL="0" indent="0">
              <a:buNone/>
              <a:defRPr sz="1500"/>
            </a:lvl1pPr>
            <a:lvl2pPr marL="493730" indent="0">
              <a:buNone/>
              <a:defRPr sz="1300"/>
            </a:lvl2pPr>
            <a:lvl3pPr marL="987461" indent="0">
              <a:buNone/>
              <a:defRPr sz="1100"/>
            </a:lvl3pPr>
            <a:lvl4pPr marL="1481191" indent="0">
              <a:buNone/>
              <a:defRPr sz="1000"/>
            </a:lvl4pPr>
            <a:lvl5pPr marL="1974921" indent="0">
              <a:buNone/>
              <a:defRPr sz="1000"/>
            </a:lvl5pPr>
            <a:lvl6pPr marL="2468651" indent="0">
              <a:buNone/>
              <a:defRPr sz="1000"/>
            </a:lvl6pPr>
            <a:lvl7pPr marL="2962382" indent="0">
              <a:buNone/>
              <a:defRPr sz="1000"/>
            </a:lvl7pPr>
            <a:lvl8pPr marL="3456112" indent="0">
              <a:buNone/>
              <a:defRPr sz="1000"/>
            </a:lvl8pPr>
            <a:lvl9pPr marL="3949842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6DF658-9812-4143-970F-92875D4777E7}" type="datetimeFigureOut">
              <a:rPr lang="es-PE"/>
              <a:pPr>
                <a:defRPr/>
              </a:pPr>
              <a:t>12/11/2019</a:t>
            </a:fld>
            <a:endParaRPr lang="es-PE" dirty="0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PE" dirty="0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ADA3D4-F2E2-42D6-8DE5-33E5406FCC4E}" type="slidenum">
              <a:rPr lang="es-PE"/>
              <a:pPr>
                <a:defRPr/>
              </a:pPr>
              <a:t>‹Nº›</a:t>
            </a:fld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31507400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834918" y="5040632"/>
            <a:ext cx="5616893" cy="595075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834918" y="643414"/>
            <a:ext cx="5616893" cy="4320540"/>
          </a:xfrm>
        </p:spPr>
        <p:txBody>
          <a:bodyPr rtlCol="0">
            <a:normAutofit/>
          </a:bodyPr>
          <a:lstStyle>
            <a:lvl1pPr marL="0" indent="0">
              <a:buNone/>
              <a:defRPr sz="3500"/>
            </a:lvl1pPr>
            <a:lvl2pPr marL="493730" indent="0">
              <a:buNone/>
              <a:defRPr sz="3000"/>
            </a:lvl2pPr>
            <a:lvl3pPr marL="987461" indent="0">
              <a:buNone/>
              <a:defRPr sz="2600"/>
            </a:lvl3pPr>
            <a:lvl4pPr marL="1481191" indent="0">
              <a:buNone/>
              <a:defRPr sz="2200"/>
            </a:lvl4pPr>
            <a:lvl5pPr marL="1974921" indent="0">
              <a:buNone/>
              <a:defRPr sz="2200"/>
            </a:lvl5pPr>
            <a:lvl6pPr marL="2468651" indent="0">
              <a:buNone/>
              <a:defRPr sz="2200"/>
            </a:lvl6pPr>
            <a:lvl7pPr marL="2962382" indent="0">
              <a:buNone/>
              <a:defRPr sz="2200"/>
            </a:lvl7pPr>
            <a:lvl8pPr marL="3456112" indent="0">
              <a:buNone/>
              <a:defRPr sz="2200"/>
            </a:lvl8pPr>
            <a:lvl9pPr marL="3949842" indent="0">
              <a:buNone/>
              <a:defRPr sz="2200"/>
            </a:lvl9pPr>
          </a:lstStyle>
          <a:p>
            <a:pPr lvl="0"/>
            <a:endParaRPr lang="es-PE" noProof="0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834918" y="5635707"/>
            <a:ext cx="5616893" cy="845105"/>
          </a:xfrm>
        </p:spPr>
        <p:txBody>
          <a:bodyPr/>
          <a:lstStyle>
            <a:lvl1pPr marL="0" indent="0">
              <a:buNone/>
              <a:defRPr sz="1500"/>
            </a:lvl1pPr>
            <a:lvl2pPr marL="493730" indent="0">
              <a:buNone/>
              <a:defRPr sz="1300"/>
            </a:lvl2pPr>
            <a:lvl3pPr marL="987461" indent="0">
              <a:buNone/>
              <a:defRPr sz="1100"/>
            </a:lvl3pPr>
            <a:lvl4pPr marL="1481191" indent="0">
              <a:buNone/>
              <a:defRPr sz="1000"/>
            </a:lvl4pPr>
            <a:lvl5pPr marL="1974921" indent="0">
              <a:buNone/>
              <a:defRPr sz="1000"/>
            </a:lvl5pPr>
            <a:lvl6pPr marL="2468651" indent="0">
              <a:buNone/>
              <a:defRPr sz="1000"/>
            </a:lvl6pPr>
            <a:lvl7pPr marL="2962382" indent="0">
              <a:buNone/>
              <a:defRPr sz="1000"/>
            </a:lvl7pPr>
            <a:lvl8pPr marL="3456112" indent="0">
              <a:buNone/>
              <a:defRPr sz="1000"/>
            </a:lvl8pPr>
            <a:lvl9pPr marL="3949842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11E973-D2D8-4A16-B731-66046D08EB93}" type="datetimeFigureOut">
              <a:rPr lang="es-PE"/>
              <a:pPr>
                <a:defRPr/>
              </a:pPr>
              <a:t>12/11/2019</a:t>
            </a:fld>
            <a:endParaRPr lang="es-PE" dirty="0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PE" dirty="0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906013-6BEF-4144-94E8-89478C0465D9}" type="slidenum">
              <a:rPr lang="es-PE"/>
              <a:pPr>
                <a:defRPr/>
              </a:pPr>
              <a:t>‹Nº›</a:t>
            </a:fld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35824356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1 Marcador de título"/>
          <p:cNvSpPr>
            <a:spLocks noGrp="1"/>
          </p:cNvSpPr>
          <p:nvPr>
            <p:ph type="title"/>
          </p:nvPr>
        </p:nvSpPr>
        <p:spPr bwMode="auto">
          <a:xfrm>
            <a:off x="468313" y="288925"/>
            <a:ext cx="8424862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8746" tIns="49373" rIns="98746" bIns="49373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PE"/>
              <a:t>Haga clic para modificar el estilo de título del patrón</a:t>
            </a:r>
            <a:endParaRPr lang="es-PE" altLang="es-PE"/>
          </a:p>
        </p:txBody>
      </p:sp>
      <p:sp>
        <p:nvSpPr>
          <p:cNvPr id="1027" name="2 Marcador de texto"/>
          <p:cNvSpPr>
            <a:spLocks noGrp="1"/>
          </p:cNvSpPr>
          <p:nvPr>
            <p:ph type="body" idx="1"/>
          </p:nvPr>
        </p:nvSpPr>
        <p:spPr bwMode="auto">
          <a:xfrm>
            <a:off x="468313" y="1679575"/>
            <a:ext cx="8424862" cy="4752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8746" tIns="49373" rIns="98746" bIns="4937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PE"/>
              <a:t>Haga clic para modificar el estilo de texto del patrón</a:t>
            </a:r>
          </a:p>
          <a:p>
            <a:pPr lvl="1"/>
            <a:r>
              <a:rPr lang="es-ES" altLang="es-PE"/>
              <a:t>Segundo nivel</a:t>
            </a:r>
          </a:p>
          <a:p>
            <a:pPr lvl="2"/>
            <a:r>
              <a:rPr lang="es-ES" altLang="es-PE"/>
              <a:t>Tercer nivel</a:t>
            </a:r>
          </a:p>
          <a:p>
            <a:pPr lvl="3"/>
            <a:r>
              <a:rPr lang="es-ES" altLang="es-PE"/>
              <a:t>Cuarto nivel</a:t>
            </a:r>
          </a:p>
          <a:p>
            <a:pPr lvl="4"/>
            <a:r>
              <a:rPr lang="es-ES" altLang="es-PE"/>
              <a:t>Quinto nivel</a:t>
            </a:r>
            <a:endParaRPr lang="es-PE" altLang="es-PE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68313" y="6673850"/>
            <a:ext cx="2184400" cy="384175"/>
          </a:xfrm>
          <a:prstGeom prst="rect">
            <a:avLst/>
          </a:prstGeom>
        </p:spPr>
        <p:txBody>
          <a:bodyPr vert="horz" lIns="98746" tIns="49373" rIns="98746" bIns="49373" rtlCol="0" anchor="ctr"/>
          <a:lstStyle>
            <a:lvl1pPr algn="l" defTabSz="987461" eaLnBrk="1" fontAlgn="auto" hangingPunct="1">
              <a:spcBef>
                <a:spcPts val="0"/>
              </a:spcBef>
              <a:spcAft>
                <a:spcPts val="0"/>
              </a:spcAft>
              <a:defRPr sz="13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CD0A4E7D-BBC3-4B47-B87B-1467392787E5}" type="datetimeFigureOut">
              <a:rPr lang="es-PE"/>
              <a:pPr>
                <a:defRPr/>
              </a:pPr>
              <a:t>12/11/2019</a:t>
            </a:fld>
            <a:endParaRPr lang="es-PE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98813" y="6673850"/>
            <a:ext cx="2963862" cy="384175"/>
          </a:xfrm>
          <a:prstGeom prst="rect">
            <a:avLst/>
          </a:prstGeom>
        </p:spPr>
        <p:txBody>
          <a:bodyPr vert="horz" lIns="98746" tIns="49373" rIns="98746" bIns="49373" rtlCol="0" anchor="ctr"/>
          <a:lstStyle>
            <a:lvl1pPr algn="ctr" defTabSz="987461" eaLnBrk="1" fontAlgn="auto" hangingPunct="1">
              <a:spcBef>
                <a:spcPts val="0"/>
              </a:spcBef>
              <a:spcAft>
                <a:spcPts val="0"/>
              </a:spcAft>
              <a:defRPr sz="13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s-PE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708775" y="6673850"/>
            <a:ext cx="2184400" cy="384175"/>
          </a:xfrm>
          <a:prstGeom prst="rect">
            <a:avLst/>
          </a:prstGeom>
        </p:spPr>
        <p:txBody>
          <a:bodyPr vert="horz" lIns="98746" tIns="49373" rIns="98746" bIns="49373" rtlCol="0" anchor="ctr"/>
          <a:lstStyle>
            <a:lvl1pPr algn="r" defTabSz="987461" eaLnBrk="1" fontAlgn="auto" hangingPunct="1">
              <a:spcBef>
                <a:spcPts val="0"/>
              </a:spcBef>
              <a:spcAft>
                <a:spcPts val="0"/>
              </a:spcAft>
              <a:defRPr sz="13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73475A3C-A579-4705-9318-E349BCC40E41}" type="slidenum">
              <a:rPr lang="es-PE"/>
              <a:pPr>
                <a:defRPr/>
              </a:pPr>
              <a:t>‹Nº›</a:t>
            </a:fld>
            <a:endParaRPr lang="es-P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87425" rtl="0" eaLnBrk="0" fontAlgn="base" hangingPunct="0">
        <a:spcBef>
          <a:spcPct val="0"/>
        </a:spcBef>
        <a:spcAft>
          <a:spcPct val="0"/>
        </a:spcAft>
        <a:defRPr sz="48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987425" rtl="0" eaLnBrk="0" fontAlgn="base" hangingPunct="0"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Calibri" panose="020F0502020204030204" pitchFamily="34" charset="0"/>
        </a:defRPr>
      </a:lvl2pPr>
      <a:lvl3pPr algn="ctr" defTabSz="987425" rtl="0" eaLnBrk="0" fontAlgn="base" hangingPunct="0"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Calibri" panose="020F0502020204030204" pitchFamily="34" charset="0"/>
        </a:defRPr>
      </a:lvl3pPr>
      <a:lvl4pPr algn="ctr" defTabSz="987425" rtl="0" eaLnBrk="0" fontAlgn="base" hangingPunct="0"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Calibri" panose="020F0502020204030204" pitchFamily="34" charset="0"/>
        </a:defRPr>
      </a:lvl4pPr>
      <a:lvl5pPr algn="ctr" defTabSz="987425" rtl="0" eaLnBrk="0" fontAlgn="base" hangingPunct="0"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Calibri" panose="020F0502020204030204" pitchFamily="34" charset="0"/>
        </a:defRPr>
      </a:lvl5pPr>
      <a:lvl6pPr marL="457200" algn="ctr" defTabSz="987425" rtl="0" fontAlgn="base"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Calibri" panose="020F0502020204030204" pitchFamily="34" charset="0"/>
        </a:defRPr>
      </a:lvl6pPr>
      <a:lvl7pPr marL="914400" algn="ctr" defTabSz="987425" rtl="0" fontAlgn="base"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Calibri" panose="020F0502020204030204" pitchFamily="34" charset="0"/>
        </a:defRPr>
      </a:lvl7pPr>
      <a:lvl8pPr marL="1371600" algn="ctr" defTabSz="987425" rtl="0" fontAlgn="base"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Calibri" panose="020F0502020204030204" pitchFamily="34" charset="0"/>
        </a:defRPr>
      </a:lvl8pPr>
      <a:lvl9pPr marL="1828800" algn="ctr" defTabSz="987425" rtl="0" fontAlgn="base"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69888" indent="-369888" algn="l" defTabSz="987425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500" kern="1200">
          <a:solidFill>
            <a:schemeClr val="tx1"/>
          </a:solidFill>
          <a:latin typeface="+mn-lt"/>
          <a:ea typeface="+mn-ea"/>
          <a:cs typeface="+mn-cs"/>
        </a:defRPr>
      </a:lvl1pPr>
      <a:lvl2pPr marL="801688" indent="-307975" algn="l" defTabSz="987425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3000" kern="1200">
          <a:solidFill>
            <a:schemeClr val="tx1"/>
          </a:solidFill>
          <a:latin typeface="+mn-lt"/>
          <a:ea typeface="+mn-ea"/>
          <a:cs typeface="+mn-cs"/>
        </a:defRPr>
      </a:lvl2pPr>
      <a:lvl3pPr marL="1233488" indent="-246063" algn="l" defTabSz="987425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727200" indent="-246063" algn="l" defTabSz="987425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220913" indent="-246063" algn="l" defTabSz="987425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715517" indent="-246865" algn="l" defTabSz="987461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209247" indent="-246865" algn="l" defTabSz="987461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702977" indent="-246865" algn="l" defTabSz="987461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196707" indent="-246865" algn="l" defTabSz="987461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PE"/>
      </a:defPPr>
      <a:lvl1pPr marL="0" algn="l" defTabSz="98746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93730" algn="l" defTabSz="98746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87461" algn="l" defTabSz="98746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481191" algn="l" defTabSz="98746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974921" algn="l" defTabSz="98746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468651" algn="l" defTabSz="98746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962382" algn="l" defTabSz="98746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456112" algn="l" defTabSz="98746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949842" algn="l" defTabSz="98746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gif"/><Relationship Id="rId4" Type="http://schemas.openxmlformats.org/officeDocument/2006/relationships/image" Target="../media/image4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9.svg"/><Relationship Id="rId4" Type="http://schemas.openxmlformats.org/officeDocument/2006/relationships/image" Target="../media/image8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9.svg"/><Relationship Id="rId4" Type="http://schemas.openxmlformats.org/officeDocument/2006/relationships/image" Target="../media/image8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9.svg"/><Relationship Id="rId4" Type="http://schemas.openxmlformats.org/officeDocument/2006/relationships/image" Target="../media/image8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9.svg"/><Relationship Id="rId4" Type="http://schemas.openxmlformats.org/officeDocument/2006/relationships/image" Target="../media/image8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sv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6.svg"/><Relationship Id="rId4" Type="http://schemas.openxmlformats.org/officeDocument/2006/relationships/image" Target="../media/image15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sv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6.svg"/><Relationship Id="rId4" Type="http://schemas.openxmlformats.org/officeDocument/2006/relationships/image" Target="../media/image15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0.png"/><Relationship Id="rId4" Type="http://schemas.openxmlformats.org/officeDocument/2006/relationships/image" Target="../media/image11.svg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png"/><Relationship Id="rId3" Type="http://schemas.openxmlformats.org/officeDocument/2006/relationships/chart" Target="../charts/chart12.xml"/><Relationship Id="rId7" Type="http://schemas.openxmlformats.org/officeDocument/2006/relationships/image" Target="../media/image22.svg"/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1.png"/><Relationship Id="rId5" Type="http://schemas.openxmlformats.org/officeDocument/2006/relationships/chart" Target="../charts/chart14.xml"/><Relationship Id="rId4" Type="http://schemas.openxmlformats.org/officeDocument/2006/relationships/chart" Target="../charts/chart13.xml"/><Relationship Id="rId9" Type="http://schemas.openxmlformats.org/officeDocument/2006/relationships/image" Target="../media/image24.svg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png"/><Relationship Id="rId3" Type="http://schemas.openxmlformats.org/officeDocument/2006/relationships/chart" Target="../charts/chart16.xml"/><Relationship Id="rId7" Type="http://schemas.openxmlformats.org/officeDocument/2006/relationships/image" Target="../media/image24.svg"/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3.png"/><Relationship Id="rId5" Type="http://schemas.openxmlformats.org/officeDocument/2006/relationships/image" Target="../media/image26.svg"/><Relationship Id="rId4" Type="http://schemas.openxmlformats.org/officeDocument/2006/relationships/image" Target="../media/image25.png"/><Relationship Id="rId9" Type="http://schemas.openxmlformats.org/officeDocument/2006/relationships/image" Target="../media/image22.sv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6" Type="http://schemas.openxmlformats.org/officeDocument/2006/relationships/chart" Target="../charts/chart1.xml"/><Relationship Id="rId5" Type="http://schemas.openxmlformats.org/officeDocument/2006/relationships/image" Target="../media/image9.svg"/><Relationship Id="rId4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sv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sv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9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sv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10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sv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3168576" y="2404700"/>
            <a:ext cx="5983362" cy="15081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defTabSz="98746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PE" sz="36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Igualdad de Género</a:t>
            </a:r>
          </a:p>
          <a:p>
            <a:pPr algn="r" defTabSz="98746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PE" sz="36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En CIFRAS</a:t>
            </a:r>
          </a:p>
          <a:p>
            <a:pPr algn="r" defTabSz="98746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PE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(Actualizada hasta el 31 de octubre)</a:t>
            </a:r>
          </a:p>
        </p:txBody>
      </p:sp>
      <p:pic>
        <p:nvPicPr>
          <p:cNvPr id="3076" name="2 Imagen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97663" y="187325"/>
            <a:ext cx="2103437" cy="50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7" name="3 Imagen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73336" y="852081"/>
            <a:ext cx="1695450" cy="1111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Imagen 3">
            <a:extLst>
              <a:ext uri="{FF2B5EF4-FFF2-40B4-BE49-F238E27FC236}">
                <a16:creationId xmlns:a16="http://schemas.microsoft.com/office/drawing/2014/main" id="{04706AEF-B14F-478F-A6F6-091E35E29542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139" t="20069" b="43105"/>
          <a:stretch/>
        </p:blipFill>
        <p:spPr>
          <a:xfrm>
            <a:off x="6624960" y="5895531"/>
            <a:ext cx="3103042" cy="648073"/>
          </a:xfrm>
          <a:prstGeom prst="rect">
            <a:avLst/>
          </a:prstGeom>
        </p:spPr>
      </p:pic>
      <p:sp>
        <p:nvSpPr>
          <p:cNvPr id="5" name="CuadroTexto 4">
            <a:extLst>
              <a:ext uri="{FF2B5EF4-FFF2-40B4-BE49-F238E27FC236}">
                <a16:creationId xmlns:a16="http://schemas.microsoft.com/office/drawing/2014/main" id="{3360A88B-9AC8-42E3-842C-36BFF1457DC4}"/>
              </a:ext>
            </a:extLst>
          </p:cNvPr>
          <p:cNvSpPr txBox="1"/>
          <p:nvPr/>
        </p:nvSpPr>
        <p:spPr>
          <a:xfrm>
            <a:off x="5003885" y="5450126"/>
            <a:ext cx="4357603" cy="3847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dirty="0"/>
              <a:t>Jefatura de Gestión de Recursos Humanos</a:t>
            </a:r>
          </a:p>
        </p:txBody>
      </p:sp>
      <p:cxnSp>
        <p:nvCxnSpPr>
          <p:cNvPr id="9" name="Conector recto 8">
            <a:extLst>
              <a:ext uri="{FF2B5EF4-FFF2-40B4-BE49-F238E27FC236}">
                <a16:creationId xmlns:a16="http://schemas.microsoft.com/office/drawing/2014/main" id="{CF54ADF1-0655-4B0B-B119-B88D5C9F9E49}"/>
              </a:ext>
            </a:extLst>
          </p:cNvPr>
          <p:cNvCxnSpPr>
            <a:cxnSpLocks/>
          </p:cNvCxnSpPr>
          <p:nvPr/>
        </p:nvCxnSpPr>
        <p:spPr>
          <a:xfrm>
            <a:off x="5003885" y="5834847"/>
            <a:ext cx="4213363" cy="0"/>
          </a:xfrm>
          <a:prstGeom prst="line">
            <a:avLst/>
          </a:prstGeom>
          <a:ln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4 CuadroTexto">
            <a:extLst>
              <a:ext uri="{FF2B5EF4-FFF2-40B4-BE49-F238E27FC236}">
                <a16:creationId xmlns:a16="http://schemas.microsoft.com/office/drawing/2014/main" id="{86698809-F532-4CE3-91F3-E3F6F6A212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6248" y="0"/>
            <a:ext cx="7272337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lvl="1" indent="0" algn="just" defTabSz="914400" eaLnBrk="1" hangingPunct="1">
              <a:defRPr/>
            </a:pPr>
            <a:r>
              <a:rPr lang="es-PE" altLang="es-PE" sz="2800" dirty="0">
                <a:solidFill>
                  <a:schemeClr val="bg1"/>
                </a:solidFill>
                <a:latin typeface="Arial" panose="020B0604020202020204" pitchFamily="34" charset="0"/>
                <a:ea typeface="Ebrima" panose="02000000000000000000" pitchFamily="2" charset="0"/>
                <a:cs typeface="Arial" panose="020B0604020202020204" pitchFamily="34" charset="0"/>
              </a:rPr>
              <a:t>Indicadores de Recursos Humanos</a:t>
            </a:r>
          </a:p>
          <a:p>
            <a:pPr marL="0" lvl="1" indent="0" algn="just" defTabSz="914400" eaLnBrk="1" hangingPunct="1">
              <a:defRPr/>
            </a:pPr>
            <a:r>
              <a:rPr lang="es-PE" altLang="es-PE" sz="2800" dirty="0">
                <a:solidFill>
                  <a:schemeClr val="bg1"/>
                </a:solidFill>
                <a:latin typeface="Arial" panose="020B0604020202020204" pitchFamily="34" charset="0"/>
                <a:ea typeface="Ebrima" panose="02000000000000000000" pitchFamily="2" charset="0"/>
                <a:cs typeface="Arial" panose="020B0604020202020204" pitchFamily="34" charset="0"/>
              </a:rPr>
              <a:t>Comité de Igualdad de Género – LB </a:t>
            </a:r>
          </a:p>
        </p:txBody>
      </p:sp>
      <p:sp>
        <p:nvSpPr>
          <p:cNvPr id="3" name="Rectángulo 2">
            <a:extLst>
              <a:ext uri="{FF2B5EF4-FFF2-40B4-BE49-F238E27FC236}">
                <a16:creationId xmlns:a16="http://schemas.microsoft.com/office/drawing/2014/main" id="{D9C68435-82D2-41EF-8582-CCF03C2112F2}"/>
              </a:ext>
            </a:extLst>
          </p:cNvPr>
          <p:cNvSpPr/>
          <p:nvPr/>
        </p:nvSpPr>
        <p:spPr>
          <a:xfrm>
            <a:off x="0" y="5324374"/>
            <a:ext cx="9361488" cy="1156396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8773A59A-F6BD-4B85-BE9C-DCAFAF28DA5C}"/>
              </a:ext>
            </a:extLst>
          </p:cNvPr>
          <p:cNvSpPr txBox="1"/>
          <p:nvPr/>
        </p:nvSpPr>
        <p:spPr>
          <a:xfrm>
            <a:off x="316912" y="5406777"/>
            <a:ext cx="8828327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6600" b="1" dirty="0">
                <a:solidFill>
                  <a:schemeClr val="bg1"/>
                </a:solidFill>
              </a:rPr>
              <a:t>ALTA DIRECCIÓN</a:t>
            </a:r>
            <a:endParaRPr lang="es-ES" sz="2800" dirty="0">
              <a:solidFill>
                <a:schemeClr val="bg1"/>
              </a:solidFill>
            </a:endParaRPr>
          </a:p>
        </p:txBody>
      </p:sp>
      <p:pic>
        <p:nvPicPr>
          <p:cNvPr id="7" name="Gráfico 6" descr="Mujer">
            <a:extLst>
              <a:ext uri="{FF2B5EF4-FFF2-40B4-BE49-F238E27FC236}">
                <a16:creationId xmlns:a16="http://schemas.microsoft.com/office/drawing/2014/main" id="{84095BFC-8F72-4EFA-B8A1-87AFBDF7650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728416" y="1584226"/>
            <a:ext cx="1368152" cy="1368152"/>
          </a:xfrm>
          <a:prstGeom prst="rect">
            <a:avLst/>
          </a:prstGeom>
        </p:spPr>
      </p:pic>
      <p:pic>
        <p:nvPicPr>
          <p:cNvPr id="9" name="Gráfico 8" descr="Hombre">
            <a:extLst>
              <a:ext uri="{FF2B5EF4-FFF2-40B4-BE49-F238E27FC236}">
                <a16:creationId xmlns:a16="http://schemas.microsoft.com/office/drawing/2014/main" id="{996179EB-730A-42E1-899B-265E6B81E653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728417" y="3263194"/>
            <a:ext cx="1368151" cy="1368151"/>
          </a:xfrm>
          <a:prstGeom prst="rect">
            <a:avLst/>
          </a:prstGeom>
        </p:spPr>
      </p:pic>
      <p:sp>
        <p:nvSpPr>
          <p:cNvPr id="10" name="Flecha: a la derecha 9">
            <a:extLst>
              <a:ext uri="{FF2B5EF4-FFF2-40B4-BE49-F238E27FC236}">
                <a16:creationId xmlns:a16="http://schemas.microsoft.com/office/drawing/2014/main" id="{C486AEEF-5445-4B76-BA99-392B7C4F029A}"/>
              </a:ext>
            </a:extLst>
          </p:cNvPr>
          <p:cNvSpPr/>
          <p:nvPr/>
        </p:nvSpPr>
        <p:spPr>
          <a:xfrm>
            <a:off x="3708636" y="2088282"/>
            <a:ext cx="1368152" cy="451560"/>
          </a:xfrm>
          <a:prstGeom prst="rightArrow">
            <a:avLst/>
          </a:prstGeom>
          <a:solidFill>
            <a:schemeClr val="accent6">
              <a:lumMod val="75000"/>
            </a:schemeClr>
          </a:solidFill>
          <a:ln w="14188" cap="flat">
            <a:noFill/>
            <a:prstDash val="solid"/>
            <a:miter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11" name="Flecha: a la derecha 10">
            <a:extLst>
              <a:ext uri="{FF2B5EF4-FFF2-40B4-BE49-F238E27FC236}">
                <a16:creationId xmlns:a16="http://schemas.microsoft.com/office/drawing/2014/main" id="{F6C16D37-8121-410C-85A9-FA399DDB593A}"/>
              </a:ext>
            </a:extLst>
          </p:cNvPr>
          <p:cNvSpPr/>
          <p:nvPr/>
        </p:nvSpPr>
        <p:spPr>
          <a:xfrm>
            <a:off x="3708636" y="3854998"/>
            <a:ext cx="1368152" cy="451560"/>
          </a:xfrm>
          <a:prstGeom prst="rightArrow">
            <a:avLst/>
          </a:prstGeom>
          <a:solidFill>
            <a:schemeClr val="accent5">
              <a:lumMod val="75000"/>
            </a:schemeClr>
          </a:solidFill>
          <a:ln w="14188" cap="flat">
            <a:noFill/>
            <a:prstDash val="solid"/>
            <a:miter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12" name="Elipse 11">
            <a:extLst>
              <a:ext uri="{FF2B5EF4-FFF2-40B4-BE49-F238E27FC236}">
                <a16:creationId xmlns:a16="http://schemas.microsoft.com/office/drawing/2014/main" id="{9C708E17-A5DB-4A91-B40F-3D488AB8A152}"/>
              </a:ext>
            </a:extLst>
          </p:cNvPr>
          <p:cNvSpPr/>
          <p:nvPr/>
        </p:nvSpPr>
        <p:spPr>
          <a:xfrm>
            <a:off x="6048896" y="1656234"/>
            <a:ext cx="1295673" cy="1224136"/>
          </a:xfrm>
          <a:prstGeom prst="ellipse">
            <a:avLst/>
          </a:prstGeom>
          <a:solidFill>
            <a:schemeClr val="accent6">
              <a:lumMod val="75000"/>
            </a:schemeClr>
          </a:solidFill>
          <a:ln w="14188" cap="flat">
            <a:noFill/>
            <a:prstDash val="solid"/>
            <a:miter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E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</a:p>
        </p:txBody>
      </p:sp>
      <p:sp>
        <p:nvSpPr>
          <p:cNvPr id="13" name="Elipse 12">
            <a:extLst>
              <a:ext uri="{FF2B5EF4-FFF2-40B4-BE49-F238E27FC236}">
                <a16:creationId xmlns:a16="http://schemas.microsoft.com/office/drawing/2014/main" id="{9AC47487-7B33-4B21-A5D7-B5E77BE3EF47}"/>
              </a:ext>
            </a:extLst>
          </p:cNvPr>
          <p:cNvSpPr/>
          <p:nvPr/>
        </p:nvSpPr>
        <p:spPr>
          <a:xfrm>
            <a:off x="6120904" y="3402033"/>
            <a:ext cx="1295673" cy="1224136"/>
          </a:xfrm>
          <a:prstGeom prst="ellipse">
            <a:avLst/>
          </a:prstGeom>
          <a:solidFill>
            <a:schemeClr val="accent5">
              <a:lumMod val="75000"/>
            </a:schemeClr>
          </a:solidFill>
          <a:ln w="14188" cap="flat">
            <a:noFill/>
            <a:prstDash val="solid"/>
            <a:miter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PE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26453435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4 CuadroTexto">
            <a:extLst>
              <a:ext uri="{FF2B5EF4-FFF2-40B4-BE49-F238E27FC236}">
                <a16:creationId xmlns:a16="http://schemas.microsoft.com/office/drawing/2014/main" id="{86698809-F532-4CE3-91F3-E3F6F6A212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6248" y="0"/>
            <a:ext cx="7272337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lvl="1" indent="0" algn="just" defTabSz="914400" eaLnBrk="1" hangingPunct="1">
              <a:defRPr/>
            </a:pPr>
            <a:r>
              <a:rPr lang="es-PE" altLang="es-PE" sz="2800" dirty="0">
                <a:solidFill>
                  <a:schemeClr val="bg1"/>
                </a:solidFill>
                <a:latin typeface="Arial" panose="020B0604020202020204" pitchFamily="34" charset="0"/>
                <a:ea typeface="Ebrima" panose="02000000000000000000" pitchFamily="2" charset="0"/>
                <a:cs typeface="Arial" panose="020B0604020202020204" pitchFamily="34" charset="0"/>
              </a:rPr>
              <a:t>Indicadores de Recursos Humanos</a:t>
            </a:r>
          </a:p>
          <a:p>
            <a:pPr marL="0" lvl="1" indent="0" algn="just" defTabSz="914400" eaLnBrk="1" hangingPunct="1">
              <a:defRPr/>
            </a:pPr>
            <a:r>
              <a:rPr lang="es-PE" altLang="es-PE" sz="2800" dirty="0">
                <a:solidFill>
                  <a:schemeClr val="bg1"/>
                </a:solidFill>
                <a:latin typeface="Arial" panose="020B0604020202020204" pitchFamily="34" charset="0"/>
                <a:ea typeface="Ebrima" panose="02000000000000000000" pitchFamily="2" charset="0"/>
                <a:cs typeface="Arial" panose="020B0604020202020204" pitchFamily="34" charset="0"/>
              </a:rPr>
              <a:t>Comité de Igualdad de Género – LB </a:t>
            </a:r>
          </a:p>
        </p:txBody>
      </p:sp>
      <p:sp>
        <p:nvSpPr>
          <p:cNvPr id="3" name="Rectángulo 2">
            <a:extLst>
              <a:ext uri="{FF2B5EF4-FFF2-40B4-BE49-F238E27FC236}">
                <a16:creationId xmlns:a16="http://schemas.microsoft.com/office/drawing/2014/main" id="{D9C68435-82D2-41EF-8582-CCF03C2112F2}"/>
              </a:ext>
            </a:extLst>
          </p:cNvPr>
          <p:cNvSpPr/>
          <p:nvPr/>
        </p:nvSpPr>
        <p:spPr>
          <a:xfrm>
            <a:off x="0" y="5324374"/>
            <a:ext cx="9361488" cy="1156396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8773A59A-F6BD-4B85-BE9C-DCAFAF28DA5C}"/>
              </a:ext>
            </a:extLst>
          </p:cNvPr>
          <p:cNvSpPr txBox="1"/>
          <p:nvPr/>
        </p:nvSpPr>
        <p:spPr>
          <a:xfrm>
            <a:off x="316912" y="5406777"/>
            <a:ext cx="8828327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6600" b="1" dirty="0">
                <a:solidFill>
                  <a:schemeClr val="bg1"/>
                </a:solidFill>
              </a:rPr>
              <a:t>GERENTES</a:t>
            </a:r>
            <a:endParaRPr lang="es-ES" sz="2800" dirty="0">
              <a:solidFill>
                <a:schemeClr val="bg1"/>
              </a:solidFill>
            </a:endParaRPr>
          </a:p>
        </p:txBody>
      </p:sp>
      <p:pic>
        <p:nvPicPr>
          <p:cNvPr id="7" name="Gráfico 6" descr="Mujer">
            <a:extLst>
              <a:ext uri="{FF2B5EF4-FFF2-40B4-BE49-F238E27FC236}">
                <a16:creationId xmlns:a16="http://schemas.microsoft.com/office/drawing/2014/main" id="{84095BFC-8F72-4EFA-B8A1-87AFBDF7650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728416" y="1584226"/>
            <a:ext cx="1368152" cy="1368152"/>
          </a:xfrm>
          <a:prstGeom prst="rect">
            <a:avLst/>
          </a:prstGeom>
        </p:spPr>
      </p:pic>
      <p:pic>
        <p:nvPicPr>
          <p:cNvPr id="9" name="Gráfico 8" descr="Hombre">
            <a:extLst>
              <a:ext uri="{FF2B5EF4-FFF2-40B4-BE49-F238E27FC236}">
                <a16:creationId xmlns:a16="http://schemas.microsoft.com/office/drawing/2014/main" id="{996179EB-730A-42E1-899B-265E6B81E653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728417" y="3263194"/>
            <a:ext cx="1368151" cy="1368151"/>
          </a:xfrm>
          <a:prstGeom prst="rect">
            <a:avLst/>
          </a:prstGeom>
        </p:spPr>
      </p:pic>
      <p:sp>
        <p:nvSpPr>
          <p:cNvPr id="10" name="Flecha: a la derecha 9">
            <a:extLst>
              <a:ext uri="{FF2B5EF4-FFF2-40B4-BE49-F238E27FC236}">
                <a16:creationId xmlns:a16="http://schemas.microsoft.com/office/drawing/2014/main" id="{C486AEEF-5445-4B76-BA99-392B7C4F029A}"/>
              </a:ext>
            </a:extLst>
          </p:cNvPr>
          <p:cNvSpPr/>
          <p:nvPr/>
        </p:nvSpPr>
        <p:spPr>
          <a:xfrm>
            <a:off x="3708636" y="2088282"/>
            <a:ext cx="1368152" cy="451560"/>
          </a:xfrm>
          <a:prstGeom prst="rightArrow">
            <a:avLst/>
          </a:prstGeom>
          <a:solidFill>
            <a:schemeClr val="accent6">
              <a:lumMod val="75000"/>
            </a:schemeClr>
          </a:solidFill>
          <a:ln w="14188" cap="flat">
            <a:noFill/>
            <a:prstDash val="solid"/>
            <a:miter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11" name="Flecha: a la derecha 10">
            <a:extLst>
              <a:ext uri="{FF2B5EF4-FFF2-40B4-BE49-F238E27FC236}">
                <a16:creationId xmlns:a16="http://schemas.microsoft.com/office/drawing/2014/main" id="{F6C16D37-8121-410C-85A9-FA399DDB593A}"/>
              </a:ext>
            </a:extLst>
          </p:cNvPr>
          <p:cNvSpPr/>
          <p:nvPr/>
        </p:nvSpPr>
        <p:spPr>
          <a:xfrm>
            <a:off x="3708636" y="3854998"/>
            <a:ext cx="1368152" cy="451560"/>
          </a:xfrm>
          <a:prstGeom prst="rightArrow">
            <a:avLst/>
          </a:prstGeom>
          <a:solidFill>
            <a:schemeClr val="accent5">
              <a:lumMod val="75000"/>
            </a:schemeClr>
          </a:solidFill>
          <a:ln w="14188" cap="flat">
            <a:noFill/>
            <a:prstDash val="solid"/>
            <a:miter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12" name="Elipse 11">
            <a:extLst>
              <a:ext uri="{FF2B5EF4-FFF2-40B4-BE49-F238E27FC236}">
                <a16:creationId xmlns:a16="http://schemas.microsoft.com/office/drawing/2014/main" id="{9C708E17-A5DB-4A91-B40F-3D488AB8A152}"/>
              </a:ext>
            </a:extLst>
          </p:cNvPr>
          <p:cNvSpPr/>
          <p:nvPr/>
        </p:nvSpPr>
        <p:spPr>
          <a:xfrm>
            <a:off x="6048896" y="1656234"/>
            <a:ext cx="1295673" cy="1224136"/>
          </a:xfrm>
          <a:prstGeom prst="ellipse">
            <a:avLst/>
          </a:prstGeom>
          <a:solidFill>
            <a:schemeClr val="accent6">
              <a:lumMod val="75000"/>
            </a:schemeClr>
          </a:solidFill>
          <a:ln w="14188" cap="flat">
            <a:noFill/>
            <a:prstDash val="solid"/>
            <a:miter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E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</a:p>
        </p:txBody>
      </p:sp>
      <p:sp>
        <p:nvSpPr>
          <p:cNvPr id="13" name="Elipse 12">
            <a:extLst>
              <a:ext uri="{FF2B5EF4-FFF2-40B4-BE49-F238E27FC236}">
                <a16:creationId xmlns:a16="http://schemas.microsoft.com/office/drawing/2014/main" id="{9AC47487-7B33-4B21-A5D7-B5E77BE3EF47}"/>
              </a:ext>
            </a:extLst>
          </p:cNvPr>
          <p:cNvSpPr/>
          <p:nvPr/>
        </p:nvSpPr>
        <p:spPr>
          <a:xfrm>
            <a:off x="6120904" y="3402033"/>
            <a:ext cx="1295673" cy="1224136"/>
          </a:xfrm>
          <a:prstGeom prst="ellipse">
            <a:avLst/>
          </a:prstGeom>
          <a:solidFill>
            <a:schemeClr val="accent5">
              <a:lumMod val="75000"/>
            </a:schemeClr>
          </a:solidFill>
          <a:ln w="14188" cap="flat">
            <a:noFill/>
            <a:prstDash val="solid"/>
            <a:miter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PE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</a:t>
            </a:r>
          </a:p>
        </p:txBody>
      </p:sp>
    </p:spTree>
    <p:extLst>
      <p:ext uri="{BB962C8B-B14F-4D97-AF65-F5344CB8AC3E}">
        <p14:creationId xmlns:p14="http://schemas.microsoft.com/office/powerpoint/2010/main" val="311027830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4 CuadroTexto">
            <a:extLst>
              <a:ext uri="{FF2B5EF4-FFF2-40B4-BE49-F238E27FC236}">
                <a16:creationId xmlns:a16="http://schemas.microsoft.com/office/drawing/2014/main" id="{86698809-F532-4CE3-91F3-E3F6F6A212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6248" y="0"/>
            <a:ext cx="7272337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lvl="1" indent="0" algn="just" defTabSz="914400" eaLnBrk="1" hangingPunct="1">
              <a:defRPr/>
            </a:pPr>
            <a:r>
              <a:rPr lang="es-PE" altLang="es-PE" sz="2800" dirty="0">
                <a:solidFill>
                  <a:schemeClr val="bg1"/>
                </a:solidFill>
                <a:latin typeface="Arial" panose="020B0604020202020204" pitchFamily="34" charset="0"/>
                <a:ea typeface="Ebrima" panose="02000000000000000000" pitchFamily="2" charset="0"/>
                <a:cs typeface="Arial" panose="020B0604020202020204" pitchFamily="34" charset="0"/>
              </a:rPr>
              <a:t>Indicadores de Recursos Humanos</a:t>
            </a:r>
          </a:p>
          <a:p>
            <a:pPr marL="0" lvl="1" indent="0" algn="just" defTabSz="914400" eaLnBrk="1" hangingPunct="1">
              <a:defRPr/>
            </a:pPr>
            <a:r>
              <a:rPr lang="es-PE" altLang="es-PE" sz="2800" dirty="0">
                <a:solidFill>
                  <a:schemeClr val="bg1"/>
                </a:solidFill>
                <a:latin typeface="Arial" panose="020B0604020202020204" pitchFamily="34" charset="0"/>
                <a:ea typeface="Ebrima" panose="02000000000000000000" pitchFamily="2" charset="0"/>
                <a:cs typeface="Arial" panose="020B0604020202020204" pitchFamily="34" charset="0"/>
              </a:rPr>
              <a:t>Comité de Igualdad de Género – LB </a:t>
            </a:r>
          </a:p>
        </p:txBody>
      </p:sp>
      <p:sp>
        <p:nvSpPr>
          <p:cNvPr id="3" name="Rectángulo 2">
            <a:extLst>
              <a:ext uri="{FF2B5EF4-FFF2-40B4-BE49-F238E27FC236}">
                <a16:creationId xmlns:a16="http://schemas.microsoft.com/office/drawing/2014/main" id="{D9C68435-82D2-41EF-8582-CCF03C2112F2}"/>
              </a:ext>
            </a:extLst>
          </p:cNvPr>
          <p:cNvSpPr/>
          <p:nvPr/>
        </p:nvSpPr>
        <p:spPr>
          <a:xfrm>
            <a:off x="0" y="5324374"/>
            <a:ext cx="9361488" cy="1156396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8773A59A-F6BD-4B85-BE9C-DCAFAF28DA5C}"/>
              </a:ext>
            </a:extLst>
          </p:cNvPr>
          <p:cNvSpPr txBox="1"/>
          <p:nvPr/>
        </p:nvSpPr>
        <p:spPr>
          <a:xfrm>
            <a:off x="216248" y="5357429"/>
            <a:ext cx="901569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6600" b="1" dirty="0">
                <a:solidFill>
                  <a:schemeClr val="bg1"/>
                </a:solidFill>
              </a:rPr>
              <a:t>JEFES</a:t>
            </a:r>
            <a:endParaRPr lang="es-ES" sz="2800" dirty="0">
              <a:solidFill>
                <a:schemeClr val="bg1"/>
              </a:solidFill>
            </a:endParaRPr>
          </a:p>
        </p:txBody>
      </p:sp>
      <p:pic>
        <p:nvPicPr>
          <p:cNvPr id="7" name="Gráfico 6" descr="Mujer">
            <a:extLst>
              <a:ext uri="{FF2B5EF4-FFF2-40B4-BE49-F238E27FC236}">
                <a16:creationId xmlns:a16="http://schemas.microsoft.com/office/drawing/2014/main" id="{84095BFC-8F72-4EFA-B8A1-87AFBDF7650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728416" y="1584226"/>
            <a:ext cx="1368152" cy="1368152"/>
          </a:xfrm>
          <a:prstGeom prst="rect">
            <a:avLst/>
          </a:prstGeom>
        </p:spPr>
      </p:pic>
      <p:pic>
        <p:nvPicPr>
          <p:cNvPr id="9" name="Gráfico 8" descr="Hombre">
            <a:extLst>
              <a:ext uri="{FF2B5EF4-FFF2-40B4-BE49-F238E27FC236}">
                <a16:creationId xmlns:a16="http://schemas.microsoft.com/office/drawing/2014/main" id="{996179EB-730A-42E1-899B-265E6B81E653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728417" y="3263194"/>
            <a:ext cx="1368151" cy="1368151"/>
          </a:xfrm>
          <a:prstGeom prst="rect">
            <a:avLst/>
          </a:prstGeom>
        </p:spPr>
      </p:pic>
      <p:sp>
        <p:nvSpPr>
          <p:cNvPr id="10" name="Flecha: a la derecha 9">
            <a:extLst>
              <a:ext uri="{FF2B5EF4-FFF2-40B4-BE49-F238E27FC236}">
                <a16:creationId xmlns:a16="http://schemas.microsoft.com/office/drawing/2014/main" id="{C486AEEF-5445-4B76-BA99-392B7C4F029A}"/>
              </a:ext>
            </a:extLst>
          </p:cNvPr>
          <p:cNvSpPr/>
          <p:nvPr/>
        </p:nvSpPr>
        <p:spPr>
          <a:xfrm>
            <a:off x="3708636" y="2088282"/>
            <a:ext cx="1368152" cy="451560"/>
          </a:xfrm>
          <a:prstGeom prst="rightArrow">
            <a:avLst/>
          </a:prstGeom>
          <a:solidFill>
            <a:schemeClr val="accent6">
              <a:lumMod val="75000"/>
            </a:schemeClr>
          </a:solidFill>
          <a:ln w="14188" cap="flat">
            <a:noFill/>
            <a:prstDash val="solid"/>
            <a:miter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11" name="Flecha: a la derecha 10">
            <a:extLst>
              <a:ext uri="{FF2B5EF4-FFF2-40B4-BE49-F238E27FC236}">
                <a16:creationId xmlns:a16="http://schemas.microsoft.com/office/drawing/2014/main" id="{F6C16D37-8121-410C-85A9-FA399DDB593A}"/>
              </a:ext>
            </a:extLst>
          </p:cNvPr>
          <p:cNvSpPr/>
          <p:nvPr/>
        </p:nvSpPr>
        <p:spPr>
          <a:xfrm>
            <a:off x="3708636" y="3854998"/>
            <a:ext cx="1368152" cy="451560"/>
          </a:xfrm>
          <a:prstGeom prst="rightArrow">
            <a:avLst/>
          </a:prstGeom>
          <a:solidFill>
            <a:schemeClr val="accent5">
              <a:lumMod val="75000"/>
            </a:schemeClr>
          </a:solidFill>
          <a:ln w="14188" cap="flat">
            <a:noFill/>
            <a:prstDash val="solid"/>
            <a:miter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12" name="Elipse 11">
            <a:extLst>
              <a:ext uri="{FF2B5EF4-FFF2-40B4-BE49-F238E27FC236}">
                <a16:creationId xmlns:a16="http://schemas.microsoft.com/office/drawing/2014/main" id="{9C708E17-A5DB-4A91-B40F-3D488AB8A152}"/>
              </a:ext>
            </a:extLst>
          </p:cNvPr>
          <p:cNvSpPr/>
          <p:nvPr/>
        </p:nvSpPr>
        <p:spPr>
          <a:xfrm>
            <a:off x="6048896" y="1656234"/>
            <a:ext cx="1295673" cy="1224136"/>
          </a:xfrm>
          <a:prstGeom prst="ellipse">
            <a:avLst/>
          </a:prstGeom>
          <a:solidFill>
            <a:schemeClr val="accent6">
              <a:lumMod val="75000"/>
            </a:schemeClr>
          </a:solidFill>
          <a:ln w="14188" cap="flat">
            <a:noFill/>
            <a:prstDash val="solid"/>
            <a:miter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E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</a:t>
            </a:r>
          </a:p>
        </p:txBody>
      </p:sp>
      <p:sp>
        <p:nvSpPr>
          <p:cNvPr id="13" name="Elipse 12">
            <a:extLst>
              <a:ext uri="{FF2B5EF4-FFF2-40B4-BE49-F238E27FC236}">
                <a16:creationId xmlns:a16="http://schemas.microsoft.com/office/drawing/2014/main" id="{9AC47487-7B33-4B21-A5D7-B5E77BE3EF47}"/>
              </a:ext>
            </a:extLst>
          </p:cNvPr>
          <p:cNvSpPr/>
          <p:nvPr/>
        </p:nvSpPr>
        <p:spPr>
          <a:xfrm>
            <a:off x="6120904" y="3402033"/>
            <a:ext cx="1295673" cy="1224136"/>
          </a:xfrm>
          <a:prstGeom prst="ellipse">
            <a:avLst/>
          </a:prstGeom>
          <a:solidFill>
            <a:schemeClr val="accent5">
              <a:lumMod val="75000"/>
            </a:schemeClr>
          </a:solidFill>
          <a:ln w="14188" cap="flat">
            <a:noFill/>
            <a:prstDash val="solid"/>
            <a:miter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PE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15</a:t>
            </a:r>
          </a:p>
        </p:txBody>
      </p:sp>
    </p:spTree>
    <p:extLst>
      <p:ext uri="{BB962C8B-B14F-4D97-AF65-F5344CB8AC3E}">
        <p14:creationId xmlns:p14="http://schemas.microsoft.com/office/powerpoint/2010/main" val="35018168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4 CuadroTexto">
            <a:extLst>
              <a:ext uri="{FF2B5EF4-FFF2-40B4-BE49-F238E27FC236}">
                <a16:creationId xmlns:a16="http://schemas.microsoft.com/office/drawing/2014/main" id="{86698809-F532-4CE3-91F3-E3F6F6A212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6248" y="0"/>
            <a:ext cx="7272337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lvl="1" indent="0" algn="just" defTabSz="914400" eaLnBrk="1" hangingPunct="1">
              <a:defRPr/>
            </a:pPr>
            <a:r>
              <a:rPr lang="es-PE" altLang="es-PE" sz="2800" dirty="0">
                <a:solidFill>
                  <a:schemeClr val="bg1"/>
                </a:solidFill>
                <a:latin typeface="Arial" panose="020B0604020202020204" pitchFamily="34" charset="0"/>
                <a:ea typeface="Ebrima" panose="02000000000000000000" pitchFamily="2" charset="0"/>
                <a:cs typeface="Arial" panose="020B0604020202020204" pitchFamily="34" charset="0"/>
              </a:rPr>
              <a:t>Indicadores de Recursos Humanos</a:t>
            </a:r>
          </a:p>
          <a:p>
            <a:pPr marL="0" lvl="1" indent="0" algn="just" defTabSz="914400" eaLnBrk="1" hangingPunct="1">
              <a:defRPr/>
            </a:pPr>
            <a:r>
              <a:rPr lang="es-PE" altLang="es-PE" sz="2800" dirty="0">
                <a:solidFill>
                  <a:schemeClr val="bg1"/>
                </a:solidFill>
                <a:latin typeface="Arial" panose="020B0604020202020204" pitchFamily="34" charset="0"/>
                <a:ea typeface="Ebrima" panose="02000000000000000000" pitchFamily="2" charset="0"/>
                <a:cs typeface="Arial" panose="020B0604020202020204" pitchFamily="34" charset="0"/>
              </a:rPr>
              <a:t>Comité de Igualdad de Género – LB </a:t>
            </a:r>
          </a:p>
        </p:txBody>
      </p:sp>
      <p:sp>
        <p:nvSpPr>
          <p:cNvPr id="3" name="Rectángulo 2">
            <a:extLst>
              <a:ext uri="{FF2B5EF4-FFF2-40B4-BE49-F238E27FC236}">
                <a16:creationId xmlns:a16="http://schemas.microsoft.com/office/drawing/2014/main" id="{D9C68435-82D2-41EF-8582-CCF03C2112F2}"/>
              </a:ext>
            </a:extLst>
          </p:cNvPr>
          <p:cNvSpPr/>
          <p:nvPr/>
        </p:nvSpPr>
        <p:spPr>
          <a:xfrm>
            <a:off x="0" y="5324374"/>
            <a:ext cx="9361488" cy="1156396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8773A59A-F6BD-4B85-BE9C-DCAFAF28DA5C}"/>
              </a:ext>
            </a:extLst>
          </p:cNvPr>
          <p:cNvSpPr txBox="1"/>
          <p:nvPr/>
        </p:nvSpPr>
        <p:spPr>
          <a:xfrm>
            <a:off x="1980444" y="5439019"/>
            <a:ext cx="5400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800" b="1" dirty="0">
                <a:solidFill>
                  <a:schemeClr val="bg1"/>
                </a:solidFill>
              </a:rPr>
              <a:t>PROMEDIO SALARIO</a:t>
            </a:r>
            <a:endParaRPr lang="es-ES" sz="1800" dirty="0">
              <a:solidFill>
                <a:schemeClr val="bg1"/>
              </a:solidFill>
            </a:endParaRPr>
          </a:p>
        </p:txBody>
      </p:sp>
      <p:pic>
        <p:nvPicPr>
          <p:cNvPr id="7" name="Gráfico 6" descr="Mujer">
            <a:extLst>
              <a:ext uri="{FF2B5EF4-FFF2-40B4-BE49-F238E27FC236}">
                <a16:creationId xmlns:a16="http://schemas.microsoft.com/office/drawing/2014/main" id="{84095BFC-8F72-4EFA-B8A1-87AFBDF7650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512862" y="1584226"/>
            <a:ext cx="1368152" cy="1368152"/>
          </a:xfrm>
          <a:prstGeom prst="rect">
            <a:avLst/>
          </a:prstGeom>
        </p:spPr>
      </p:pic>
      <p:pic>
        <p:nvPicPr>
          <p:cNvPr id="9" name="Gráfico 8" descr="Hombre">
            <a:extLst>
              <a:ext uri="{FF2B5EF4-FFF2-40B4-BE49-F238E27FC236}">
                <a16:creationId xmlns:a16="http://schemas.microsoft.com/office/drawing/2014/main" id="{996179EB-730A-42E1-899B-265E6B81E653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512863" y="3263194"/>
            <a:ext cx="1368151" cy="1368151"/>
          </a:xfrm>
          <a:prstGeom prst="rect">
            <a:avLst/>
          </a:prstGeom>
        </p:spPr>
      </p:pic>
      <p:sp>
        <p:nvSpPr>
          <p:cNvPr id="10" name="Flecha: a la derecha 9">
            <a:extLst>
              <a:ext uri="{FF2B5EF4-FFF2-40B4-BE49-F238E27FC236}">
                <a16:creationId xmlns:a16="http://schemas.microsoft.com/office/drawing/2014/main" id="{C486AEEF-5445-4B76-BA99-392B7C4F029A}"/>
              </a:ext>
            </a:extLst>
          </p:cNvPr>
          <p:cNvSpPr/>
          <p:nvPr/>
        </p:nvSpPr>
        <p:spPr>
          <a:xfrm>
            <a:off x="3493082" y="2088282"/>
            <a:ext cx="1368152" cy="451560"/>
          </a:xfrm>
          <a:prstGeom prst="rightArrow">
            <a:avLst/>
          </a:prstGeom>
          <a:solidFill>
            <a:schemeClr val="accent6">
              <a:lumMod val="75000"/>
            </a:schemeClr>
          </a:solidFill>
          <a:ln w="14188" cap="flat">
            <a:noFill/>
            <a:prstDash val="solid"/>
            <a:miter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11" name="Flecha: a la derecha 10">
            <a:extLst>
              <a:ext uri="{FF2B5EF4-FFF2-40B4-BE49-F238E27FC236}">
                <a16:creationId xmlns:a16="http://schemas.microsoft.com/office/drawing/2014/main" id="{F6C16D37-8121-410C-85A9-FA399DDB593A}"/>
              </a:ext>
            </a:extLst>
          </p:cNvPr>
          <p:cNvSpPr/>
          <p:nvPr/>
        </p:nvSpPr>
        <p:spPr>
          <a:xfrm>
            <a:off x="3493082" y="3854998"/>
            <a:ext cx="1368152" cy="451560"/>
          </a:xfrm>
          <a:prstGeom prst="rightArrow">
            <a:avLst/>
          </a:prstGeom>
          <a:solidFill>
            <a:schemeClr val="accent5">
              <a:lumMod val="75000"/>
            </a:schemeClr>
          </a:solidFill>
          <a:ln w="14188" cap="flat">
            <a:noFill/>
            <a:prstDash val="solid"/>
            <a:miter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12" name="Elipse 11">
            <a:extLst>
              <a:ext uri="{FF2B5EF4-FFF2-40B4-BE49-F238E27FC236}">
                <a16:creationId xmlns:a16="http://schemas.microsoft.com/office/drawing/2014/main" id="{9C708E17-A5DB-4A91-B40F-3D488AB8A152}"/>
              </a:ext>
            </a:extLst>
          </p:cNvPr>
          <p:cNvSpPr/>
          <p:nvPr/>
        </p:nvSpPr>
        <p:spPr>
          <a:xfrm>
            <a:off x="5473302" y="1438574"/>
            <a:ext cx="1799729" cy="1750976"/>
          </a:xfrm>
          <a:prstGeom prst="ellipse">
            <a:avLst/>
          </a:prstGeom>
          <a:solidFill>
            <a:schemeClr val="accent6">
              <a:lumMod val="75000"/>
            </a:schemeClr>
          </a:solidFill>
          <a:ln w="14188" cap="flat">
            <a:noFill/>
            <a:prstDash val="solid"/>
            <a:miter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E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S/ 8,534</a:t>
            </a:r>
          </a:p>
        </p:txBody>
      </p:sp>
      <p:sp>
        <p:nvSpPr>
          <p:cNvPr id="13" name="Elipse 12">
            <a:extLst>
              <a:ext uri="{FF2B5EF4-FFF2-40B4-BE49-F238E27FC236}">
                <a16:creationId xmlns:a16="http://schemas.microsoft.com/office/drawing/2014/main" id="{9AC47487-7B33-4B21-A5D7-B5E77BE3EF47}"/>
              </a:ext>
            </a:extLst>
          </p:cNvPr>
          <p:cNvSpPr/>
          <p:nvPr/>
        </p:nvSpPr>
        <p:spPr>
          <a:xfrm>
            <a:off x="5482664" y="3326103"/>
            <a:ext cx="1790368" cy="1642499"/>
          </a:xfrm>
          <a:prstGeom prst="ellipse">
            <a:avLst/>
          </a:prstGeom>
          <a:solidFill>
            <a:schemeClr val="accent5">
              <a:lumMod val="75000"/>
            </a:schemeClr>
          </a:solidFill>
          <a:ln w="14188" cap="flat">
            <a:noFill/>
            <a:prstDash val="solid"/>
            <a:miter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PE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S/ 9,778</a:t>
            </a:r>
          </a:p>
        </p:txBody>
      </p:sp>
    </p:spTree>
    <p:extLst>
      <p:ext uri="{BB962C8B-B14F-4D97-AF65-F5344CB8AC3E}">
        <p14:creationId xmlns:p14="http://schemas.microsoft.com/office/powerpoint/2010/main" val="331652719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4 CuadroTexto"/>
          <p:cNvSpPr txBox="1">
            <a:spLocks noChangeArrowheads="1"/>
          </p:cNvSpPr>
          <p:nvPr/>
        </p:nvSpPr>
        <p:spPr bwMode="auto">
          <a:xfrm>
            <a:off x="216248" y="0"/>
            <a:ext cx="7272337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lvl="1" indent="0" algn="just" defTabSz="914400" eaLnBrk="1" hangingPunct="1">
              <a:defRPr/>
            </a:pPr>
            <a:r>
              <a:rPr lang="es-PE" altLang="es-PE" sz="2800" dirty="0">
                <a:solidFill>
                  <a:schemeClr val="bg1"/>
                </a:solidFill>
                <a:latin typeface="Arial" panose="020B0604020202020204" pitchFamily="34" charset="0"/>
                <a:ea typeface="Ebrima" panose="02000000000000000000" pitchFamily="2" charset="0"/>
                <a:cs typeface="Arial" panose="020B0604020202020204" pitchFamily="34" charset="0"/>
              </a:rPr>
              <a:t>Indicadores de Recursos Humanos</a:t>
            </a:r>
          </a:p>
          <a:p>
            <a:pPr marL="0" lvl="1" indent="0" algn="just" defTabSz="914400" eaLnBrk="1" hangingPunct="1">
              <a:defRPr/>
            </a:pPr>
            <a:r>
              <a:rPr lang="es-PE" altLang="es-PE" sz="2800" dirty="0">
                <a:solidFill>
                  <a:schemeClr val="bg1"/>
                </a:solidFill>
                <a:latin typeface="Arial" panose="020B0604020202020204" pitchFamily="34" charset="0"/>
                <a:ea typeface="Ebrima" panose="02000000000000000000" pitchFamily="2" charset="0"/>
                <a:cs typeface="Arial" panose="020B0604020202020204" pitchFamily="34" charset="0"/>
              </a:rPr>
              <a:t>Comité de Igualdad de Género - LB</a:t>
            </a:r>
          </a:p>
        </p:txBody>
      </p:sp>
      <p:sp>
        <p:nvSpPr>
          <p:cNvPr id="8" name="CuadroTexto 7"/>
          <p:cNvSpPr txBox="1"/>
          <p:nvPr/>
        </p:nvSpPr>
        <p:spPr>
          <a:xfrm>
            <a:off x="3528616" y="6192738"/>
            <a:ext cx="132279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100" dirty="0"/>
              <a:t>No incluye vacantes</a:t>
            </a:r>
          </a:p>
        </p:txBody>
      </p:sp>
      <p:sp>
        <p:nvSpPr>
          <p:cNvPr id="9" name="Rectángulo 8"/>
          <p:cNvSpPr/>
          <p:nvPr/>
        </p:nvSpPr>
        <p:spPr>
          <a:xfrm>
            <a:off x="-224" y="5792428"/>
            <a:ext cx="9361488" cy="1156396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" name="CuadroTexto 11"/>
          <p:cNvSpPr txBox="1"/>
          <p:nvPr/>
        </p:nvSpPr>
        <p:spPr>
          <a:xfrm>
            <a:off x="745468" y="5881796"/>
            <a:ext cx="381642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5400" b="1" dirty="0">
                <a:solidFill>
                  <a:schemeClr val="bg1"/>
                </a:solidFill>
              </a:rPr>
              <a:t>33% </a:t>
            </a:r>
            <a:r>
              <a:rPr lang="es-ES" sz="1600" b="1" dirty="0">
                <a:solidFill>
                  <a:schemeClr val="bg1"/>
                </a:solidFill>
              </a:rPr>
              <a:t>Ganan más de </a:t>
            </a:r>
            <a:r>
              <a:rPr lang="es-ES" sz="1800" dirty="0">
                <a:solidFill>
                  <a:schemeClr val="bg1"/>
                </a:solidFill>
              </a:rPr>
              <a:t> S/ 10,000</a:t>
            </a:r>
          </a:p>
        </p:txBody>
      </p:sp>
      <p:sp>
        <p:nvSpPr>
          <p:cNvPr id="10" name="CuadroTexto 9"/>
          <p:cNvSpPr txBox="1"/>
          <p:nvPr/>
        </p:nvSpPr>
        <p:spPr>
          <a:xfrm>
            <a:off x="0" y="6941148"/>
            <a:ext cx="234070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700" dirty="0"/>
              <a:t>Fuente: BD JGRH </a:t>
            </a:r>
          </a:p>
          <a:p>
            <a:r>
              <a:rPr lang="es-ES" sz="700" dirty="0"/>
              <a:t>Elaborado por: Comité de Igualdad de Género del OSITRAN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2CEC1B34-26C7-406B-9C40-8A53C0237DA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14576439"/>
              </p:ext>
            </p:extLst>
          </p:nvPr>
        </p:nvGraphicFramePr>
        <p:xfrm>
          <a:off x="2324412" y="1520194"/>
          <a:ext cx="4712216" cy="3706146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2837545">
                  <a:extLst>
                    <a:ext uri="{9D8B030D-6E8A-4147-A177-3AD203B41FA5}">
                      <a16:colId xmlns:a16="http://schemas.microsoft.com/office/drawing/2014/main" val="802692040"/>
                    </a:ext>
                  </a:extLst>
                </a:gridCol>
                <a:gridCol w="1874671">
                  <a:extLst>
                    <a:ext uri="{9D8B030D-6E8A-4147-A177-3AD203B41FA5}">
                      <a16:colId xmlns:a16="http://schemas.microsoft.com/office/drawing/2014/main" val="1080346050"/>
                    </a:ext>
                  </a:extLst>
                </a:gridCol>
              </a:tblGrid>
              <a:tr h="840570">
                <a:tc>
                  <a:txBody>
                    <a:bodyPr/>
                    <a:lstStyle/>
                    <a:p>
                      <a:pPr algn="ctr"/>
                      <a:r>
                        <a:rPr lang="es-PE" dirty="0"/>
                        <a:t>CLASIFICACIÓN DE CARGO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dirty="0"/>
                        <a:t>MONTO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30948338"/>
                  </a:ext>
                </a:extLst>
              </a:tr>
              <a:tr h="477596">
                <a:tc>
                  <a:txBody>
                    <a:bodyPr/>
                    <a:lstStyle/>
                    <a:p>
                      <a:r>
                        <a:rPr lang="es-PE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FP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PE" sz="1900" b="1" i="0" u="none" strike="noStrike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S/ 28,000.00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891593043"/>
                  </a:ext>
                </a:extLst>
              </a:tr>
              <a:tr h="477596">
                <a:tc>
                  <a:txBody>
                    <a:bodyPr/>
                    <a:lstStyle/>
                    <a:p>
                      <a:r>
                        <a:rPr lang="es-PE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EC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PE" sz="1900" b="1" i="0" u="none" strike="noStrike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S/ 15,123.00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312060345"/>
                  </a:ext>
                </a:extLst>
              </a:tr>
              <a:tr h="477596">
                <a:tc>
                  <a:txBody>
                    <a:bodyPr/>
                    <a:lstStyle/>
                    <a:p>
                      <a:r>
                        <a:rPr lang="es-PE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SP-DS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PE" sz="1900" b="1" i="0" u="none" strike="noStrike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S/ 14,913.00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229927045"/>
                  </a:ext>
                </a:extLst>
              </a:tr>
              <a:tr h="477596">
                <a:tc>
                  <a:txBody>
                    <a:bodyPr/>
                    <a:lstStyle/>
                    <a:p>
                      <a:r>
                        <a:rPr lang="es-PE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SP-EJ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PE" sz="1900" b="1" i="0" u="none" strike="noStrike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S/ 14,903.00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247953604"/>
                  </a:ext>
                </a:extLst>
              </a:tr>
              <a:tr h="477596">
                <a:tc>
                  <a:txBody>
                    <a:bodyPr/>
                    <a:lstStyle/>
                    <a:p>
                      <a:r>
                        <a:rPr lang="es-PE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SP-ES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PE" sz="1900" b="1" i="0" u="none" strike="noStrike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S/ 11,296.00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850276668"/>
                  </a:ext>
                </a:extLst>
              </a:tr>
              <a:tr h="477596">
                <a:tc>
                  <a:txBody>
                    <a:bodyPr/>
                    <a:lstStyle/>
                    <a:p>
                      <a:r>
                        <a:rPr lang="es-PE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SP-AP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PE" sz="1900" b="1" i="0" u="none" strike="noStrike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S/ 4,457.00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067440516"/>
                  </a:ext>
                </a:extLst>
              </a:tr>
            </a:tbl>
          </a:graphicData>
        </a:graphic>
      </p:graphicFrame>
      <p:pic>
        <p:nvPicPr>
          <p:cNvPr id="11" name="Gráfico 10" descr="Mujer">
            <a:extLst>
              <a:ext uri="{FF2B5EF4-FFF2-40B4-BE49-F238E27FC236}">
                <a16:creationId xmlns:a16="http://schemas.microsoft.com/office/drawing/2014/main" id="{D21461AF-B356-4E1C-BB3F-350075265FF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9913" y="5843510"/>
            <a:ext cx="852127" cy="946940"/>
          </a:xfrm>
          <a:prstGeom prst="rect">
            <a:avLst/>
          </a:prstGeom>
        </p:spPr>
      </p:pic>
      <p:pic>
        <p:nvPicPr>
          <p:cNvPr id="13" name="Gráfico 12" descr="Hombre">
            <a:extLst>
              <a:ext uri="{FF2B5EF4-FFF2-40B4-BE49-F238E27FC236}">
                <a16:creationId xmlns:a16="http://schemas.microsoft.com/office/drawing/2014/main" id="{D8F309D6-5405-41FC-9F4C-EB53B9CB9821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4565406" y="5845390"/>
            <a:ext cx="996142" cy="996142"/>
          </a:xfrm>
          <a:prstGeom prst="rect">
            <a:avLst/>
          </a:prstGeom>
        </p:spPr>
      </p:pic>
      <p:sp>
        <p:nvSpPr>
          <p:cNvPr id="14" name="CuadroTexto 13">
            <a:extLst>
              <a:ext uri="{FF2B5EF4-FFF2-40B4-BE49-F238E27FC236}">
                <a16:creationId xmlns:a16="http://schemas.microsoft.com/office/drawing/2014/main" id="{3C517119-C4E7-4F7B-9E1F-6432E605797D}"/>
              </a:ext>
            </a:extLst>
          </p:cNvPr>
          <p:cNvSpPr txBox="1"/>
          <p:nvPr/>
        </p:nvSpPr>
        <p:spPr>
          <a:xfrm>
            <a:off x="5348490" y="5959093"/>
            <a:ext cx="381642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5400" b="1" dirty="0">
                <a:solidFill>
                  <a:schemeClr val="bg1"/>
                </a:solidFill>
              </a:rPr>
              <a:t>67% </a:t>
            </a:r>
            <a:r>
              <a:rPr lang="es-ES" sz="1600" b="1" dirty="0">
                <a:solidFill>
                  <a:schemeClr val="bg1"/>
                </a:solidFill>
              </a:rPr>
              <a:t>Ganan más de </a:t>
            </a:r>
            <a:r>
              <a:rPr lang="es-ES" sz="1800" dirty="0">
                <a:solidFill>
                  <a:schemeClr val="bg1"/>
                </a:solidFill>
              </a:rPr>
              <a:t> S/ 10,000</a:t>
            </a:r>
          </a:p>
        </p:txBody>
      </p:sp>
    </p:spTree>
    <p:extLst>
      <p:ext uri="{BB962C8B-B14F-4D97-AF65-F5344CB8AC3E}">
        <p14:creationId xmlns:p14="http://schemas.microsoft.com/office/powerpoint/2010/main" val="292602845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4 CuadroTexto"/>
          <p:cNvSpPr txBox="1">
            <a:spLocks noChangeArrowheads="1"/>
          </p:cNvSpPr>
          <p:nvPr/>
        </p:nvSpPr>
        <p:spPr bwMode="auto">
          <a:xfrm>
            <a:off x="216248" y="0"/>
            <a:ext cx="7272337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lvl="1" indent="0" algn="just" defTabSz="914400" eaLnBrk="1" hangingPunct="1">
              <a:defRPr/>
            </a:pPr>
            <a:r>
              <a:rPr lang="es-PE" altLang="es-PE" sz="2800" dirty="0">
                <a:solidFill>
                  <a:schemeClr val="bg1"/>
                </a:solidFill>
                <a:latin typeface="Arial" panose="020B0604020202020204" pitchFamily="34" charset="0"/>
                <a:ea typeface="Ebrima" panose="02000000000000000000" pitchFamily="2" charset="0"/>
                <a:cs typeface="Arial" panose="020B0604020202020204" pitchFamily="34" charset="0"/>
              </a:rPr>
              <a:t>Indicadores de Recursos Humanos</a:t>
            </a:r>
          </a:p>
          <a:p>
            <a:pPr marL="0" lvl="1" indent="0" algn="just" defTabSz="914400" eaLnBrk="1" hangingPunct="1">
              <a:defRPr/>
            </a:pPr>
            <a:r>
              <a:rPr lang="es-PE" altLang="es-PE" sz="2800" dirty="0">
                <a:solidFill>
                  <a:schemeClr val="bg1"/>
                </a:solidFill>
                <a:latin typeface="Arial" panose="020B0604020202020204" pitchFamily="34" charset="0"/>
                <a:ea typeface="Ebrima" panose="02000000000000000000" pitchFamily="2" charset="0"/>
                <a:cs typeface="Arial" panose="020B0604020202020204" pitchFamily="34" charset="0"/>
              </a:rPr>
              <a:t>Comité de Igualdad de Género - LB</a:t>
            </a:r>
          </a:p>
        </p:txBody>
      </p:sp>
      <p:sp>
        <p:nvSpPr>
          <p:cNvPr id="8" name="CuadroTexto 7"/>
          <p:cNvSpPr txBox="1"/>
          <p:nvPr/>
        </p:nvSpPr>
        <p:spPr>
          <a:xfrm>
            <a:off x="3528616" y="6192738"/>
            <a:ext cx="132279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100" dirty="0"/>
              <a:t>No incluye vacantes</a:t>
            </a:r>
          </a:p>
        </p:txBody>
      </p:sp>
      <p:sp>
        <p:nvSpPr>
          <p:cNvPr id="9" name="Rectángulo 8"/>
          <p:cNvSpPr/>
          <p:nvPr/>
        </p:nvSpPr>
        <p:spPr>
          <a:xfrm>
            <a:off x="-224" y="5792428"/>
            <a:ext cx="9361488" cy="1156396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" name="CuadroTexto 11"/>
          <p:cNvSpPr txBox="1"/>
          <p:nvPr/>
        </p:nvSpPr>
        <p:spPr>
          <a:xfrm>
            <a:off x="745468" y="5881796"/>
            <a:ext cx="393527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5400" b="1" dirty="0">
                <a:solidFill>
                  <a:schemeClr val="bg1"/>
                </a:solidFill>
              </a:rPr>
              <a:t>37% </a:t>
            </a:r>
            <a:r>
              <a:rPr lang="es-ES" sz="1600" b="1" dirty="0">
                <a:solidFill>
                  <a:schemeClr val="bg1"/>
                </a:solidFill>
              </a:rPr>
              <a:t>Ganan más de </a:t>
            </a:r>
            <a:r>
              <a:rPr lang="es-ES" sz="1800" dirty="0">
                <a:solidFill>
                  <a:schemeClr val="bg1"/>
                </a:solidFill>
              </a:rPr>
              <a:t> S/ 9,500</a:t>
            </a:r>
          </a:p>
        </p:txBody>
      </p:sp>
      <p:sp>
        <p:nvSpPr>
          <p:cNvPr id="10" name="CuadroTexto 9"/>
          <p:cNvSpPr txBox="1"/>
          <p:nvPr/>
        </p:nvSpPr>
        <p:spPr>
          <a:xfrm>
            <a:off x="0" y="6948824"/>
            <a:ext cx="234070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700" dirty="0"/>
              <a:t>Fuente: BD JGRH </a:t>
            </a:r>
          </a:p>
          <a:p>
            <a:r>
              <a:rPr lang="es-ES" sz="700" dirty="0"/>
              <a:t>Elaborado por: Comité de Igualdad de Género del OSITRAN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2CEC1B34-26C7-406B-9C40-8A53C0237DA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2657758"/>
              </p:ext>
            </p:extLst>
          </p:nvPr>
        </p:nvGraphicFramePr>
        <p:xfrm>
          <a:off x="2592041" y="1908312"/>
          <a:ext cx="4896544" cy="2628241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2520751">
                  <a:extLst>
                    <a:ext uri="{9D8B030D-6E8A-4147-A177-3AD203B41FA5}">
                      <a16:colId xmlns:a16="http://schemas.microsoft.com/office/drawing/2014/main" val="802692040"/>
                    </a:ext>
                  </a:extLst>
                </a:gridCol>
                <a:gridCol w="2375793">
                  <a:extLst>
                    <a:ext uri="{9D8B030D-6E8A-4147-A177-3AD203B41FA5}">
                      <a16:colId xmlns:a16="http://schemas.microsoft.com/office/drawing/2014/main" val="1080346050"/>
                    </a:ext>
                  </a:extLst>
                </a:gridCol>
              </a:tblGrid>
              <a:tr h="971788">
                <a:tc>
                  <a:txBody>
                    <a:bodyPr/>
                    <a:lstStyle/>
                    <a:p>
                      <a:pPr algn="ctr"/>
                      <a:r>
                        <a:rPr lang="es-PE" dirty="0"/>
                        <a:t>CLASIFICACIÓN DE CARGO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dirty="0"/>
                        <a:t>MONTO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30948338"/>
                  </a:ext>
                </a:extLst>
              </a:tr>
              <a:tr h="552151">
                <a:tc>
                  <a:txBody>
                    <a:bodyPr/>
                    <a:lstStyle/>
                    <a:p>
                      <a:r>
                        <a:rPr lang="es-PE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SP-EJ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r" defTabSz="987461" rtl="0" eaLnBrk="1" fontAlgn="b" latinLnBrk="0" hangingPunct="1"/>
                      <a:r>
                        <a:rPr lang="es-PE" sz="1900" b="1" kern="1200" dirty="0">
                          <a:solidFill>
                            <a:schemeClr val="dk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S/ 7,500.00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247953604"/>
                  </a:ext>
                </a:extLst>
              </a:tr>
              <a:tr h="552151">
                <a:tc>
                  <a:txBody>
                    <a:bodyPr/>
                    <a:lstStyle/>
                    <a:p>
                      <a:r>
                        <a:rPr lang="es-PE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SP-ES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r" defTabSz="987461" rtl="0" eaLnBrk="1" fontAlgn="b" latinLnBrk="0" hangingPunct="1"/>
                      <a:r>
                        <a:rPr lang="es-PE" sz="1900" b="1" kern="1200" dirty="0">
                          <a:solidFill>
                            <a:schemeClr val="dk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S/ 10,423.00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850276668"/>
                  </a:ext>
                </a:extLst>
              </a:tr>
              <a:tr h="552151">
                <a:tc>
                  <a:txBody>
                    <a:bodyPr/>
                    <a:lstStyle/>
                    <a:p>
                      <a:r>
                        <a:rPr lang="es-PE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SP-AP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r" defTabSz="987461" rtl="0" eaLnBrk="1" fontAlgn="b" latinLnBrk="0" hangingPunct="1"/>
                      <a:r>
                        <a:rPr lang="es-PE" sz="1900" b="1" kern="1200" dirty="0">
                          <a:solidFill>
                            <a:schemeClr val="dk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S/ 3,540.00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067440516"/>
                  </a:ext>
                </a:extLst>
              </a:tr>
            </a:tbl>
          </a:graphicData>
        </a:graphic>
      </p:graphicFrame>
      <p:pic>
        <p:nvPicPr>
          <p:cNvPr id="11" name="Gráfico 10" descr="Mujer">
            <a:extLst>
              <a:ext uri="{FF2B5EF4-FFF2-40B4-BE49-F238E27FC236}">
                <a16:creationId xmlns:a16="http://schemas.microsoft.com/office/drawing/2014/main" id="{D21461AF-B356-4E1C-BB3F-350075265FF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566" y="5869991"/>
            <a:ext cx="852127" cy="946940"/>
          </a:xfrm>
          <a:prstGeom prst="rect">
            <a:avLst/>
          </a:prstGeom>
        </p:spPr>
      </p:pic>
      <p:pic>
        <p:nvPicPr>
          <p:cNvPr id="13" name="Gráfico 12" descr="Hombre">
            <a:extLst>
              <a:ext uri="{FF2B5EF4-FFF2-40B4-BE49-F238E27FC236}">
                <a16:creationId xmlns:a16="http://schemas.microsoft.com/office/drawing/2014/main" id="{D8F309D6-5405-41FC-9F4C-EB53B9CB9821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4565406" y="5845390"/>
            <a:ext cx="996142" cy="996142"/>
          </a:xfrm>
          <a:prstGeom prst="rect">
            <a:avLst/>
          </a:prstGeom>
        </p:spPr>
      </p:pic>
      <p:sp>
        <p:nvSpPr>
          <p:cNvPr id="14" name="CuadroTexto 13">
            <a:extLst>
              <a:ext uri="{FF2B5EF4-FFF2-40B4-BE49-F238E27FC236}">
                <a16:creationId xmlns:a16="http://schemas.microsoft.com/office/drawing/2014/main" id="{3C517119-C4E7-4F7B-9E1F-6432E605797D}"/>
              </a:ext>
            </a:extLst>
          </p:cNvPr>
          <p:cNvSpPr txBox="1"/>
          <p:nvPr/>
        </p:nvSpPr>
        <p:spPr>
          <a:xfrm>
            <a:off x="5348489" y="5959093"/>
            <a:ext cx="393527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5400" b="1" dirty="0">
                <a:solidFill>
                  <a:schemeClr val="bg1"/>
                </a:solidFill>
              </a:rPr>
              <a:t>63% </a:t>
            </a:r>
            <a:r>
              <a:rPr lang="es-ES" sz="1600" b="1" dirty="0">
                <a:solidFill>
                  <a:schemeClr val="bg1"/>
                </a:solidFill>
              </a:rPr>
              <a:t>Ganan más de</a:t>
            </a:r>
            <a:r>
              <a:rPr lang="es-ES" sz="1800" dirty="0">
                <a:solidFill>
                  <a:schemeClr val="bg1"/>
                </a:solidFill>
              </a:rPr>
              <a:t> S/ 9,500</a:t>
            </a:r>
          </a:p>
        </p:txBody>
      </p:sp>
    </p:spTree>
    <p:extLst>
      <p:ext uri="{BB962C8B-B14F-4D97-AF65-F5344CB8AC3E}">
        <p14:creationId xmlns:p14="http://schemas.microsoft.com/office/powerpoint/2010/main" val="54586702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>
            <a:extLst>
              <a:ext uri="{FF2B5EF4-FFF2-40B4-BE49-F238E27FC236}">
                <a16:creationId xmlns:a16="http://schemas.microsoft.com/office/drawing/2014/main" id="{8A2619D4-E020-4852-8395-9FED15389840}"/>
              </a:ext>
            </a:extLst>
          </p:cNvPr>
          <p:cNvSpPr/>
          <p:nvPr/>
        </p:nvSpPr>
        <p:spPr>
          <a:xfrm>
            <a:off x="288256" y="216074"/>
            <a:ext cx="633670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indent="0" algn="just" defTabSz="914400" eaLnBrk="1" hangingPunct="1">
              <a:defRPr/>
            </a:pPr>
            <a:r>
              <a:rPr lang="es-PE" altLang="es-PE" sz="2800" b="1" dirty="0">
                <a:solidFill>
                  <a:schemeClr val="bg1"/>
                </a:solidFill>
                <a:latin typeface="Arial" panose="020B0604020202020204" pitchFamily="34" charset="0"/>
                <a:ea typeface="Ebrima" panose="02000000000000000000" pitchFamily="2" charset="0"/>
                <a:cs typeface="Arial" panose="020B0604020202020204" pitchFamily="34" charset="0"/>
              </a:rPr>
              <a:t>CEU OSITRAN 2019</a:t>
            </a:r>
          </a:p>
        </p:txBody>
      </p:sp>
      <p:sp>
        <p:nvSpPr>
          <p:cNvPr id="19" name="Rectángulo 18">
            <a:extLst>
              <a:ext uri="{FF2B5EF4-FFF2-40B4-BE49-F238E27FC236}">
                <a16:creationId xmlns:a16="http://schemas.microsoft.com/office/drawing/2014/main" id="{95674EDA-B0D0-4BCD-8B69-3D7B480A2B68}"/>
              </a:ext>
            </a:extLst>
          </p:cNvPr>
          <p:cNvSpPr/>
          <p:nvPr/>
        </p:nvSpPr>
        <p:spPr>
          <a:xfrm>
            <a:off x="0" y="5324374"/>
            <a:ext cx="9361488" cy="1156396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0" name="CuadroTexto 19">
            <a:extLst>
              <a:ext uri="{FF2B5EF4-FFF2-40B4-BE49-F238E27FC236}">
                <a16:creationId xmlns:a16="http://schemas.microsoft.com/office/drawing/2014/main" id="{2B50594F-672E-4FD6-AB5A-275FB9438C6D}"/>
              </a:ext>
            </a:extLst>
          </p:cNvPr>
          <p:cNvSpPr txBox="1"/>
          <p:nvPr/>
        </p:nvSpPr>
        <p:spPr>
          <a:xfrm>
            <a:off x="-9231" y="5348574"/>
            <a:ext cx="4983246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6600" b="1" dirty="0">
                <a:solidFill>
                  <a:schemeClr val="bg1"/>
                </a:solidFill>
              </a:rPr>
              <a:t>45</a:t>
            </a:r>
            <a:r>
              <a:rPr lang="es-ES" sz="2000" dirty="0">
                <a:solidFill>
                  <a:schemeClr val="bg1"/>
                </a:solidFill>
              </a:rPr>
              <a:t> ESTUDIANTES DEL CEU OSITRAN 2019</a:t>
            </a:r>
            <a:endParaRPr lang="es-ES" sz="2800" dirty="0">
              <a:solidFill>
                <a:schemeClr val="bg1"/>
              </a:solidFill>
            </a:endParaRPr>
          </a:p>
        </p:txBody>
      </p:sp>
      <p:sp>
        <p:nvSpPr>
          <p:cNvPr id="21" name="CuadroTexto 20">
            <a:extLst>
              <a:ext uri="{FF2B5EF4-FFF2-40B4-BE49-F238E27FC236}">
                <a16:creationId xmlns:a16="http://schemas.microsoft.com/office/drawing/2014/main" id="{E18B5DF0-BEAD-4168-BD7C-2A05670E3EE3}"/>
              </a:ext>
            </a:extLst>
          </p:cNvPr>
          <p:cNvSpPr txBox="1"/>
          <p:nvPr/>
        </p:nvSpPr>
        <p:spPr>
          <a:xfrm>
            <a:off x="5180574" y="5324374"/>
            <a:ext cx="419115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6600" b="1" dirty="0">
                <a:solidFill>
                  <a:schemeClr val="bg1"/>
                </a:solidFill>
              </a:rPr>
              <a:t>33% </a:t>
            </a:r>
            <a:r>
              <a:rPr lang="es-ES" sz="2800" b="1" dirty="0">
                <a:solidFill>
                  <a:schemeClr val="bg1"/>
                </a:solidFill>
              </a:rPr>
              <a:t>SON MUJERES</a:t>
            </a:r>
            <a:endParaRPr lang="es-ES" sz="2800" dirty="0">
              <a:solidFill>
                <a:schemeClr val="bg1"/>
              </a:solidFill>
            </a:endParaRP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24BBBC98-2EC4-476A-A286-3F8C9234F14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17413" y="2028630"/>
            <a:ext cx="4456434" cy="2388228"/>
          </a:xfrm>
          <a:prstGeom prst="rect">
            <a:avLst/>
          </a:prstGeom>
        </p:spPr>
      </p:pic>
      <p:pic>
        <p:nvPicPr>
          <p:cNvPr id="5" name="Imagen 4">
            <a:extLst>
              <a:ext uri="{FF2B5EF4-FFF2-40B4-BE49-F238E27FC236}">
                <a16:creationId xmlns:a16="http://schemas.microsoft.com/office/drawing/2014/main" id="{FCF1745C-628A-46DA-9412-C3A0ABC0E77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8256" y="1793744"/>
            <a:ext cx="4760065" cy="2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548566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02D88D1A-62A7-4842-AA51-C76BDEB63CA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466" y="1656234"/>
            <a:ext cx="4032448" cy="3999728"/>
          </a:xfrm>
          <a:prstGeom prst="rect">
            <a:avLst/>
          </a:prstGeom>
        </p:spPr>
      </p:pic>
      <p:sp>
        <p:nvSpPr>
          <p:cNvPr id="4" name="Rectángulo 3">
            <a:extLst>
              <a:ext uri="{FF2B5EF4-FFF2-40B4-BE49-F238E27FC236}">
                <a16:creationId xmlns:a16="http://schemas.microsoft.com/office/drawing/2014/main" id="{A943B2F1-D403-42E0-B2EA-B52954680B9F}"/>
              </a:ext>
            </a:extLst>
          </p:cNvPr>
          <p:cNvSpPr/>
          <p:nvPr/>
        </p:nvSpPr>
        <p:spPr>
          <a:xfrm>
            <a:off x="9231" y="5880506"/>
            <a:ext cx="9361488" cy="1156396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FE5B4F8F-5AAA-420C-8660-D2FEFE401096}"/>
              </a:ext>
            </a:extLst>
          </p:cNvPr>
          <p:cNvSpPr txBox="1"/>
          <p:nvPr/>
        </p:nvSpPr>
        <p:spPr>
          <a:xfrm>
            <a:off x="1656408" y="5832698"/>
            <a:ext cx="727303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6600" b="1" dirty="0">
                <a:solidFill>
                  <a:schemeClr val="bg1"/>
                </a:solidFill>
              </a:rPr>
              <a:t>47%</a:t>
            </a:r>
            <a:r>
              <a:rPr lang="es-ES" sz="2000" dirty="0">
                <a:solidFill>
                  <a:schemeClr val="bg1"/>
                </a:solidFill>
              </a:rPr>
              <a:t> ESTUDIANTES MUJERES DEL CEU PROVIENE DE LIMA</a:t>
            </a:r>
            <a:endParaRPr lang="es-ES" sz="2800" dirty="0">
              <a:solidFill>
                <a:schemeClr val="bg1"/>
              </a:solidFill>
            </a:endParaRPr>
          </a:p>
        </p:txBody>
      </p:sp>
      <p:pic>
        <p:nvPicPr>
          <p:cNvPr id="7" name="Gráfico 6" descr="Mujer">
            <a:extLst>
              <a:ext uri="{FF2B5EF4-FFF2-40B4-BE49-F238E27FC236}">
                <a16:creationId xmlns:a16="http://schemas.microsoft.com/office/drawing/2014/main" id="{5876E733-B34D-44C8-BA7F-50CFDA61799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648296" y="5927756"/>
            <a:ext cx="852127" cy="946940"/>
          </a:xfrm>
          <a:prstGeom prst="rect">
            <a:avLst/>
          </a:prstGeom>
        </p:spPr>
      </p:pic>
      <p:pic>
        <p:nvPicPr>
          <p:cNvPr id="9" name="Imagen 8">
            <a:extLst>
              <a:ext uri="{FF2B5EF4-FFF2-40B4-BE49-F238E27FC236}">
                <a16:creationId xmlns:a16="http://schemas.microsoft.com/office/drawing/2014/main" id="{96EB5224-418B-4C39-87DB-E61AFE5005B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320703" y="1512218"/>
            <a:ext cx="4968553" cy="4104456"/>
          </a:xfrm>
          <a:prstGeom prst="rect">
            <a:avLst/>
          </a:prstGeom>
        </p:spPr>
      </p:pic>
      <p:sp>
        <p:nvSpPr>
          <p:cNvPr id="10" name="Rectángulo 9">
            <a:extLst>
              <a:ext uri="{FF2B5EF4-FFF2-40B4-BE49-F238E27FC236}">
                <a16:creationId xmlns:a16="http://schemas.microsoft.com/office/drawing/2014/main" id="{E3D13236-248C-4839-81EF-186F0738C307}"/>
              </a:ext>
            </a:extLst>
          </p:cNvPr>
          <p:cNvSpPr/>
          <p:nvPr/>
        </p:nvSpPr>
        <p:spPr>
          <a:xfrm>
            <a:off x="288256" y="216074"/>
            <a:ext cx="633670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indent="0" algn="just" defTabSz="914400" eaLnBrk="1" hangingPunct="1">
              <a:defRPr/>
            </a:pPr>
            <a:r>
              <a:rPr lang="es-PE" altLang="es-PE" sz="2800" b="1" dirty="0">
                <a:solidFill>
                  <a:schemeClr val="bg1"/>
                </a:solidFill>
                <a:latin typeface="Arial" panose="020B0604020202020204" pitchFamily="34" charset="0"/>
                <a:ea typeface="Ebrima" panose="02000000000000000000" pitchFamily="2" charset="0"/>
                <a:cs typeface="Arial" panose="020B0604020202020204" pitchFamily="34" charset="0"/>
              </a:rPr>
              <a:t>CEU OSITRAN 2019</a:t>
            </a:r>
          </a:p>
        </p:txBody>
      </p:sp>
    </p:spTree>
    <p:extLst>
      <p:ext uri="{BB962C8B-B14F-4D97-AF65-F5344CB8AC3E}">
        <p14:creationId xmlns:p14="http://schemas.microsoft.com/office/powerpoint/2010/main" val="93642610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9" name="Gráfico 28">
            <a:extLst>
              <a:ext uri="{FF2B5EF4-FFF2-40B4-BE49-F238E27FC236}">
                <a16:creationId xmlns:a16="http://schemas.microsoft.com/office/drawing/2014/main" id="{0FA1A709-05B7-471D-B5B4-F464B1CD512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75110290"/>
              </p:ext>
            </p:extLst>
          </p:nvPr>
        </p:nvGraphicFramePr>
        <p:xfrm>
          <a:off x="144240" y="1872258"/>
          <a:ext cx="4989418" cy="38164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28" name="Gráfico 27">
            <a:extLst>
              <a:ext uri="{FF2B5EF4-FFF2-40B4-BE49-F238E27FC236}">
                <a16:creationId xmlns:a16="http://schemas.microsoft.com/office/drawing/2014/main" id="{9D61C8F2-6412-4A9A-BC8B-EAA603005BC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89053168"/>
              </p:ext>
            </p:extLst>
          </p:nvPr>
        </p:nvGraphicFramePr>
        <p:xfrm>
          <a:off x="5472832" y="1296194"/>
          <a:ext cx="3168352" cy="203715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27" name="Gráfico 26">
            <a:extLst>
              <a:ext uri="{FF2B5EF4-FFF2-40B4-BE49-F238E27FC236}">
                <a16:creationId xmlns:a16="http://schemas.microsoft.com/office/drawing/2014/main" id="{CA998D09-4E75-4777-B8DC-EFE74B8774A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93915002"/>
              </p:ext>
            </p:extLst>
          </p:nvPr>
        </p:nvGraphicFramePr>
        <p:xfrm>
          <a:off x="5472832" y="3240410"/>
          <a:ext cx="3168352" cy="21095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25" name="Gráfico 24">
            <a:extLst>
              <a:ext uri="{FF2B5EF4-FFF2-40B4-BE49-F238E27FC236}">
                <a16:creationId xmlns:a16="http://schemas.microsoft.com/office/drawing/2014/main" id="{BEA4295F-8E57-4E81-8198-2CFE5D3BEDE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84413473"/>
              </p:ext>
            </p:extLst>
          </p:nvPr>
        </p:nvGraphicFramePr>
        <p:xfrm>
          <a:off x="5497098" y="5306675"/>
          <a:ext cx="3144086" cy="18372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pic>
        <p:nvPicPr>
          <p:cNvPr id="3" name="Gráfico 2" descr="Mujer">
            <a:extLst>
              <a:ext uri="{FF2B5EF4-FFF2-40B4-BE49-F238E27FC236}">
                <a16:creationId xmlns:a16="http://schemas.microsoft.com/office/drawing/2014/main" id="{2D3379FA-B01A-4849-86B7-67A8DAE0D3B1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1440384" y="4392538"/>
            <a:ext cx="432048" cy="432048"/>
          </a:xfrm>
          <a:prstGeom prst="rect">
            <a:avLst/>
          </a:prstGeom>
        </p:spPr>
      </p:pic>
      <p:pic>
        <p:nvPicPr>
          <p:cNvPr id="4" name="Gráfico 3" descr="Mujer">
            <a:extLst>
              <a:ext uri="{FF2B5EF4-FFF2-40B4-BE49-F238E27FC236}">
                <a16:creationId xmlns:a16="http://schemas.microsoft.com/office/drawing/2014/main" id="{CC775C6A-DCE7-418E-A5AE-B14CD5318D58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3312592" y="4320530"/>
            <a:ext cx="432048" cy="432048"/>
          </a:xfrm>
          <a:prstGeom prst="rect">
            <a:avLst/>
          </a:prstGeom>
        </p:spPr>
      </p:pic>
      <p:pic>
        <p:nvPicPr>
          <p:cNvPr id="5" name="Gráfico 4" descr="Hombre">
            <a:extLst>
              <a:ext uri="{FF2B5EF4-FFF2-40B4-BE49-F238E27FC236}">
                <a16:creationId xmlns:a16="http://schemas.microsoft.com/office/drawing/2014/main" id="{46DA2581-D396-487A-928D-7D45BBCB8EDF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1454631" y="3816474"/>
            <a:ext cx="464207" cy="464207"/>
          </a:xfrm>
          <a:prstGeom prst="rect">
            <a:avLst/>
          </a:prstGeom>
        </p:spPr>
      </p:pic>
      <p:pic>
        <p:nvPicPr>
          <p:cNvPr id="6" name="Gráfico 5" descr="Hombre">
            <a:extLst>
              <a:ext uri="{FF2B5EF4-FFF2-40B4-BE49-F238E27FC236}">
                <a16:creationId xmlns:a16="http://schemas.microsoft.com/office/drawing/2014/main" id="{E5727F38-0A2B-43C6-8B4A-4FB8CAEE548A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3280433" y="3672458"/>
            <a:ext cx="464207" cy="464207"/>
          </a:xfrm>
          <a:prstGeom prst="rect">
            <a:avLst/>
          </a:prstGeom>
        </p:spPr>
      </p:pic>
      <p:pic>
        <p:nvPicPr>
          <p:cNvPr id="9" name="Gráfico 8" descr="Hombre">
            <a:extLst>
              <a:ext uri="{FF2B5EF4-FFF2-40B4-BE49-F238E27FC236}">
                <a16:creationId xmlns:a16="http://schemas.microsoft.com/office/drawing/2014/main" id="{EAA95D1D-B64E-43B7-961F-E8F5DD1ED231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7561064" y="2376314"/>
            <a:ext cx="464207" cy="464207"/>
          </a:xfrm>
          <a:prstGeom prst="rect">
            <a:avLst/>
          </a:prstGeom>
        </p:spPr>
      </p:pic>
      <p:pic>
        <p:nvPicPr>
          <p:cNvPr id="10" name="Gráfico 9" descr="Hombre">
            <a:extLst>
              <a:ext uri="{FF2B5EF4-FFF2-40B4-BE49-F238E27FC236}">
                <a16:creationId xmlns:a16="http://schemas.microsoft.com/office/drawing/2014/main" id="{0EE2E6E8-34D9-49B4-A017-E9DFE2621A56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6499927" y="2354347"/>
            <a:ext cx="464207" cy="464207"/>
          </a:xfrm>
          <a:prstGeom prst="rect">
            <a:avLst/>
          </a:prstGeom>
        </p:spPr>
      </p:pic>
      <p:pic>
        <p:nvPicPr>
          <p:cNvPr id="11" name="Gráfico 10" descr="Mujer">
            <a:extLst>
              <a:ext uri="{FF2B5EF4-FFF2-40B4-BE49-F238E27FC236}">
                <a16:creationId xmlns:a16="http://schemas.microsoft.com/office/drawing/2014/main" id="{9447359F-027A-4989-B5F5-92B48974F43A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6192912" y="2376314"/>
            <a:ext cx="432048" cy="432048"/>
          </a:xfrm>
          <a:prstGeom prst="rect">
            <a:avLst/>
          </a:prstGeom>
        </p:spPr>
      </p:pic>
      <p:pic>
        <p:nvPicPr>
          <p:cNvPr id="12" name="Gráfico 11" descr="Mujer">
            <a:extLst>
              <a:ext uri="{FF2B5EF4-FFF2-40B4-BE49-F238E27FC236}">
                <a16:creationId xmlns:a16="http://schemas.microsoft.com/office/drawing/2014/main" id="{54E8FCA2-15A5-4FBA-B916-C65C80D48CDA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7265050" y="2392393"/>
            <a:ext cx="432048" cy="432048"/>
          </a:xfrm>
          <a:prstGeom prst="rect">
            <a:avLst/>
          </a:prstGeom>
        </p:spPr>
      </p:pic>
      <p:pic>
        <p:nvPicPr>
          <p:cNvPr id="14" name="Gráfico 13" descr="Mujer">
            <a:extLst>
              <a:ext uri="{FF2B5EF4-FFF2-40B4-BE49-F238E27FC236}">
                <a16:creationId xmlns:a16="http://schemas.microsoft.com/office/drawing/2014/main" id="{6F36B054-48D3-4E0F-B61E-FAA6A2A8DA0D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6227059" y="4496705"/>
            <a:ext cx="432048" cy="432048"/>
          </a:xfrm>
          <a:prstGeom prst="rect">
            <a:avLst/>
          </a:prstGeom>
        </p:spPr>
      </p:pic>
      <p:pic>
        <p:nvPicPr>
          <p:cNvPr id="15" name="Gráfico 14" descr="Mujer">
            <a:extLst>
              <a:ext uri="{FF2B5EF4-FFF2-40B4-BE49-F238E27FC236}">
                <a16:creationId xmlns:a16="http://schemas.microsoft.com/office/drawing/2014/main" id="{46B97AB3-6B92-46E3-9CEB-8AF1D5E82FB0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7265050" y="4496705"/>
            <a:ext cx="432048" cy="432048"/>
          </a:xfrm>
          <a:prstGeom prst="rect">
            <a:avLst/>
          </a:prstGeom>
        </p:spPr>
      </p:pic>
      <p:pic>
        <p:nvPicPr>
          <p:cNvPr id="16" name="Gráfico 15" descr="Hombre">
            <a:extLst>
              <a:ext uri="{FF2B5EF4-FFF2-40B4-BE49-F238E27FC236}">
                <a16:creationId xmlns:a16="http://schemas.microsoft.com/office/drawing/2014/main" id="{AB75110E-9A0D-4CB5-B189-169D727DA1C3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7561063" y="4464546"/>
            <a:ext cx="464207" cy="464207"/>
          </a:xfrm>
          <a:prstGeom prst="rect">
            <a:avLst/>
          </a:prstGeom>
        </p:spPr>
      </p:pic>
      <p:pic>
        <p:nvPicPr>
          <p:cNvPr id="17" name="Gráfico 16" descr="Hombre">
            <a:extLst>
              <a:ext uri="{FF2B5EF4-FFF2-40B4-BE49-F238E27FC236}">
                <a16:creationId xmlns:a16="http://schemas.microsoft.com/office/drawing/2014/main" id="{AC7FDDEE-0CFD-410F-BCAF-55D737A956E4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6490913" y="4464546"/>
            <a:ext cx="464207" cy="464207"/>
          </a:xfrm>
          <a:prstGeom prst="rect">
            <a:avLst/>
          </a:prstGeom>
        </p:spPr>
      </p:pic>
      <p:sp>
        <p:nvSpPr>
          <p:cNvPr id="18" name="Flecha: a la derecha 17">
            <a:extLst>
              <a:ext uri="{FF2B5EF4-FFF2-40B4-BE49-F238E27FC236}">
                <a16:creationId xmlns:a16="http://schemas.microsoft.com/office/drawing/2014/main" id="{49B9F0D1-0DD4-4067-9CBB-E85C5C844A5E}"/>
              </a:ext>
            </a:extLst>
          </p:cNvPr>
          <p:cNvSpPr/>
          <p:nvPr/>
        </p:nvSpPr>
        <p:spPr>
          <a:xfrm>
            <a:off x="4752752" y="3744466"/>
            <a:ext cx="576064" cy="360040"/>
          </a:xfrm>
          <a:prstGeom prst="rightArrow">
            <a:avLst/>
          </a:prstGeom>
          <a:solidFill>
            <a:srgbClr val="7030A0"/>
          </a:solidFill>
          <a:ln>
            <a:solidFill>
              <a:srgbClr val="7030A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>
              <a:solidFill>
                <a:srgbClr val="7030A0"/>
              </a:solidFill>
            </a:endParaRPr>
          </a:p>
        </p:txBody>
      </p:sp>
      <p:pic>
        <p:nvPicPr>
          <p:cNvPr id="20" name="Gráfico 19" descr="Mujer">
            <a:extLst>
              <a:ext uri="{FF2B5EF4-FFF2-40B4-BE49-F238E27FC236}">
                <a16:creationId xmlns:a16="http://schemas.microsoft.com/office/drawing/2014/main" id="{684B15E1-CA33-44BB-AAFE-9959BB5BC169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6264920" y="6480770"/>
            <a:ext cx="288032" cy="288032"/>
          </a:xfrm>
          <a:prstGeom prst="rect">
            <a:avLst/>
          </a:prstGeom>
        </p:spPr>
      </p:pic>
      <p:pic>
        <p:nvPicPr>
          <p:cNvPr id="21" name="Gráfico 20" descr="Mujer">
            <a:extLst>
              <a:ext uri="{FF2B5EF4-FFF2-40B4-BE49-F238E27FC236}">
                <a16:creationId xmlns:a16="http://schemas.microsoft.com/office/drawing/2014/main" id="{52441635-A640-4E73-ABFB-EE2CF36FADE8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7309036" y="6480770"/>
            <a:ext cx="288032" cy="288032"/>
          </a:xfrm>
          <a:prstGeom prst="rect">
            <a:avLst/>
          </a:prstGeom>
        </p:spPr>
      </p:pic>
      <p:pic>
        <p:nvPicPr>
          <p:cNvPr id="23" name="Gráfico 22" descr="Hombre">
            <a:extLst>
              <a:ext uri="{FF2B5EF4-FFF2-40B4-BE49-F238E27FC236}">
                <a16:creationId xmlns:a16="http://schemas.microsoft.com/office/drawing/2014/main" id="{9D2B38C8-7AA4-4DB3-875D-5C3793C98690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7597068" y="6474148"/>
            <a:ext cx="288033" cy="288033"/>
          </a:xfrm>
          <a:prstGeom prst="rect">
            <a:avLst/>
          </a:prstGeom>
        </p:spPr>
      </p:pic>
      <p:pic>
        <p:nvPicPr>
          <p:cNvPr id="24" name="Gráfico 23" descr="Hombre">
            <a:extLst>
              <a:ext uri="{FF2B5EF4-FFF2-40B4-BE49-F238E27FC236}">
                <a16:creationId xmlns:a16="http://schemas.microsoft.com/office/drawing/2014/main" id="{11F366AE-A6F2-451B-A9FA-C42DDF6F3DC2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6552952" y="6480770"/>
            <a:ext cx="288033" cy="2880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280147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" name="Gráfico 14">
            <a:extLst>
              <a:ext uri="{FF2B5EF4-FFF2-40B4-BE49-F238E27FC236}">
                <a16:creationId xmlns:a16="http://schemas.microsoft.com/office/drawing/2014/main" id="{07F93F63-FD98-43FB-93EF-B009765FA8D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86605404"/>
              </p:ext>
            </p:extLst>
          </p:nvPr>
        </p:nvGraphicFramePr>
        <p:xfrm>
          <a:off x="4573240" y="2448322"/>
          <a:ext cx="4427984" cy="30312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2" name="Gráfico 1">
            <a:extLst>
              <a:ext uri="{FF2B5EF4-FFF2-40B4-BE49-F238E27FC236}">
                <a16:creationId xmlns:a16="http://schemas.microsoft.com/office/drawing/2014/main" id="{99A9F3DE-2BF2-454A-9D35-83312BAB144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9891131"/>
              </p:ext>
            </p:extLst>
          </p:nvPr>
        </p:nvGraphicFramePr>
        <p:xfrm>
          <a:off x="144240" y="2448322"/>
          <a:ext cx="4427984" cy="30963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3" name="Gráfico 2" descr="Mujer">
            <a:extLst>
              <a:ext uri="{FF2B5EF4-FFF2-40B4-BE49-F238E27FC236}">
                <a16:creationId xmlns:a16="http://schemas.microsoft.com/office/drawing/2014/main" id="{239F7967-7384-4953-9706-967793DF171A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08336" y="4248522"/>
            <a:ext cx="432048" cy="442303"/>
          </a:xfrm>
          <a:prstGeom prst="rect">
            <a:avLst/>
          </a:prstGeom>
        </p:spPr>
      </p:pic>
      <p:pic>
        <p:nvPicPr>
          <p:cNvPr id="4" name="Gráfico 3" descr="Mujer">
            <a:extLst>
              <a:ext uri="{FF2B5EF4-FFF2-40B4-BE49-F238E27FC236}">
                <a16:creationId xmlns:a16="http://schemas.microsoft.com/office/drawing/2014/main" id="{37802968-2D16-49D6-9AF2-9653CE356519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2736528" y="3960490"/>
            <a:ext cx="432048" cy="442303"/>
          </a:xfrm>
          <a:prstGeom prst="rect">
            <a:avLst/>
          </a:prstGeom>
        </p:spPr>
      </p:pic>
      <p:pic>
        <p:nvPicPr>
          <p:cNvPr id="5" name="Gráfico 4" descr="Hombre">
            <a:extLst>
              <a:ext uri="{FF2B5EF4-FFF2-40B4-BE49-F238E27FC236}">
                <a16:creationId xmlns:a16="http://schemas.microsoft.com/office/drawing/2014/main" id="{780592DA-5FF9-47B3-A7D0-36F6D0C82C53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1440384" y="4643508"/>
            <a:ext cx="464207" cy="475225"/>
          </a:xfrm>
          <a:prstGeom prst="rect">
            <a:avLst/>
          </a:prstGeom>
        </p:spPr>
      </p:pic>
      <p:pic>
        <p:nvPicPr>
          <p:cNvPr id="6" name="Gráfico 5" descr="Hombre">
            <a:extLst>
              <a:ext uri="{FF2B5EF4-FFF2-40B4-BE49-F238E27FC236}">
                <a16:creationId xmlns:a16="http://schemas.microsoft.com/office/drawing/2014/main" id="{350BAE08-F8AC-4399-8A73-95DF32A82C75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3208425" y="4637393"/>
            <a:ext cx="464207" cy="475225"/>
          </a:xfrm>
          <a:prstGeom prst="rect">
            <a:avLst/>
          </a:prstGeom>
        </p:spPr>
      </p:pic>
      <p:pic>
        <p:nvPicPr>
          <p:cNvPr id="8" name="Gráfico 7" descr="Hombre">
            <a:extLst>
              <a:ext uri="{FF2B5EF4-FFF2-40B4-BE49-F238E27FC236}">
                <a16:creationId xmlns:a16="http://schemas.microsoft.com/office/drawing/2014/main" id="{AD69B30D-DEA4-4F7E-9B31-EEC3C717BB11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5944729" y="4536554"/>
            <a:ext cx="464207" cy="475225"/>
          </a:xfrm>
          <a:prstGeom prst="rect">
            <a:avLst/>
          </a:prstGeom>
        </p:spPr>
      </p:pic>
      <p:pic>
        <p:nvPicPr>
          <p:cNvPr id="9" name="Gráfico 8" descr="Hombre">
            <a:extLst>
              <a:ext uri="{FF2B5EF4-FFF2-40B4-BE49-F238E27FC236}">
                <a16:creationId xmlns:a16="http://schemas.microsoft.com/office/drawing/2014/main" id="{ECFE942D-4F24-49F9-95C5-321468ED84B4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7600913" y="4556132"/>
            <a:ext cx="464207" cy="475225"/>
          </a:xfrm>
          <a:prstGeom prst="rect">
            <a:avLst/>
          </a:prstGeom>
        </p:spPr>
      </p:pic>
      <p:pic>
        <p:nvPicPr>
          <p:cNvPr id="10" name="Gráfico 9" descr="Mujer">
            <a:extLst>
              <a:ext uri="{FF2B5EF4-FFF2-40B4-BE49-F238E27FC236}">
                <a16:creationId xmlns:a16="http://schemas.microsoft.com/office/drawing/2014/main" id="{03DE64A4-00BA-4D1A-86A3-36A0F3E985C7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5472832" y="4598307"/>
            <a:ext cx="432048" cy="442303"/>
          </a:xfrm>
          <a:prstGeom prst="rect">
            <a:avLst/>
          </a:prstGeom>
        </p:spPr>
      </p:pic>
      <p:pic>
        <p:nvPicPr>
          <p:cNvPr id="11" name="Gráfico 10" descr="Mujer">
            <a:extLst>
              <a:ext uri="{FF2B5EF4-FFF2-40B4-BE49-F238E27FC236}">
                <a16:creationId xmlns:a16="http://schemas.microsoft.com/office/drawing/2014/main" id="{05AD4BC7-796F-4409-AF59-C2DCD03BF699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7129016" y="4585434"/>
            <a:ext cx="432048" cy="4423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37947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>
            <a:extLst>
              <a:ext uri="{FF2B5EF4-FFF2-40B4-BE49-F238E27FC236}">
                <a16:creationId xmlns:a16="http://schemas.microsoft.com/office/drawing/2014/main" id="{8A2619D4-E020-4852-8395-9FED15389840}"/>
              </a:ext>
            </a:extLst>
          </p:cNvPr>
          <p:cNvSpPr/>
          <p:nvPr/>
        </p:nvSpPr>
        <p:spPr>
          <a:xfrm>
            <a:off x="288256" y="216074"/>
            <a:ext cx="633670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indent="0" algn="just" defTabSz="914400" eaLnBrk="1" hangingPunct="1">
              <a:defRPr/>
            </a:pPr>
            <a:r>
              <a:rPr lang="es-PE" altLang="es-PE" sz="2800" b="1" dirty="0">
                <a:solidFill>
                  <a:schemeClr val="bg1"/>
                </a:solidFill>
                <a:latin typeface="Arial" panose="020B0604020202020204" pitchFamily="34" charset="0"/>
                <a:ea typeface="Ebrima" panose="02000000000000000000" pitchFamily="2" charset="0"/>
                <a:cs typeface="Arial" panose="020B0604020202020204" pitchFamily="34" charset="0"/>
              </a:rPr>
              <a:t>PEA OSITRAN POR VÍNCULO</a:t>
            </a:r>
          </a:p>
        </p:txBody>
      </p:sp>
      <p:sp>
        <p:nvSpPr>
          <p:cNvPr id="19" name="Rectángulo 18">
            <a:extLst>
              <a:ext uri="{FF2B5EF4-FFF2-40B4-BE49-F238E27FC236}">
                <a16:creationId xmlns:a16="http://schemas.microsoft.com/office/drawing/2014/main" id="{95674EDA-B0D0-4BCD-8B69-3D7B480A2B68}"/>
              </a:ext>
            </a:extLst>
          </p:cNvPr>
          <p:cNvSpPr/>
          <p:nvPr/>
        </p:nvSpPr>
        <p:spPr>
          <a:xfrm>
            <a:off x="0" y="5324374"/>
            <a:ext cx="9361488" cy="1156396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0" name="CuadroTexto 19">
            <a:extLst>
              <a:ext uri="{FF2B5EF4-FFF2-40B4-BE49-F238E27FC236}">
                <a16:creationId xmlns:a16="http://schemas.microsoft.com/office/drawing/2014/main" id="{2B50594F-672E-4FD6-AB5A-275FB9438C6D}"/>
              </a:ext>
            </a:extLst>
          </p:cNvPr>
          <p:cNvSpPr txBox="1"/>
          <p:nvPr/>
        </p:nvSpPr>
        <p:spPr>
          <a:xfrm>
            <a:off x="201554" y="5232078"/>
            <a:ext cx="419115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6600" b="1" dirty="0">
                <a:solidFill>
                  <a:schemeClr val="bg1"/>
                </a:solidFill>
              </a:rPr>
              <a:t>335</a:t>
            </a:r>
            <a:r>
              <a:rPr lang="es-ES" sz="2000" dirty="0">
                <a:solidFill>
                  <a:schemeClr val="bg1"/>
                </a:solidFill>
              </a:rPr>
              <a:t> LSC/CAS/CAP/PRAC</a:t>
            </a:r>
            <a:endParaRPr lang="es-ES" sz="2800" dirty="0">
              <a:solidFill>
                <a:schemeClr val="bg1"/>
              </a:solidFill>
            </a:endParaRPr>
          </a:p>
        </p:txBody>
      </p:sp>
      <p:sp>
        <p:nvSpPr>
          <p:cNvPr id="21" name="CuadroTexto 20">
            <a:extLst>
              <a:ext uri="{FF2B5EF4-FFF2-40B4-BE49-F238E27FC236}">
                <a16:creationId xmlns:a16="http://schemas.microsoft.com/office/drawing/2014/main" id="{E18B5DF0-BEAD-4168-BD7C-2A05670E3EE3}"/>
              </a:ext>
            </a:extLst>
          </p:cNvPr>
          <p:cNvSpPr txBox="1"/>
          <p:nvPr/>
        </p:nvSpPr>
        <p:spPr>
          <a:xfrm>
            <a:off x="4817413" y="5220628"/>
            <a:ext cx="419115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6600" b="1" dirty="0">
                <a:solidFill>
                  <a:schemeClr val="bg1"/>
                </a:solidFill>
              </a:rPr>
              <a:t>42% </a:t>
            </a:r>
            <a:r>
              <a:rPr lang="es-ES" sz="2800" b="1" dirty="0">
                <a:solidFill>
                  <a:schemeClr val="bg1"/>
                </a:solidFill>
              </a:rPr>
              <a:t>SON MUJERES</a:t>
            </a:r>
            <a:endParaRPr lang="es-ES" sz="2800" dirty="0">
              <a:solidFill>
                <a:schemeClr val="bg1"/>
              </a:solidFill>
            </a:endParaRPr>
          </a:p>
        </p:txBody>
      </p:sp>
      <p:pic>
        <p:nvPicPr>
          <p:cNvPr id="8" name="Gráfico 7" descr="Mujer">
            <a:extLst>
              <a:ext uri="{FF2B5EF4-FFF2-40B4-BE49-F238E27FC236}">
                <a16:creationId xmlns:a16="http://schemas.microsoft.com/office/drawing/2014/main" id="{34CB866E-0D67-4E0F-BA36-5B35E789906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896768" y="1977818"/>
            <a:ext cx="1186608" cy="1186608"/>
          </a:xfrm>
          <a:prstGeom prst="rect">
            <a:avLst/>
          </a:prstGeom>
        </p:spPr>
      </p:pic>
      <p:pic>
        <p:nvPicPr>
          <p:cNvPr id="9" name="Gráfico 8" descr="Hombre">
            <a:extLst>
              <a:ext uri="{FF2B5EF4-FFF2-40B4-BE49-F238E27FC236}">
                <a16:creationId xmlns:a16="http://schemas.microsoft.com/office/drawing/2014/main" id="{0C9C221C-7B80-45DD-9733-15C601F10558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4896768" y="3475035"/>
            <a:ext cx="1186608" cy="1186608"/>
          </a:xfrm>
          <a:prstGeom prst="rect">
            <a:avLst/>
          </a:prstGeom>
        </p:spPr>
      </p:pic>
      <p:sp>
        <p:nvSpPr>
          <p:cNvPr id="10" name="Flecha: a la derecha 9">
            <a:extLst>
              <a:ext uri="{FF2B5EF4-FFF2-40B4-BE49-F238E27FC236}">
                <a16:creationId xmlns:a16="http://schemas.microsoft.com/office/drawing/2014/main" id="{E2CF95FB-60AA-49AC-B151-8EBE9539C9C3}"/>
              </a:ext>
            </a:extLst>
          </p:cNvPr>
          <p:cNvSpPr/>
          <p:nvPr/>
        </p:nvSpPr>
        <p:spPr>
          <a:xfrm>
            <a:off x="6191388" y="2302621"/>
            <a:ext cx="1368152" cy="451560"/>
          </a:xfrm>
          <a:prstGeom prst="rightArrow">
            <a:avLst/>
          </a:prstGeom>
          <a:solidFill>
            <a:schemeClr val="accent6">
              <a:lumMod val="75000"/>
            </a:schemeClr>
          </a:solidFill>
          <a:ln w="14188" cap="flat">
            <a:noFill/>
            <a:prstDash val="solid"/>
            <a:miter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11" name="Flecha: a la derecha 10">
            <a:extLst>
              <a:ext uri="{FF2B5EF4-FFF2-40B4-BE49-F238E27FC236}">
                <a16:creationId xmlns:a16="http://schemas.microsoft.com/office/drawing/2014/main" id="{E084510F-1D5E-459A-B9B9-5C92DD7B0497}"/>
              </a:ext>
            </a:extLst>
          </p:cNvPr>
          <p:cNvSpPr/>
          <p:nvPr/>
        </p:nvSpPr>
        <p:spPr>
          <a:xfrm>
            <a:off x="6191388" y="3901448"/>
            <a:ext cx="1368152" cy="451560"/>
          </a:xfrm>
          <a:prstGeom prst="rightArrow">
            <a:avLst/>
          </a:prstGeom>
          <a:solidFill>
            <a:schemeClr val="accent5">
              <a:lumMod val="75000"/>
            </a:schemeClr>
          </a:solidFill>
          <a:ln w="14188" cap="flat">
            <a:noFill/>
            <a:prstDash val="solid"/>
            <a:miter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12" name="Elipse 11">
            <a:extLst>
              <a:ext uri="{FF2B5EF4-FFF2-40B4-BE49-F238E27FC236}">
                <a16:creationId xmlns:a16="http://schemas.microsoft.com/office/drawing/2014/main" id="{371CED8E-4946-43C5-92D9-60AACBF8CC12}"/>
              </a:ext>
            </a:extLst>
          </p:cNvPr>
          <p:cNvSpPr/>
          <p:nvPr/>
        </p:nvSpPr>
        <p:spPr>
          <a:xfrm>
            <a:off x="7812039" y="1876526"/>
            <a:ext cx="1295673" cy="1224136"/>
          </a:xfrm>
          <a:prstGeom prst="ellipse">
            <a:avLst/>
          </a:prstGeom>
          <a:solidFill>
            <a:schemeClr val="accent6">
              <a:lumMod val="75000"/>
            </a:schemeClr>
          </a:solidFill>
          <a:ln w="14188" cap="flat">
            <a:noFill/>
            <a:prstDash val="solid"/>
            <a:miter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E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142</a:t>
            </a:r>
          </a:p>
        </p:txBody>
      </p:sp>
      <p:sp>
        <p:nvSpPr>
          <p:cNvPr id="13" name="Elipse 12">
            <a:extLst>
              <a:ext uri="{FF2B5EF4-FFF2-40B4-BE49-F238E27FC236}">
                <a16:creationId xmlns:a16="http://schemas.microsoft.com/office/drawing/2014/main" id="{EA52A73F-AACF-43D0-B753-2AA2D46FAA91}"/>
              </a:ext>
            </a:extLst>
          </p:cNvPr>
          <p:cNvSpPr/>
          <p:nvPr/>
        </p:nvSpPr>
        <p:spPr>
          <a:xfrm>
            <a:off x="7838423" y="3600450"/>
            <a:ext cx="1295673" cy="1224136"/>
          </a:xfrm>
          <a:prstGeom prst="ellipse">
            <a:avLst/>
          </a:prstGeom>
          <a:solidFill>
            <a:schemeClr val="accent5">
              <a:lumMod val="75000"/>
            </a:schemeClr>
          </a:solidFill>
          <a:ln w="14188" cap="flat">
            <a:noFill/>
            <a:prstDash val="solid"/>
            <a:miter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PE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193</a:t>
            </a:r>
          </a:p>
        </p:txBody>
      </p:sp>
      <p:graphicFrame>
        <p:nvGraphicFramePr>
          <p:cNvPr id="14" name="Gráfico 13">
            <a:extLst>
              <a:ext uri="{FF2B5EF4-FFF2-40B4-BE49-F238E27FC236}">
                <a16:creationId xmlns:a16="http://schemas.microsoft.com/office/drawing/2014/main" id="{D57512E3-6689-4805-BD25-A3833E4FFAC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76829146"/>
              </p:ext>
            </p:extLst>
          </p:nvPr>
        </p:nvGraphicFramePr>
        <p:xfrm>
          <a:off x="144240" y="1800250"/>
          <a:ext cx="4824536" cy="31998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</p:spTree>
    <p:extLst>
      <p:ext uri="{BB962C8B-B14F-4D97-AF65-F5344CB8AC3E}">
        <p14:creationId xmlns:p14="http://schemas.microsoft.com/office/powerpoint/2010/main" val="13936921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4 CuadroTexto">
            <a:extLst>
              <a:ext uri="{FF2B5EF4-FFF2-40B4-BE49-F238E27FC236}">
                <a16:creationId xmlns:a16="http://schemas.microsoft.com/office/drawing/2014/main" id="{86698809-F532-4CE3-91F3-E3F6F6A212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6248" y="0"/>
            <a:ext cx="7272337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lvl="1" indent="0" algn="just" defTabSz="914400" eaLnBrk="1" hangingPunct="1">
              <a:defRPr/>
            </a:pPr>
            <a:r>
              <a:rPr lang="es-PE" altLang="es-PE" sz="2800" dirty="0">
                <a:solidFill>
                  <a:schemeClr val="bg1"/>
                </a:solidFill>
                <a:latin typeface="Arial" panose="020B0604020202020204" pitchFamily="34" charset="0"/>
                <a:ea typeface="Ebrima" panose="02000000000000000000" pitchFamily="2" charset="0"/>
                <a:cs typeface="Arial" panose="020B0604020202020204" pitchFamily="34" charset="0"/>
              </a:rPr>
              <a:t>Indicadores de Recursos Humanos</a:t>
            </a:r>
          </a:p>
          <a:p>
            <a:pPr marL="0" lvl="1" indent="0" algn="just" defTabSz="914400" eaLnBrk="1" hangingPunct="1">
              <a:defRPr/>
            </a:pPr>
            <a:r>
              <a:rPr lang="es-PE" altLang="es-PE" sz="2800" dirty="0">
                <a:solidFill>
                  <a:schemeClr val="bg1"/>
                </a:solidFill>
                <a:latin typeface="Arial" panose="020B0604020202020204" pitchFamily="34" charset="0"/>
                <a:ea typeface="Ebrima" panose="02000000000000000000" pitchFamily="2" charset="0"/>
                <a:cs typeface="Arial" panose="020B0604020202020204" pitchFamily="34" charset="0"/>
              </a:rPr>
              <a:t>Comité de Igualdad de Género – LB </a:t>
            </a:r>
          </a:p>
        </p:txBody>
      </p:sp>
      <p:sp>
        <p:nvSpPr>
          <p:cNvPr id="3" name="Rectángulo 2">
            <a:extLst>
              <a:ext uri="{FF2B5EF4-FFF2-40B4-BE49-F238E27FC236}">
                <a16:creationId xmlns:a16="http://schemas.microsoft.com/office/drawing/2014/main" id="{D9C68435-82D2-41EF-8582-CCF03C2112F2}"/>
              </a:ext>
            </a:extLst>
          </p:cNvPr>
          <p:cNvSpPr/>
          <p:nvPr/>
        </p:nvSpPr>
        <p:spPr>
          <a:xfrm>
            <a:off x="0" y="5324374"/>
            <a:ext cx="9361488" cy="1156396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8773A59A-F6BD-4B85-BE9C-DCAFAF28DA5C}"/>
              </a:ext>
            </a:extLst>
          </p:cNvPr>
          <p:cNvSpPr txBox="1"/>
          <p:nvPr/>
        </p:nvSpPr>
        <p:spPr>
          <a:xfrm>
            <a:off x="2448496" y="5351425"/>
            <a:ext cx="6111329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6600" b="1" dirty="0">
                <a:solidFill>
                  <a:schemeClr val="bg1"/>
                </a:solidFill>
              </a:rPr>
              <a:t>55% </a:t>
            </a:r>
            <a:r>
              <a:rPr lang="es-ES" sz="2000" b="1" dirty="0">
                <a:solidFill>
                  <a:schemeClr val="bg1"/>
                </a:solidFill>
              </a:rPr>
              <a:t>de </a:t>
            </a:r>
            <a:r>
              <a:rPr lang="es-ES" sz="2000" b="1" dirty="0" err="1">
                <a:solidFill>
                  <a:schemeClr val="bg1"/>
                </a:solidFill>
              </a:rPr>
              <a:t>Millenials</a:t>
            </a:r>
            <a:r>
              <a:rPr lang="es-ES" sz="2000" b="1" dirty="0">
                <a:solidFill>
                  <a:schemeClr val="bg1"/>
                </a:solidFill>
              </a:rPr>
              <a:t> de </a:t>
            </a:r>
            <a:r>
              <a:rPr lang="es-ES" sz="2000" b="1" dirty="0" err="1">
                <a:solidFill>
                  <a:schemeClr val="bg1"/>
                </a:solidFill>
              </a:rPr>
              <a:t>Ositrán</a:t>
            </a:r>
            <a:r>
              <a:rPr lang="es-ES" sz="2000" b="1" dirty="0">
                <a:solidFill>
                  <a:schemeClr val="bg1"/>
                </a:solidFill>
              </a:rPr>
              <a:t> son mujeres</a:t>
            </a:r>
            <a:endParaRPr lang="es-ES" sz="2800" dirty="0">
              <a:solidFill>
                <a:schemeClr val="bg1"/>
              </a:solidFill>
            </a:endParaRPr>
          </a:p>
        </p:txBody>
      </p:sp>
      <p:pic>
        <p:nvPicPr>
          <p:cNvPr id="16" name="Gráfico 15" descr="Mujer">
            <a:extLst>
              <a:ext uri="{FF2B5EF4-FFF2-40B4-BE49-F238E27FC236}">
                <a16:creationId xmlns:a16="http://schemas.microsoft.com/office/drawing/2014/main" id="{4C6B8F3D-D8FE-4A0E-94A0-643865B53BC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152352" y="5303828"/>
            <a:ext cx="1059100" cy="1176942"/>
          </a:xfrm>
          <a:prstGeom prst="rect">
            <a:avLst/>
          </a:prstGeom>
        </p:spPr>
      </p:pic>
      <p:graphicFrame>
        <p:nvGraphicFramePr>
          <p:cNvPr id="7" name="Gráfico 6">
            <a:extLst>
              <a:ext uri="{FF2B5EF4-FFF2-40B4-BE49-F238E27FC236}">
                <a16:creationId xmlns:a16="http://schemas.microsoft.com/office/drawing/2014/main" id="{FF21F3E7-3205-4A86-96A7-0D536250C58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7171897"/>
              </p:ext>
            </p:extLst>
          </p:nvPr>
        </p:nvGraphicFramePr>
        <p:xfrm>
          <a:off x="720305" y="1152179"/>
          <a:ext cx="7839520" cy="41303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728323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" name="Gráfico 15">
            <a:extLst>
              <a:ext uri="{FF2B5EF4-FFF2-40B4-BE49-F238E27FC236}">
                <a16:creationId xmlns:a16="http://schemas.microsoft.com/office/drawing/2014/main" id="{A9E04489-FD25-4064-9652-DAA7796BC8C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21123921"/>
              </p:ext>
            </p:extLst>
          </p:nvPr>
        </p:nvGraphicFramePr>
        <p:xfrm>
          <a:off x="72171" y="1153458"/>
          <a:ext cx="4032509" cy="27350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2" name="Rectángulo 11"/>
          <p:cNvSpPr/>
          <p:nvPr/>
        </p:nvSpPr>
        <p:spPr>
          <a:xfrm>
            <a:off x="0" y="5324374"/>
            <a:ext cx="9361488" cy="1156396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" name="4 CuadroTexto"/>
          <p:cNvSpPr txBox="1">
            <a:spLocks noChangeArrowheads="1"/>
          </p:cNvSpPr>
          <p:nvPr/>
        </p:nvSpPr>
        <p:spPr bwMode="auto">
          <a:xfrm>
            <a:off x="216248" y="0"/>
            <a:ext cx="7272337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lvl="1" indent="0" algn="just" defTabSz="914400" eaLnBrk="1" hangingPunct="1">
              <a:defRPr/>
            </a:pPr>
            <a:r>
              <a:rPr lang="es-PE" altLang="es-PE" sz="2800" dirty="0">
                <a:solidFill>
                  <a:schemeClr val="bg1"/>
                </a:solidFill>
                <a:latin typeface="Arial" panose="020B0604020202020204" pitchFamily="34" charset="0"/>
                <a:ea typeface="Ebrima" panose="02000000000000000000" pitchFamily="2" charset="0"/>
                <a:cs typeface="Arial" panose="020B0604020202020204" pitchFamily="34" charset="0"/>
              </a:rPr>
              <a:t>Indicadores de Recursos Humanos</a:t>
            </a:r>
          </a:p>
          <a:p>
            <a:pPr marL="0" lvl="1" indent="0" algn="just" defTabSz="914400" eaLnBrk="1" hangingPunct="1">
              <a:defRPr/>
            </a:pPr>
            <a:r>
              <a:rPr lang="es-PE" altLang="es-PE" sz="2800" dirty="0">
                <a:solidFill>
                  <a:schemeClr val="bg1"/>
                </a:solidFill>
                <a:latin typeface="Arial" panose="020B0604020202020204" pitchFamily="34" charset="0"/>
                <a:ea typeface="Ebrima" panose="02000000000000000000" pitchFamily="2" charset="0"/>
                <a:cs typeface="Arial" panose="020B0604020202020204" pitchFamily="34" charset="0"/>
              </a:rPr>
              <a:t>Comité de Igualdad de Género – LB </a:t>
            </a:r>
          </a:p>
        </p:txBody>
      </p:sp>
      <p:sp>
        <p:nvSpPr>
          <p:cNvPr id="4" name="CuadroTexto 3"/>
          <p:cNvSpPr txBox="1"/>
          <p:nvPr/>
        </p:nvSpPr>
        <p:spPr>
          <a:xfrm>
            <a:off x="201554" y="5232078"/>
            <a:ext cx="239095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6600" b="1" dirty="0">
                <a:solidFill>
                  <a:schemeClr val="bg1"/>
                </a:solidFill>
              </a:rPr>
              <a:t>139 </a:t>
            </a:r>
            <a:r>
              <a:rPr lang="es-ES" sz="2800" dirty="0">
                <a:solidFill>
                  <a:schemeClr val="bg1"/>
                </a:solidFill>
              </a:rPr>
              <a:t>CAP</a:t>
            </a:r>
          </a:p>
        </p:txBody>
      </p:sp>
      <p:sp>
        <p:nvSpPr>
          <p:cNvPr id="9" name="CuadroTexto 8"/>
          <p:cNvSpPr txBox="1"/>
          <p:nvPr/>
        </p:nvSpPr>
        <p:spPr>
          <a:xfrm>
            <a:off x="3672632" y="5285293"/>
            <a:ext cx="239095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6600" b="1" dirty="0">
                <a:solidFill>
                  <a:schemeClr val="bg1"/>
                </a:solidFill>
              </a:rPr>
              <a:t>175 </a:t>
            </a:r>
            <a:r>
              <a:rPr lang="es-ES" sz="2800" dirty="0">
                <a:solidFill>
                  <a:schemeClr val="bg1"/>
                </a:solidFill>
              </a:rPr>
              <a:t>CAS</a:t>
            </a:r>
          </a:p>
        </p:txBody>
      </p:sp>
      <p:sp>
        <p:nvSpPr>
          <p:cNvPr id="13" name="CuadroTexto 12"/>
          <p:cNvSpPr txBox="1"/>
          <p:nvPr/>
        </p:nvSpPr>
        <p:spPr>
          <a:xfrm>
            <a:off x="72172" y="6841532"/>
            <a:ext cx="234070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700" dirty="0"/>
              <a:t>Fuente: BD JGRH </a:t>
            </a:r>
          </a:p>
          <a:p>
            <a:r>
              <a:rPr lang="es-ES" sz="700" dirty="0"/>
              <a:t>Elaborado por: Comité de Igualdad de Género del OSITRAN</a:t>
            </a:r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D8F02648-AD0A-4E36-8EBF-562C3B5CBD72}"/>
              </a:ext>
            </a:extLst>
          </p:cNvPr>
          <p:cNvSpPr txBox="1"/>
          <p:nvPr/>
        </p:nvSpPr>
        <p:spPr>
          <a:xfrm>
            <a:off x="6768976" y="5285293"/>
            <a:ext cx="239095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6600" b="1" dirty="0">
                <a:solidFill>
                  <a:schemeClr val="bg1"/>
                </a:solidFill>
              </a:rPr>
              <a:t>20 </a:t>
            </a:r>
            <a:r>
              <a:rPr lang="es-ES" sz="2800" dirty="0">
                <a:solidFill>
                  <a:schemeClr val="bg1"/>
                </a:solidFill>
              </a:rPr>
              <a:t>PRAC</a:t>
            </a:r>
          </a:p>
        </p:txBody>
      </p:sp>
      <p:graphicFrame>
        <p:nvGraphicFramePr>
          <p:cNvPr id="15" name="Gráfico 14">
            <a:extLst>
              <a:ext uri="{FF2B5EF4-FFF2-40B4-BE49-F238E27FC236}">
                <a16:creationId xmlns:a16="http://schemas.microsoft.com/office/drawing/2014/main" id="{A9E04489-FD25-4064-9652-DAA7796BC8C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60885908"/>
              </p:ext>
            </p:extLst>
          </p:nvPr>
        </p:nvGraphicFramePr>
        <p:xfrm>
          <a:off x="2620639" y="2782966"/>
          <a:ext cx="3932313" cy="24561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7" name="Gráfico 16">
            <a:extLst>
              <a:ext uri="{FF2B5EF4-FFF2-40B4-BE49-F238E27FC236}">
                <a16:creationId xmlns:a16="http://schemas.microsoft.com/office/drawing/2014/main" id="{A9E04489-FD25-4064-9652-DAA7796BC8C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29124128"/>
              </p:ext>
            </p:extLst>
          </p:nvPr>
        </p:nvGraphicFramePr>
        <p:xfrm>
          <a:off x="5760865" y="1321667"/>
          <a:ext cx="3528452" cy="227878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8359782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Gráfico 8">
            <a:extLst>
              <a:ext uri="{FF2B5EF4-FFF2-40B4-BE49-F238E27FC236}">
                <a16:creationId xmlns:a16="http://schemas.microsoft.com/office/drawing/2014/main" id="{1F24A697-F5CC-4A7A-AD16-75A43BA0EF3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2378503"/>
              </p:ext>
            </p:extLst>
          </p:nvPr>
        </p:nvGraphicFramePr>
        <p:xfrm>
          <a:off x="216248" y="1314869"/>
          <a:ext cx="8784976" cy="396335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2" name="Rectángulo 11"/>
          <p:cNvSpPr/>
          <p:nvPr/>
        </p:nvSpPr>
        <p:spPr>
          <a:xfrm>
            <a:off x="0" y="5324374"/>
            <a:ext cx="9361488" cy="1156396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" name="4 CuadroTexto"/>
          <p:cNvSpPr txBox="1">
            <a:spLocks noChangeArrowheads="1"/>
          </p:cNvSpPr>
          <p:nvPr/>
        </p:nvSpPr>
        <p:spPr bwMode="auto">
          <a:xfrm>
            <a:off x="216248" y="0"/>
            <a:ext cx="7272337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lvl="1" indent="0" algn="just" defTabSz="914400" eaLnBrk="1" hangingPunct="1">
              <a:defRPr/>
            </a:pPr>
            <a:r>
              <a:rPr lang="es-PE" altLang="es-PE" sz="2800" dirty="0">
                <a:solidFill>
                  <a:schemeClr val="bg1"/>
                </a:solidFill>
                <a:latin typeface="Arial" panose="020B0604020202020204" pitchFamily="34" charset="0"/>
                <a:ea typeface="Ebrima" panose="02000000000000000000" pitchFamily="2" charset="0"/>
                <a:cs typeface="Arial" panose="020B0604020202020204" pitchFamily="34" charset="0"/>
              </a:rPr>
              <a:t>Indicadores de Recursos Humanos</a:t>
            </a:r>
          </a:p>
          <a:p>
            <a:pPr marL="0" lvl="1" indent="0" algn="just" defTabSz="914400" eaLnBrk="1" hangingPunct="1">
              <a:defRPr/>
            </a:pPr>
            <a:r>
              <a:rPr lang="es-PE" altLang="es-PE" sz="2800" dirty="0">
                <a:solidFill>
                  <a:schemeClr val="bg1"/>
                </a:solidFill>
                <a:latin typeface="Arial" panose="020B0604020202020204" pitchFamily="34" charset="0"/>
                <a:ea typeface="Ebrima" panose="02000000000000000000" pitchFamily="2" charset="0"/>
                <a:cs typeface="Arial" panose="020B0604020202020204" pitchFamily="34" charset="0"/>
              </a:rPr>
              <a:t>Comité de Igualdad de Género – LB </a:t>
            </a:r>
          </a:p>
        </p:txBody>
      </p:sp>
      <p:sp>
        <p:nvSpPr>
          <p:cNvPr id="4" name="CuadroTexto 3"/>
          <p:cNvSpPr txBox="1"/>
          <p:nvPr/>
        </p:nvSpPr>
        <p:spPr>
          <a:xfrm>
            <a:off x="201554" y="5232078"/>
            <a:ext cx="915993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6600" b="1" dirty="0">
                <a:solidFill>
                  <a:schemeClr val="bg1"/>
                </a:solidFill>
              </a:rPr>
              <a:t>GA: </a:t>
            </a:r>
            <a:r>
              <a:rPr lang="es-ES" sz="3200" b="1" dirty="0">
                <a:solidFill>
                  <a:schemeClr val="bg1"/>
                </a:solidFill>
              </a:rPr>
              <a:t>51% Mujeres – 49% Hombres</a:t>
            </a:r>
            <a:r>
              <a:rPr lang="es-ES" sz="6600" b="1" dirty="0">
                <a:solidFill>
                  <a:schemeClr val="bg1"/>
                </a:solidFill>
              </a:rPr>
              <a:t> </a:t>
            </a:r>
            <a:endParaRPr lang="es-ES" sz="2800" dirty="0">
              <a:solidFill>
                <a:schemeClr val="bg1"/>
              </a:solidFill>
            </a:endParaRPr>
          </a:p>
        </p:txBody>
      </p:sp>
      <p:sp>
        <p:nvSpPr>
          <p:cNvPr id="13" name="CuadroTexto 12"/>
          <p:cNvSpPr txBox="1"/>
          <p:nvPr/>
        </p:nvSpPr>
        <p:spPr>
          <a:xfrm>
            <a:off x="72172" y="6841532"/>
            <a:ext cx="234070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700" dirty="0"/>
              <a:t>Fuente: BD JGRH </a:t>
            </a:r>
          </a:p>
          <a:p>
            <a:r>
              <a:rPr lang="es-ES" sz="700" dirty="0"/>
              <a:t>Elaborado por: Comité de Igualdad de Género del OSITRAN</a:t>
            </a:r>
          </a:p>
        </p:txBody>
      </p:sp>
      <p:sp>
        <p:nvSpPr>
          <p:cNvPr id="2" name="Elipse 1">
            <a:extLst>
              <a:ext uri="{FF2B5EF4-FFF2-40B4-BE49-F238E27FC236}">
                <a16:creationId xmlns:a16="http://schemas.microsoft.com/office/drawing/2014/main" id="{E8E402D2-58D4-4116-BA16-FA3E74E1B074}"/>
              </a:ext>
            </a:extLst>
          </p:cNvPr>
          <p:cNvSpPr/>
          <p:nvPr/>
        </p:nvSpPr>
        <p:spPr>
          <a:xfrm>
            <a:off x="918488" y="1440210"/>
            <a:ext cx="648072" cy="365117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1389221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4 CuadroTexto"/>
          <p:cNvSpPr txBox="1">
            <a:spLocks noChangeArrowheads="1"/>
          </p:cNvSpPr>
          <p:nvPr/>
        </p:nvSpPr>
        <p:spPr bwMode="auto">
          <a:xfrm>
            <a:off x="216248" y="0"/>
            <a:ext cx="7272337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lvl="1" indent="0" algn="just" defTabSz="914400" eaLnBrk="1" hangingPunct="1">
              <a:defRPr/>
            </a:pPr>
            <a:r>
              <a:rPr lang="es-PE" altLang="es-PE" sz="2800" dirty="0">
                <a:solidFill>
                  <a:schemeClr val="bg1"/>
                </a:solidFill>
                <a:latin typeface="Arial" panose="020B0604020202020204" pitchFamily="34" charset="0"/>
                <a:ea typeface="Ebrima" panose="02000000000000000000" pitchFamily="2" charset="0"/>
                <a:cs typeface="Arial" panose="020B0604020202020204" pitchFamily="34" charset="0"/>
              </a:rPr>
              <a:t>Indicadores de Recursos Humanos</a:t>
            </a:r>
          </a:p>
          <a:p>
            <a:pPr marL="0" lvl="1" indent="0" algn="just" defTabSz="914400" eaLnBrk="1" hangingPunct="1">
              <a:defRPr/>
            </a:pPr>
            <a:r>
              <a:rPr lang="es-PE" altLang="es-PE" sz="2800" dirty="0">
                <a:solidFill>
                  <a:schemeClr val="bg1"/>
                </a:solidFill>
                <a:latin typeface="Arial" panose="020B0604020202020204" pitchFamily="34" charset="0"/>
                <a:ea typeface="Ebrima" panose="02000000000000000000" pitchFamily="2" charset="0"/>
                <a:cs typeface="Arial" panose="020B0604020202020204" pitchFamily="34" charset="0"/>
              </a:rPr>
              <a:t>Comité de Igualdad de Género - LB</a:t>
            </a:r>
          </a:p>
        </p:txBody>
      </p:sp>
      <p:sp>
        <p:nvSpPr>
          <p:cNvPr id="15" name="CuadroTexto 14"/>
          <p:cNvSpPr txBox="1"/>
          <p:nvPr/>
        </p:nvSpPr>
        <p:spPr>
          <a:xfrm>
            <a:off x="3528616" y="6192738"/>
            <a:ext cx="132279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100" dirty="0"/>
              <a:t>No incluye vacantes</a:t>
            </a:r>
          </a:p>
        </p:txBody>
      </p:sp>
      <p:sp>
        <p:nvSpPr>
          <p:cNvPr id="16" name="Rectángulo 15"/>
          <p:cNvSpPr/>
          <p:nvPr/>
        </p:nvSpPr>
        <p:spPr>
          <a:xfrm>
            <a:off x="-224" y="5792428"/>
            <a:ext cx="9361488" cy="1156396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7" name="CuadroTexto 16"/>
          <p:cNvSpPr txBox="1"/>
          <p:nvPr/>
        </p:nvSpPr>
        <p:spPr>
          <a:xfrm>
            <a:off x="100669" y="5880249"/>
            <a:ext cx="424824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5400" b="1" dirty="0">
                <a:solidFill>
                  <a:schemeClr val="bg1"/>
                </a:solidFill>
              </a:rPr>
              <a:t>65% </a:t>
            </a:r>
            <a:r>
              <a:rPr lang="es-ES" sz="1600" dirty="0">
                <a:solidFill>
                  <a:schemeClr val="bg1"/>
                </a:solidFill>
              </a:rPr>
              <a:t>son mujeres en la </a:t>
            </a:r>
            <a:r>
              <a:rPr lang="es-ES" sz="5400" b="1" dirty="0">
                <a:solidFill>
                  <a:schemeClr val="bg1"/>
                </a:solidFill>
              </a:rPr>
              <a:t>PD</a:t>
            </a:r>
            <a:endParaRPr lang="es-ES" sz="1600" b="1" dirty="0">
              <a:solidFill>
                <a:schemeClr val="bg1"/>
              </a:solidFill>
            </a:endParaRPr>
          </a:p>
        </p:txBody>
      </p:sp>
      <p:sp>
        <p:nvSpPr>
          <p:cNvPr id="18" name="CuadroTexto 17"/>
          <p:cNvSpPr txBox="1"/>
          <p:nvPr/>
        </p:nvSpPr>
        <p:spPr>
          <a:xfrm>
            <a:off x="4835388" y="5729142"/>
            <a:ext cx="419115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5400" b="1" dirty="0">
                <a:solidFill>
                  <a:schemeClr val="bg1"/>
                </a:solidFill>
              </a:rPr>
              <a:t>55%</a:t>
            </a:r>
            <a:r>
              <a:rPr lang="es-ES" sz="6600" b="1" dirty="0">
                <a:solidFill>
                  <a:schemeClr val="bg1"/>
                </a:solidFill>
              </a:rPr>
              <a:t> </a:t>
            </a:r>
            <a:r>
              <a:rPr lang="es-ES" sz="1600" dirty="0">
                <a:solidFill>
                  <a:schemeClr val="bg1"/>
                </a:solidFill>
              </a:rPr>
              <a:t>son mujeres en </a:t>
            </a:r>
            <a:r>
              <a:rPr lang="es-ES" sz="5400" b="1" dirty="0">
                <a:solidFill>
                  <a:schemeClr val="bg1"/>
                </a:solidFill>
              </a:rPr>
              <a:t>GG</a:t>
            </a:r>
          </a:p>
        </p:txBody>
      </p:sp>
      <p:sp>
        <p:nvSpPr>
          <p:cNvPr id="19" name="CuadroTexto 18"/>
          <p:cNvSpPr txBox="1"/>
          <p:nvPr/>
        </p:nvSpPr>
        <p:spPr>
          <a:xfrm>
            <a:off x="72172" y="6912818"/>
            <a:ext cx="234070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700" dirty="0"/>
              <a:t>Fuente: BD JGRH </a:t>
            </a:r>
          </a:p>
          <a:p>
            <a:r>
              <a:rPr lang="es-ES" sz="700" dirty="0"/>
              <a:t>Elaborado por: Comité de Igualdad de Género del OSITRAN</a:t>
            </a:r>
          </a:p>
        </p:txBody>
      </p:sp>
      <p:graphicFrame>
        <p:nvGraphicFramePr>
          <p:cNvPr id="10" name="Gráfico 9">
            <a:extLst>
              <a:ext uri="{FF2B5EF4-FFF2-40B4-BE49-F238E27FC236}">
                <a16:creationId xmlns:a16="http://schemas.microsoft.com/office/drawing/2014/main" id="{397B16D2-5147-42E3-B65C-AAC3132C964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72128487"/>
              </p:ext>
            </p:extLst>
          </p:nvPr>
        </p:nvGraphicFramePr>
        <p:xfrm>
          <a:off x="4688100" y="1266596"/>
          <a:ext cx="4529148" cy="438058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1" name="Gráfico 10">
            <a:extLst>
              <a:ext uri="{FF2B5EF4-FFF2-40B4-BE49-F238E27FC236}">
                <a16:creationId xmlns:a16="http://schemas.microsoft.com/office/drawing/2014/main" id="{76EC4EAB-B790-4BBD-9AAB-09A99FDCAEE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73379750"/>
              </p:ext>
            </p:extLst>
          </p:nvPr>
        </p:nvGraphicFramePr>
        <p:xfrm>
          <a:off x="100669" y="1354417"/>
          <a:ext cx="4364051" cy="429276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5652140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4 CuadroTexto"/>
          <p:cNvSpPr txBox="1">
            <a:spLocks noChangeArrowheads="1"/>
          </p:cNvSpPr>
          <p:nvPr/>
        </p:nvSpPr>
        <p:spPr bwMode="auto">
          <a:xfrm>
            <a:off x="216248" y="0"/>
            <a:ext cx="7272337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lvl="1" indent="0" algn="just" defTabSz="914400" eaLnBrk="1" hangingPunct="1">
              <a:defRPr/>
            </a:pPr>
            <a:r>
              <a:rPr lang="es-PE" altLang="es-PE" sz="2800" dirty="0">
                <a:solidFill>
                  <a:schemeClr val="bg1"/>
                </a:solidFill>
                <a:latin typeface="Arial" panose="020B0604020202020204" pitchFamily="34" charset="0"/>
                <a:ea typeface="Ebrima" panose="02000000000000000000" pitchFamily="2" charset="0"/>
                <a:cs typeface="Arial" panose="020B0604020202020204" pitchFamily="34" charset="0"/>
              </a:rPr>
              <a:t>Indicadores de Recursos Humanos</a:t>
            </a:r>
          </a:p>
          <a:p>
            <a:pPr marL="0" lvl="1" indent="0" algn="just" defTabSz="914400" eaLnBrk="1" hangingPunct="1">
              <a:defRPr/>
            </a:pPr>
            <a:r>
              <a:rPr lang="es-PE" altLang="es-PE" sz="2800" dirty="0">
                <a:solidFill>
                  <a:schemeClr val="bg1"/>
                </a:solidFill>
                <a:latin typeface="Arial" panose="020B0604020202020204" pitchFamily="34" charset="0"/>
                <a:ea typeface="Ebrima" panose="02000000000000000000" pitchFamily="2" charset="0"/>
                <a:cs typeface="Arial" panose="020B0604020202020204" pitchFamily="34" charset="0"/>
              </a:rPr>
              <a:t>Comité de Igualdad de Género - LB</a:t>
            </a:r>
          </a:p>
        </p:txBody>
      </p:sp>
      <p:sp>
        <p:nvSpPr>
          <p:cNvPr id="8" name="CuadroTexto 7"/>
          <p:cNvSpPr txBox="1"/>
          <p:nvPr/>
        </p:nvSpPr>
        <p:spPr>
          <a:xfrm>
            <a:off x="3528616" y="6192738"/>
            <a:ext cx="132279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No incluye vacantes</a:t>
            </a:r>
          </a:p>
        </p:txBody>
      </p:sp>
      <p:sp>
        <p:nvSpPr>
          <p:cNvPr id="9" name="Rectángulo 8"/>
          <p:cNvSpPr/>
          <p:nvPr/>
        </p:nvSpPr>
        <p:spPr>
          <a:xfrm>
            <a:off x="-224" y="5792428"/>
            <a:ext cx="9361488" cy="1408472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3" name="Elipse 2">
            <a:extLst>
              <a:ext uri="{FF2B5EF4-FFF2-40B4-BE49-F238E27FC236}">
                <a16:creationId xmlns:a16="http://schemas.microsoft.com/office/drawing/2014/main" id="{F6352971-D9D6-4A4C-A195-C6A88D16C92A}"/>
              </a:ext>
            </a:extLst>
          </p:cNvPr>
          <p:cNvSpPr/>
          <p:nvPr/>
        </p:nvSpPr>
        <p:spPr>
          <a:xfrm>
            <a:off x="864320" y="5929028"/>
            <a:ext cx="1008112" cy="900102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 sz="2000" b="1" dirty="0">
              <a:solidFill>
                <a:schemeClr val="tx1"/>
              </a:solidFill>
            </a:endParaRP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AD2A87AC-4697-4DC9-9E95-4D58DB5AC14A}"/>
              </a:ext>
            </a:extLst>
          </p:cNvPr>
          <p:cNvSpPr txBox="1"/>
          <p:nvPr/>
        </p:nvSpPr>
        <p:spPr>
          <a:xfrm>
            <a:off x="896701" y="6055913"/>
            <a:ext cx="98937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PE" sz="36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27%</a:t>
            </a:r>
          </a:p>
        </p:txBody>
      </p:sp>
      <p:sp>
        <p:nvSpPr>
          <p:cNvPr id="11" name="Elipse 10">
            <a:extLst>
              <a:ext uri="{FF2B5EF4-FFF2-40B4-BE49-F238E27FC236}">
                <a16:creationId xmlns:a16="http://schemas.microsoft.com/office/drawing/2014/main" id="{A3EA3DB8-D9DA-4CD3-BD88-8A1E4824D895}"/>
              </a:ext>
            </a:extLst>
          </p:cNvPr>
          <p:cNvSpPr/>
          <p:nvPr/>
        </p:nvSpPr>
        <p:spPr>
          <a:xfrm>
            <a:off x="2592512" y="5904706"/>
            <a:ext cx="1008112" cy="900102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 sz="2000" b="1" dirty="0">
              <a:solidFill>
                <a:schemeClr val="tx1"/>
              </a:solidFill>
            </a:endParaRPr>
          </a:p>
        </p:txBody>
      </p:sp>
      <p:sp>
        <p:nvSpPr>
          <p:cNvPr id="14" name="CuadroTexto 13">
            <a:extLst>
              <a:ext uri="{FF2B5EF4-FFF2-40B4-BE49-F238E27FC236}">
                <a16:creationId xmlns:a16="http://schemas.microsoft.com/office/drawing/2014/main" id="{5AC62163-10ED-4D88-ACA5-7722B4BB91FB}"/>
              </a:ext>
            </a:extLst>
          </p:cNvPr>
          <p:cNvSpPr txBox="1"/>
          <p:nvPr/>
        </p:nvSpPr>
        <p:spPr>
          <a:xfrm>
            <a:off x="2624387" y="6012698"/>
            <a:ext cx="98937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PE" sz="36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28%</a:t>
            </a:r>
          </a:p>
        </p:txBody>
      </p:sp>
      <p:sp>
        <p:nvSpPr>
          <p:cNvPr id="15" name="Elipse 14">
            <a:extLst>
              <a:ext uri="{FF2B5EF4-FFF2-40B4-BE49-F238E27FC236}">
                <a16:creationId xmlns:a16="http://schemas.microsoft.com/office/drawing/2014/main" id="{20AA7E29-DEE0-4140-BF26-A666A61F208C}"/>
              </a:ext>
            </a:extLst>
          </p:cNvPr>
          <p:cNvSpPr/>
          <p:nvPr/>
        </p:nvSpPr>
        <p:spPr>
          <a:xfrm>
            <a:off x="6251783" y="5941430"/>
            <a:ext cx="1008112" cy="900102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 sz="2000" b="1" dirty="0">
              <a:solidFill>
                <a:schemeClr val="tx1"/>
              </a:solidFill>
            </a:endParaRPr>
          </a:p>
        </p:txBody>
      </p:sp>
      <p:sp>
        <p:nvSpPr>
          <p:cNvPr id="16" name="CuadroTexto 15">
            <a:extLst>
              <a:ext uri="{FF2B5EF4-FFF2-40B4-BE49-F238E27FC236}">
                <a16:creationId xmlns:a16="http://schemas.microsoft.com/office/drawing/2014/main" id="{2CA65830-00ED-4179-AD2D-8CC5D315F69B}"/>
              </a:ext>
            </a:extLst>
          </p:cNvPr>
          <p:cNvSpPr txBox="1"/>
          <p:nvPr/>
        </p:nvSpPr>
        <p:spPr>
          <a:xfrm>
            <a:off x="6283658" y="6049422"/>
            <a:ext cx="98937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PE" sz="36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43%</a:t>
            </a:r>
          </a:p>
        </p:txBody>
      </p:sp>
      <p:sp>
        <p:nvSpPr>
          <p:cNvPr id="17" name="Elipse 16">
            <a:extLst>
              <a:ext uri="{FF2B5EF4-FFF2-40B4-BE49-F238E27FC236}">
                <a16:creationId xmlns:a16="http://schemas.microsoft.com/office/drawing/2014/main" id="{D38E00BB-0A27-40B7-B932-31ED7AD4CD70}"/>
              </a:ext>
            </a:extLst>
          </p:cNvPr>
          <p:cNvSpPr/>
          <p:nvPr/>
        </p:nvSpPr>
        <p:spPr>
          <a:xfrm>
            <a:off x="8135653" y="5912097"/>
            <a:ext cx="1008112" cy="900102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 sz="2000" b="1" dirty="0">
              <a:solidFill>
                <a:schemeClr val="tx1"/>
              </a:solidFill>
            </a:endParaRPr>
          </a:p>
        </p:txBody>
      </p:sp>
      <p:sp>
        <p:nvSpPr>
          <p:cNvPr id="18" name="CuadroTexto 17">
            <a:extLst>
              <a:ext uri="{FF2B5EF4-FFF2-40B4-BE49-F238E27FC236}">
                <a16:creationId xmlns:a16="http://schemas.microsoft.com/office/drawing/2014/main" id="{E56EE5E5-C377-4F54-8ABA-F3776F8B1412}"/>
              </a:ext>
            </a:extLst>
          </p:cNvPr>
          <p:cNvSpPr txBox="1"/>
          <p:nvPr/>
        </p:nvSpPr>
        <p:spPr>
          <a:xfrm>
            <a:off x="8167528" y="6020089"/>
            <a:ext cx="98937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PE" sz="36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56%</a:t>
            </a:r>
          </a:p>
        </p:txBody>
      </p:sp>
      <p:pic>
        <p:nvPicPr>
          <p:cNvPr id="19" name="Gráfico 18" descr="Mujer">
            <a:extLst>
              <a:ext uri="{FF2B5EF4-FFF2-40B4-BE49-F238E27FC236}">
                <a16:creationId xmlns:a16="http://schemas.microsoft.com/office/drawing/2014/main" id="{894940C6-C0FC-4EF4-8F2C-6307A5EB5AE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-147602" y="5906498"/>
            <a:ext cx="1059100" cy="1176942"/>
          </a:xfrm>
          <a:prstGeom prst="rect">
            <a:avLst/>
          </a:prstGeom>
        </p:spPr>
      </p:pic>
      <p:sp>
        <p:nvSpPr>
          <p:cNvPr id="5" name="CuadroTexto 4">
            <a:extLst>
              <a:ext uri="{FF2B5EF4-FFF2-40B4-BE49-F238E27FC236}">
                <a16:creationId xmlns:a16="http://schemas.microsoft.com/office/drawing/2014/main" id="{9389B1F8-1F86-4E28-8242-030A3C2BA423}"/>
              </a:ext>
            </a:extLst>
          </p:cNvPr>
          <p:cNvSpPr txBox="1"/>
          <p:nvPr/>
        </p:nvSpPr>
        <p:spPr>
          <a:xfrm>
            <a:off x="1079737" y="6766929"/>
            <a:ext cx="54489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2800" b="1" dirty="0">
                <a:solidFill>
                  <a:schemeClr val="bg1"/>
                </a:solidFill>
              </a:rPr>
              <a:t>EC</a:t>
            </a:r>
          </a:p>
        </p:txBody>
      </p:sp>
      <p:sp>
        <p:nvSpPr>
          <p:cNvPr id="20" name="CuadroTexto 19">
            <a:extLst>
              <a:ext uri="{FF2B5EF4-FFF2-40B4-BE49-F238E27FC236}">
                <a16:creationId xmlns:a16="http://schemas.microsoft.com/office/drawing/2014/main" id="{7285C00A-E26B-4D5D-8FE4-797F2D7861C3}"/>
              </a:ext>
            </a:extLst>
          </p:cNvPr>
          <p:cNvSpPr txBox="1"/>
          <p:nvPr/>
        </p:nvSpPr>
        <p:spPr>
          <a:xfrm>
            <a:off x="2602317" y="6759559"/>
            <a:ext cx="105189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2800" b="1" dirty="0">
                <a:solidFill>
                  <a:schemeClr val="bg1"/>
                </a:solidFill>
              </a:rPr>
              <a:t>SP-DS</a:t>
            </a:r>
          </a:p>
        </p:txBody>
      </p:sp>
      <p:sp>
        <p:nvSpPr>
          <p:cNvPr id="21" name="CuadroTexto 20">
            <a:extLst>
              <a:ext uri="{FF2B5EF4-FFF2-40B4-BE49-F238E27FC236}">
                <a16:creationId xmlns:a16="http://schemas.microsoft.com/office/drawing/2014/main" id="{8F5B4111-4C13-4D19-A2B7-D88CF5383779}"/>
              </a:ext>
            </a:extLst>
          </p:cNvPr>
          <p:cNvSpPr txBox="1"/>
          <p:nvPr/>
        </p:nvSpPr>
        <p:spPr>
          <a:xfrm>
            <a:off x="6239957" y="6770530"/>
            <a:ext cx="99706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2800" b="1" dirty="0">
                <a:solidFill>
                  <a:schemeClr val="bg1"/>
                </a:solidFill>
              </a:rPr>
              <a:t>SP-ES</a:t>
            </a:r>
          </a:p>
        </p:txBody>
      </p:sp>
      <p:sp>
        <p:nvSpPr>
          <p:cNvPr id="22" name="CuadroTexto 21">
            <a:extLst>
              <a:ext uri="{FF2B5EF4-FFF2-40B4-BE49-F238E27FC236}">
                <a16:creationId xmlns:a16="http://schemas.microsoft.com/office/drawing/2014/main" id="{5FAE7429-EA03-4E17-9AB2-D593C13144A8}"/>
              </a:ext>
            </a:extLst>
          </p:cNvPr>
          <p:cNvSpPr txBox="1"/>
          <p:nvPr/>
        </p:nvSpPr>
        <p:spPr>
          <a:xfrm>
            <a:off x="8152533" y="6771860"/>
            <a:ext cx="106471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2800" b="1" dirty="0">
                <a:solidFill>
                  <a:schemeClr val="bg1"/>
                </a:solidFill>
              </a:rPr>
              <a:t>SP-AP</a:t>
            </a:r>
          </a:p>
        </p:txBody>
      </p:sp>
      <p:sp>
        <p:nvSpPr>
          <p:cNvPr id="26" name="Elipse 25">
            <a:extLst>
              <a:ext uri="{FF2B5EF4-FFF2-40B4-BE49-F238E27FC236}">
                <a16:creationId xmlns:a16="http://schemas.microsoft.com/office/drawing/2014/main" id="{33FC7FF8-FA41-4E4E-8933-0E786DEA7F34}"/>
              </a:ext>
            </a:extLst>
          </p:cNvPr>
          <p:cNvSpPr/>
          <p:nvPr/>
        </p:nvSpPr>
        <p:spPr>
          <a:xfrm>
            <a:off x="4469270" y="5907104"/>
            <a:ext cx="1008112" cy="900102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 sz="2000" b="1" dirty="0">
              <a:solidFill>
                <a:schemeClr val="tx1"/>
              </a:solidFill>
            </a:endParaRPr>
          </a:p>
        </p:txBody>
      </p:sp>
      <p:sp>
        <p:nvSpPr>
          <p:cNvPr id="27" name="CuadroTexto 26">
            <a:extLst>
              <a:ext uri="{FF2B5EF4-FFF2-40B4-BE49-F238E27FC236}">
                <a16:creationId xmlns:a16="http://schemas.microsoft.com/office/drawing/2014/main" id="{7664AF4C-9E20-442D-A806-16CBE33B2529}"/>
              </a:ext>
            </a:extLst>
          </p:cNvPr>
          <p:cNvSpPr txBox="1"/>
          <p:nvPr/>
        </p:nvSpPr>
        <p:spPr>
          <a:xfrm>
            <a:off x="4501145" y="6015096"/>
            <a:ext cx="98937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PE" sz="36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75%</a:t>
            </a:r>
          </a:p>
        </p:txBody>
      </p:sp>
      <p:sp>
        <p:nvSpPr>
          <p:cNvPr id="28" name="CuadroTexto 27">
            <a:extLst>
              <a:ext uri="{FF2B5EF4-FFF2-40B4-BE49-F238E27FC236}">
                <a16:creationId xmlns:a16="http://schemas.microsoft.com/office/drawing/2014/main" id="{D5F2589D-DF4B-4947-A8D7-38326550372F}"/>
              </a:ext>
            </a:extLst>
          </p:cNvPr>
          <p:cNvSpPr txBox="1"/>
          <p:nvPr/>
        </p:nvSpPr>
        <p:spPr>
          <a:xfrm>
            <a:off x="4479075" y="6761957"/>
            <a:ext cx="94929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2800" b="1" dirty="0">
                <a:solidFill>
                  <a:schemeClr val="bg1"/>
                </a:solidFill>
              </a:rPr>
              <a:t>SP-EJ</a:t>
            </a:r>
          </a:p>
        </p:txBody>
      </p:sp>
      <p:graphicFrame>
        <p:nvGraphicFramePr>
          <p:cNvPr id="23" name="Gráfico 22">
            <a:extLst>
              <a:ext uri="{FF2B5EF4-FFF2-40B4-BE49-F238E27FC236}">
                <a16:creationId xmlns:a16="http://schemas.microsoft.com/office/drawing/2014/main" id="{81C49985-B885-446E-8B37-02601FA481E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57698777"/>
              </p:ext>
            </p:extLst>
          </p:nvPr>
        </p:nvGraphicFramePr>
        <p:xfrm>
          <a:off x="-12480" y="1354417"/>
          <a:ext cx="9289032" cy="42922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1485963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4 CuadroTexto"/>
          <p:cNvSpPr txBox="1">
            <a:spLocks noChangeArrowheads="1"/>
          </p:cNvSpPr>
          <p:nvPr/>
        </p:nvSpPr>
        <p:spPr bwMode="auto">
          <a:xfrm>
            <a:off x="216248" y="0"/>
            <a:ext cx="7272337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lvl="1" indent="0" algn="just" defTabSz="914400" eaLnBrk="1" hangingPunct="1">
              <a:defRPr/>
            </a:pPr>
            <a:r>
              <a:rPr lang="es-PE" altLang="es-PE" sz="2800" dirty="0">
                <a:solidFill>
                  <a:schemeClr val="bg1"/>
                </a:solidFill>
                <a:latin typeface="Arial" panose="020B0604020202020204" pitchFamily="34" charset="0"/>
                <a:ea typeface="Ebrima" panose="02000000000000000000" pitchFamily="2" charset="0"/>
                <a:cs typeface="Arial" panose="020B0604020202020204" pitchFamily="34" charset="0"/>
              </a:rPr>
              <a:t>Indicadores de Recursos Humanos</a:t>
            </a:r>
          </a:p>
          <a:p>
            <a:pPr marL="0" lvl="1" indent="0" algn="just" defTabSz="914400" eaLnBrk="1" hangingPunct="1">
              <a:defRPr/>
            </a:pPr>
            <a:r>
              <a:rPr lang="es-PE" altLang="es-PE" sz="2800" dirty="0">
                <a:solidFill>
                  <a:schemeClr val="bg1"/>
                </a:solidFill>
                <a:latin typeface="Arial" panose="020B0604020202020204" pitchFamily="34" charset="0"/>
                <a:ea typeface="Ebrima" panose="02000000000000000000" pitchFamily="2" charset="0"/>
                <a:cs typeface="Arial" panose="020B0604020202020204" pitchFamily="34" charset="0"/>
              </a:rPr>
              <a:t>Comité de Igualdad de Género - LB</a:t>
            </a:r>
          </a:p>
        </p:txBody>
      </p:sp>
      <p:sp>
        <p:nvSpPr>
          <p:cNvPr id="8" name="CuadroTexto 7"/>
          <p:cNvSpPr txBox="1"/>
          <p:nvPr/>
        </p:nvSpPr>
        <p:spPr>
          <a:xfrm>
            <a:off x="3852416" y="6235054"/>
            <a:ext cx="132279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100" dirty="0"/>
              <a:t>No incluye vacantes</a:t>
            </a:r>
          </a:p>
        </p:txBody>
      </p:sp>
      <p:sp>
        <p:nvSpPr>
          <p:cNvPr id="9" name="Rectángulo 8"/>
          <p:cNvSpPr/>
          <p:nvPr/>
        </p:nvSpPr>
        <p:spPr>
          <a:xfrm>
            <a:off x="-224" y="5792428"/>
            <a:ext cx="9361488" cy="1408472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3" name="Elipse 2">
            <a:extLst>
              <a:ext uri="{FF2B5EF4-FFF2-40B4-BE49-F238E27FC236}">
                <a16:creationId xmlns:a16="http://schemas.microsoft.com/office/drawing/2014/main" id="{F6352971-D9D6-4A4C-A195-C6A88D16C92A}"/>
              </a:ext>
            </a:extLst>
          </p:cNvPr>
          <p:cNvSpPr/>
          <p:nvPr/>
        </p:nvSpPr>
        <p:spPr>
          <a:xfrm>
            <a:off x="2800065" y="5902492"/>
            <a:ext cx="1008112" cy="900102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 sz="2000" b="1" dirty="0">
              <a:solidFill>
                <a:schemeClr val="tx1"/>
              </a:solidFill>
            </a:endParaRP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AD2A87AC-4697-4DC9-9E95-4D58DB5AC14A}"/>
              </a:ext>
            </a:extLst>
          </p:cNvPr>
          <p:cNvSpPr txBox="1"/>
          <p:nvPr/>
        </p:nvSpPr>
        <p:spPr>
          <a:xfrm>
            <a:off x="2832446" y="6029377"/>
            <a:ext cx="98937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PE" sz="3600" b="1" dirty="0"/>
              <a:t>50%</a:t>
            </a:r>
          </a:p>
        </p:txBody>
      </p:sp>
      <p:sp>
        <p:nvSpPr>
          <p:cNvPr id="15" name="Elipse 14">
            <a:extLst>
              <a:ext uri="{FF2B5EF4-FFF2-40B4-BE49-F238E27FC236}">
                <a16:creationId xmlns:a16="http://schemas.microsoft.com/office/drawing/2014/main" id="{20AA7E29-DEE0-4140-BF26-A666A61F208C}"/>
              </a:ext>
            </a:extLst>
          </p:cNvPr>
          <p:cNvSpPr/>
          <p:nvPr/>
        </p:nvSpPr>
        <p:spPr>
          <a:xfrm>
            <a:off x="5610429" y="5920538"/>
            <a:ext cx="1008112" cy="900102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 sz="2000" b="1" dirty="0">
              <a:solidFill>
                <a:schemeClr val="tx1"/>
              </a:solidFill>
            </a:endParaRPr>
          </a:p>
        </p:txBody>
      </p:sp>
      <p:sp>
        <p:nvSpPr>
          <p:cNvPr id="16" name="CuadroTexto 15">
            <a:extLst>
              <a:ext uri="{FF2B5EF4-FFF2-40B4-BE49-F238E27FC236}">
                <a16:creationId xmlns:a16="http://schemas.microsoft.com/office/drawing/2014/main" id="{2CA65830-00ED-4179-AD2D-8CC5D315F69B}"/>
              </a:ext>
            </a:extLst>
          </p:cNvPr>
          <p:cNvSpPr txBox="1"/>
          <p:nvPr/>
        </p:nvSpPr>
        <p:spPr>
          <a:xfrm>
            <a:off x="5642304" y="6028530"/>
            <a:ext cx="98937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PE" sz="3600" b="1" dirty="0"/>
              <a:t>36%</a:t>
            </a:r>
          </a:p>
        </p:txBody>
      </p:sp>
      <p:pic>
        <p:nvPicPr>
          <p:cNvPr id="19" name="Gráfico 18" descr="Mujer">
            <a:extLst>
              <a:ext uri="{FF2B5EF4-FFF2-40B4-BE49-F238E27FC236}">
                <a16:creationId xmlns:a16="http://schemas.microsoft.com/office/drawing/2014/main" id="{894940C6-C0FC-4EF4-8F2C-6307A5EB5AE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167927" y="5931877"/>
            <a:ext cx="1059100" cy="1176942"/>
          </a:xfrm>
          <a:prstGeom prst="rect">
            <a:avLst/>
          </a:prstGeom>
        </p:spPr>
      </p:pic>
      <p:sp>
        <p:nvSpPr>
          <p:cNvPr id="5" name="CuadroTexto 4">
            <a:extLst>
              <a:ext uri="{FF2B5EF4-FFF2-40B4-BE49-F238E27FC236}">
                <a16:creationId xmlns:a16="http://schemas.microsoft.com/office/drawing/2014/main" id="{9389B1F8-1F86-4E28-8242-030A3C2BA423}"/>
              </a:ext>
            </a:extLst>
          </p:cNvPr>
          <p:cNvSpPr txBox="1"/>
          <p:nvPr/>
        </p:nvSpPr>
        <p:spPr>
          <a:xfrm>
            <a:off x="2771763" y="6749638"/>
            <a:ext cx="106471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2800" b="1" dirty="0">
                <a:solidFill>
                  <a:schemeClr val="bg1"/>
                </a:solidFill>
              </a:rPr>
              <a:t>SP-AP</a:t>
            </a:r>
          </a:p>
        </p:txBody>
      </p:sp>
      <p:sp>
        <p:nvSpPr>
          <p:cNvPr id="21" name="CuadroTexto 20">
            <a:extLst>
              <a:ext uri="{FF2B5EF4-FFF2-40B4-BE49-F238E27FC236}">
                <a16:creationId xmlns:a16="http://schemas.microsoft.com/office/drawing/2014/main" id="{8F5B4111-4C13-4D19-A2B7-D88CF5383779}"/>
              </a:ext>
            </a:extLst>
          </p:cNvPr>
          <p:cNvSpPr txBox="1"/>
          <p:nvPr/>
        </p:nvSpPr>
        <p:spPr>
          <a:xfrm>
            <a:off x="5598603" y="6749638"/>
            <a:ext cx="99706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2800" b="1" dirty="0">
                <a:solidFill>
                  <a:schemeClr val="bg1"/>
                </a:solidFill>
              </a:rPr>
              <a:t>SP-ES</a:t>
            </a:r>
          </a:p>
        </p:txBody>
      </p:sp>
      <p:graphicFrame>
        <p:nvGraphicFramePr>
          <p:cNvPr id="17" name="Gráfico 16">
            <a:extLst>
              <a:ext uri="{FF2B5EF4-FFF2-40B4-BE49-F238E27FC236}">
                <a16:creationId xmlns:a16="http://schemas.microsoft.com/office/drawing/2014/main" id="{93F92253-F8E1-42C3-8ECC-E4D690DF6AF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44531237"/>
              </p:ext>
            </p:extLst>
          </p:nvPr>
        </p:nvGraphicFramePr>
        <p:xfrm>
          <a:off x="1440383" y="1396733"/>
          <a:ext cx="7272337" cy="44603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0751861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4 CuadroTexto"/>
          <p:cNvSpPr txBox="1">
            <a:spLocks noChangeArrowheads="1"/>
          </p:cNvSpPr>
          <p:nvPr/>
        </p:nvSpPr>
        <p:spPr bwMode="auto">
          <a:xfrm>
            <a:off x="216248" y="0"/>
            <a:ext cx="7272337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lvl="1" indent="0" algn="just" defTabSz="914400" eaLnBrk="1" hangingPunct="1">
              <a:defRPr/>
            </a:pPr>
            <a:r>
              <a:rPr lang="es-PE" altLang="es-PE" sz="2800" dirty="0">
                <a:solidFill>
                  <a:schemeClr val="bg1"/>
                </a:solidFill>
                <a:latin typeface="Arial" panose="020B0604020202020204" pitchFamily="34" charset="0"/>
                <a:ea typeface="Ebrima" panose="02000000000000000000" pitchFamily="2" charset="0"/>
                <a:cs typeface="Arial" panose="020B0604020202020204" pitchFamily="34" charset="0"/>
              </a:rPr>
              <a:t>Indicadores de Recursos Humanos</a:t>
            </a:r>
          </a:p>
          <a:p>
            <a:pPr marL="0" lvl="1" indent="0" algn="just" defTabSz="914400" eaLnBrk="1" hangingPunct="1">
              <a:defRPr/>
            </a:pPr>
            <a:r>
              <a:rPr lang="es-PE" altLang="es-PE" sz="2800" dirty="0">
                <a:solidFill>
                  <a:schemeClr val="bg1"/>
                </a:solidFill>
                <a:latin typeface="Arial" panose="020B0604020202020204" pitchFamily="34" charset="0"/>
                <a:ea typeface="Ebrima" panose="02000000000000000000" pitchFamily="2" charset="0"/>
                <a:cs typeface="Arial" panose="020B0604020202020204" pitchFamily="34" charset="0"/>
              </a:rPr>
              <a:t>Comité de Igualdad de Género - LB</a:t>
            </a:r>
          </a:p>
        </p:txBody>
      </p:sp>
      <p:sp>
        <p:nvSpPr>
          <p:cNvPr id="8" name="CuadroTexto 7"/>
          <p:cNvSpPr txBox="1"/>
          <p:nvPr/>
        </p:nvSpPr>
        <p:spPr>
          <a:xfrm>
            <a:off x="3852416" y="6235054"/>
            <a:ext cx="132279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100" dirty="0"/>
              <a:t>No incluye vacantes</a:t>
            </a:r>
          </a:p>
        </p:txBody>
      </p:sp>
      <p:sp>
        <p:nvSpPr>
          <p:cNvPr id="9" name="Rectángulo 8"/>
          <p:cNvSpPr/>
          <p:nvPr/>
        </p:nvSpPr>
        <p:spPr>
          <a:xfrm>
            <a:off x="-224" y="5792428"/>
            <a:ext cx="9361488" cy="1408472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3" name="Elipse 2">
            <a:extLst>
              <a:ext uri="{FF2B5EF4-FFF2-40B4-BE49-F238E27FC236}">
                <a16:creationId xmlns:a16="http://schemas.microsoft.com/office/drawing/2014/main" id="{F6352971-D9D6-4A4C-A195-C6A88D16C92A}"/>
              </a:ext>
            </a:extLst>
          </p:cNvPr>
          <p:cNvSpPr/>
          <p:nvPr/>
        </p:nvSpPr>
        <p:spPr>
          <a:xfrm>
            <a:off x="2800065" y="5902492"/>
            <a:ext cx="1008112" cy="900102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 sz="2000" b="1" dirty="0">
              <a:solidFill>
                <a:schemeClr val="tx1"/>
              </a:solidFill>
            </a:endParaRP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AD2A87AC-4697-4DC9-9E95-4D58DB5AC14A}"/>
              </a:ext>
            </a:extLst>
          </p:cNvPr>
          <p:cNvSpPr txBox="1"/>
          <p:nvPr/>
        </p:nvSpPr>
        <p:spPr>
          <a:xfrm>
            <a:off x="2832446" y="6029377"/>
            <a:ext cx="98937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PE" sz="3600" b="1" dirty="0"/>
              <a:t>34%</a:t>
            </a:r>
          </a:p>
        </p:txBody>
      </p:sp>
      <p:sp>
        <p:nvSpPr>
          <p:cNvPr id="15" name="Elipse 14">
            <a:extLst>
              <a:ext uri="{FF2B5EF4-FFF2-40B4-BE49-F238E27FC236}">
                <a16:creationId xmlns:a16="http://schemas.microsoft.com/office/drawing/2014/main" id="{20AA7E29-DEE0-4140-BF26-A666A61F208C}"/>
              </a:ext>
            </a:extLst>
          </p:cNvPr>
          <p:cNvSpPr/>
          <p:nvPr/>
        </p:nvSpPr>
        <p:spPr>
          <a:xfrm>
            <a:off x="5610429" y="5920538"/>
            <a:ext cx="1008112" cy="900102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 sz="2000" b="1" dirty="0">
              <a:solidFill>
                <a:schemeClr val="tx1"/>
              </a:solidFill>
            </a:endParaRPr>
          </a:p>
        </p:txBody>
      </p:sp>
      <p:sp>
        <p:nvSpPr>
          <p:cNvPr id="16" name="CuadroTexto 15">
            <a:extLst>
              <a:ext uri="{FF2B5EF4-FFF2-40B4-BE49-F238E27FC236}">
                <a16:creationId xmlns:a16="http://schemas.microsoft.com/office/drawing/2014/main" id="{2CA65830-00ED-4179-AD2D-8CC5D315F69B}"/>
              </a:ext>
            </a:extLst>
          </p:cNvPr>
          <p:cNvSpPr txBox="1"/>
          <p:nvPr/>
        </p:nvSpPr>
        <p:spPr>
          <a:xfrm>
            <a:off x="5642304" y="6028530"/>
            <a:ext cx="98937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PE" sz="3600" b="1"/>
              <a:t>68%</a:t>
            </a:r>
            <a:endParaRPr lang="es-PE" sz="3600" b="1" dirty="0"/>
          </a:p>
        </p:txBody>
      </p:sp>
      <p:pic>
        <p:nvPicPr>
          <p:cNvPr id="19" name="Gráfico 18" descr="Mujer">
            <a:extLst>
              <a:ext uri="{FF2B5EF4-FFF2-40B4-BE49-F238E27FC236}">
                <a16:creationId xmlns:a16="http://schemas.microsoft.com/office/drawing/2014/main" id="{894940C6-C0FC-4EF4-8F2C-6307A5EB5AE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167927" y="5931877"/>
            <a:ext cx="1059100" cy="1176942"/>
          </a:xfrm>
          <a:prstGeom prst="rect">
            <a:avLst/>
          </a:prstGeom>
        </p:spPr>
      </p:pic>
      <p:sp>
        <p:nvSpPr>
          <p:cNvPr id="5" name="CuadroTexto 4">
            <a:extLst>
              <a:ext uri="{FF2B5EF4-FFF2-40B4-BE49-F238E27FC236}">
                <a16:creationId xmlns:a16="http://schemas.microsoft.com/office/drawing/2014/main" id="{9389B1F8-1F86-4E28-8242-030A3C2BA423}"/>
              </a:ext>
            </a:extLst>
          </p:cNvPr>
          <p:cNvSpPr txBox="1"/>
          <p:nvPr/>
        </p:nvSpPr>
        <p:spPr>
          <a:xfrm>
            <a:off x="2049679" y="6706992"/>
            <a:ext cx="246413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2800" b="1" dirty="0">
                <a:solidFill>
                  <a:schemeClr val="bg1"/>
                </a:solidFill>
              </a:rPr>
              <a:t>PEI 2019 - 2022</a:t>
            </a:r>
          </a:p>
        </p:txBody>
      </p:sp>
      <p:sp>
        <p:nvSpPr>
          <p:cNvPr id="21" name="CuadroTexto 20">
            <a:extLst>
              <a:ext uri="{FF2B5EF4-FFF2-40B4-BE49-F238E27FC236}">
                <a16:creationId xmlns:a16="http://schemas.microsoft.com/office/drawing/2014/main" id="{8F5B4111-4C13-4D19-A2B7-D88CF5383779}"/>
              </a:ext>
            </a:extLst>
          </p:cNvPr>
          <p:cNvSpPr txBox="1"/>
          <p:nvPr/>
        </p:nvSpPr>
        <p:spPr>
          <a:xfrm>
            <a:off x="5411159" y="6743190"/>
            <a:ext cx="152638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2800" b="1" dirty="0">
                <a:solidFill>
                  <a:schemeClr val="bg1"/>
                </a:solidFill>
              </a:rPr>
              <a:t>POI 2019</a:t>
            </a:r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2122" y="1376028"/>
            <a:ext cx="4401693" cy="3737172"/>
          </a:xfrm>
          <a:prstGeom prst="rect">
            <a:avLst/>
          </a:prstGeom>
        </p:spPr>
      </p:pic>
      <p:pic>
        <p:nvPicPr>
          <p:cNvPr id="10" name="Imagen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669630" y="1381044"/>
            <a:ext cx="4535817" cy="37321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577639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28ACB01833DB62409ABCF11B3714F8F9" ma:contentTypeVersion="0" ma:contentTypeDescription="Crear nuevo documento." ma:contentTypeScope="" ma:versionID="7806525b2167efce1d4b647a23ef7755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ebba8a198e9bb40c3eeca6d0bd41257a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D3098E8B-9AAB-4022-BB22-BDAFA3D4B08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50DFC68F-B920-4E53-871D-58579EF3491C}">
  <ds:schemaRefs>
    <ds:schemaRef ds:uri="http://schemas.microsoft.com/office/2006/metadata/properties"/>
    <ds:schemaRef ds:uri="http://purl.org/dc/terms/"/>
    <ds:schemaRef ds:uri="http://schemas.microsoft.com/office/2006/documentManagement/types"/>
    <ds:schemaRef ds:uri="http://purl.org/dc/dcmitype/"/>
    <ds:schemaRef ds:uri="http://schemas.microsoft.com/office/infopath/2007/PartnerControls"/>
    <ds:schemaRef ds:uri="http://purl.org/dc/elements/1.1/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14622</TotalTime>
  <Words>533</Words>
  <Application>Microsoft Office PowerPoint</Application>
  <PresentationFormat>Personalizado</PresentationFormat>
  <Paragraphs>142</Paragraphs>
  <Slides>19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19</vt:i4>
      </vt:variant>
    </vt:vector>
  </HeadingPairs>
  <TitlesOfParts>
    <vt:vector size="22" baseType="lpstr">
      <vt:lpstr>Arial</vt:lpstr>
      <vt:lpstr>Calibri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PEI 2015-2017 actualizacion</dc:title>
  <dc:creator>Johnny David Jaramillo Chávez</dc:creator>
  <cp:lastModifiedBy>Ana Isabel Rodriguez Hernandez</cp:lastModifiedBy>
  <cp:revision>1036</cp:revision>
  <cp:lastPrinted>2017-09-06T17:13:28Z</cp:lastPrinted>
  <dcterms:created xsi:type="dcterms:W3CDTF">2013-06-05T17:26:39Z</dcterms:created>
  <dcterms:modified xsi:type="dcterms:W3CDTF">2019-11-12T19:51:39Z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0x01010028ACB01833DB62409ABCF11B3714F8F9</vt:lpwstr>
  </property>
</Properties>
</file>