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3"/>
  </p:notesMasterIdLst>
  <p:handoutMasterIdLst>
    <p:handoutMasterId r:id="rId24"/>
  </p:handoutMasterIdLst>
  <p:sldIdLst>
    <p:sldId id="325" r:id="rId4"/>
    <p:sldId id="460" r:id="rId5"/>
    <p:sldId id="464" r:id="rId6"/>
    <p:sldId id="444" r:id="rId7"/>
    <p:sldId id="461" r:id="rId8"/>
    <p:sldId id="445" r:id="rId9"/>
    <p:sldId id="447" r:id="rId10"/>
    <p:sldId id="453" r:id="rId11"/>
    <p:sldId id="459" r:id="rId12"/>
    <p:sldId id="462" r:id="rId13"/>
    <p:sldId id="454" r:id="rId14"/>
    <p:sldId id="455" r:id="rId15"/>
    <p:sldId id="457" r:id="rId16"/>
    <p:sldId id="448" r:id="rId17"/>
    <p:sldId id="456" r:id="rId18"/>
    <p:sldId id="465" r:id="rId19"/>
    <p:sldId id="466" r:id="rId20"/>
    <p:sldId id="468" r:id="rId21"/>
    <p:sldId id="469" r:id="rId22"/>
  </p:sldIdLst>
  <p:sldSz cx="9361488" cy="7200900"/>
  <p:notesSz cx="6808788" cy="9940925"/>
  <p:defaultTextStyle>
    <a:defPPr>
      <a:defRPr lang="es-PE"/>
    </a:defPPr>
    <a:lvl1pPr algn="l" defTabSz="9874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93713" indent="-36513" algn="l" defTabSz="9874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87425" indent="-73025" algn="l" defTabSz="9874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481138" indent="-109538" algn="l" defTabSz="9874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974850" indent="-146050" algn="l" defTabSz="987425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29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lo Christopher Enriquez Hidalgo" initials="KCEH" lastIdx="2" clrIdx="0">
    <p:extLst>
      <p:ext uri="{19B8F6BF-5375-455C-9EA6-DF929625EA0E}">
        <p15:presenceInfo xmlns:p15="http://schemas.microsoft.com/office/powerpoint/2012/main" userId="S-1-5-21-2032210181-837901682-1539857752-317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0909" autoAdjust="0"/>
  </p:normalViewPr>
  <p:slideViewPr>
    <p:cSldViewPr>
      <p:cViewPr varScale="1">
        <p:scale>
          <a:sx n="69" d="100"/>
          <a:sy n="69" d="100"/>
        </p:scale>
        <p:origin x="1464" y="60"/>
      </p:cViewPr>
      <p:guideLst>
        <p:guide orient="horz" pos="2268"/>
        <p:guide pos="294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en%20Microsoft%20PowerPoint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en%20Microsoft%20PowerPoint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en%20Microsoft%20PowerPoint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Gr&#225;fico%20en%20Microsoft%20PowerPoint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itranorg.gob.pe\RRHH-001\PERSONAL\GESTI&#211;N%20DE%20LA%20CAPACITACI&#211;N\Genero\Listado%20de%20persona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b="1"/>
              <a:t>Personal</a:t>
            </a:r>
            <a:r>
              <a:rPr lang="es-PE" b="1" baseline="0"/>
              <a:t> LSC, CAP, CAS y Modalidades Formativas</a:t>
            </a:r>
            <a:endParaRPr lang="es-PE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Hoja4!$I$4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Hoja4!$H$5:$H$8</c:f>
              <c:strCache>
                <c:ptCount val="4"/>
                <c:pt idx="0">
                  <c:v>CAP</c:v>
                </c:pt>
                <c:pt idx="1">
                  <c:v>CAS</c:v>
                </c:pt>
                <c:pt idx="2">
                  <c:v>LSC</c:v>
                </c:pt>
                <c:pt idx="3">
                  <c:v>PRAC</c:v>
                </c:pt>
              </c:strCache>
            </c:strRef>
          </c:cat>
          <c:val>
            <c:numRef>
              <c:f>Hoja4!$I$5:$I$8</c:f>
              <c:numCache>
                <c:formatCode>General</c:formatCode>
                <c:ptCount val="4"/>
                <c:pt idx="0">
                  <c:v>139</c:v>
                </c:pt>
                <c:pt idx="1">
                  <c:v>175</c:v>
                </c:pt>
                <c:pt idx="2">
                  <c:v>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9-4A62-AF78-1A48B8EFD4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7276831"/>
        <c:axId val="1993284623"/>
        <c:axId val="0"/>
      </c:bar3DChart>
      <c:catAx>
        <c:axId val="4372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93284623"/>
        <c:crosses val="autoZero"/>
        <c:auto val="1"/>
        <c:lblAlgn val="ctr"/>
        <c:lblOffset val="100"/>
        <c:noMultiLvlLbl val="0"/>
      </c:catAx>
      <c:valAx>
        <c:axId val="19932846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437276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PE" sz="1400" b="1">
                <a:solidFill>
                  <a:schemeClr val="tx1"/>
                </a:solidFill>
              </a:rPr>
              <a:t>PERSONAL CAS POR CLASIFICADOR</a:t>
            </a:r>
            <a:r>
              <a:rPr lang="es-PE" sz="1400" b="1" baseline="0">
                <a:solidFill>
                  <a:schemeClr val="tx1"/>
                </a:solidFill>
              </a:rPr>
              <a:t> DE CARGO Y GÉNERO</a:t>
            </a:r>
            <a:endParaRPr lang="es-PE" sz="1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'Clasificador de cargo'!$J$12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'Clasificador de cargo'!$I$13:$I$17</c15:sqref>
                  </c15:fullRef>
                </c:ext>
              </c:extLst>
              <c:f>'Clasificador de cargo'!$I$14:$I$17</c:f>
              <c:strCache>
                <c:ptCount val="4"/>
                <c:pt idx="0">
                  <c:v>SP - DS</c:v>
                </c:pt>
                <c:pt idx="1">
                  <c:v>SP - EJ</c:v>
                </c:pt>
                <c:pt idx="2">
                  <c:v>SP - ES</c:v>
                </c:pt>
                <c:pt idx="3">
                  <c:v>SP - AP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'Clasificador de cargo'!$J$13:$J$17</c15:sqref>
                  </c15:fullRef>
                </c:ext>
              </c:extLst>
              <c:f>'Clasificador de cargo'!$J$14:$J$17</c:f>
              <c:numCache>
                <c:formatCode>General</c:formatCode>
                <c:ptCount val="4"/>
                <c:pt idx="2">
                  <c:v>25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F0-483B-BCDA-223ED96B2200}"/>
            </c:ext>
          </c:extLst>
        </c:ser>
        <c:ser>
          <c:idx val="1"/>
          <c:order val="1"/>
          <c:tx>
            <c:strRef>
              <c:f>'Clasificador de cargo'!$L$12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'Clasificador de cargo'!$I$13:$I$17</c15:sqref>
                  </c15:fullRef>
                </c:ext>
              </c:extLst>
              <c:f>'Clasificador de cargo'!$I$14:$I$17</c:f>
              <c:strCache>
                <c:ptCount val="4"/>
                <c:pt idx="0">
                  <c:v>SP - DS</c:v>
                </c:pt>
                <c:pt idx="1">
                  <c:v>SP - EJ</c:v>
                </c:pt>
                <c:pt idx="2">
                  <c:v>SP - ES</c:v>
                </c:pt>
                <c:pt idx="3">
                  <c:v>SP - AP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'Clasificador de cargo'!$L$13:$L$17</c15:sqref>
                  </c15:fullRef>
                </c:ext>
              </c:extLst>
              <c:f>'Clasificador de cargo'!$L$14:$L$17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44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F0-483B-BCDA-223ED96B22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5860735"/>
        <c:axId val="1630406479"/>
        <c:axId val="0"/>
      </c:bar3DChart>
      <c:catAx>
        <c:axId val="435860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630406479"/>
        <c:crosses val="autoZero"/>
        <c:auto val="1"/>
        <c:lblAlgn val="ctr"/>
        <c:lblOffset val="100"/>
        <c:noMultiLvlLbl val="0"/>
      </c:catAx>
      <c:valAx>
        <c:axId val="1630406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435860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PE" sz="1600" b="1">
                <a:solidFill>
                  <a:schemeClr val="tx1"/>
                </a:solidFill>
              </a:rPr>
              <a:t>SERVIDORES</a:t>
            </a:r>
            <a:r>
              <a:rPr lang="es-PE" sz="1600" b="1" baseline="0">
                <a:solidFill>
                  <a:schemeClr val="tx1"/>
                </a:solidFill>
              </a:rPr>
              <a:t> LSC - CAP - CAS - PRAC</a:t>
            </a:r>
            <a:endParaRPr lang="es-PE" sz="16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'[Gráfico en Microsoft PowerPoint]Hoja1'!$B$9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350-4E37-BA08-BC396E939E55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350-4E37-BA08-BC396E939E55}"/>
              </c:ext>
            </c:extLst>
          </c:dPt>
          <c:dLbls>
            <c:dLbl>
              <c:idx val="0"/>
              <c:layout>
                <c:manualLayout>
                  <c:x val="-5.0925337632079971E-17"/>
                  <c:y val="5.4274091856265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50-4E37-BA08-BC396E939E55}"/>
                </c:ext>
              </c:extLst>
            </c:dLbl>
            <c:dLbl>
              <c:idx val="1"/>
              <c:layout>
                <c:manualLayout>
                  <c:x val="0"/>
                  <c:y val="5.4274091856265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50-4E37-BA08-BC396E939E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'[Gráfico en Microsoft PowerPoint]Hoja1'!$C$8:$D$8</c:f>
              <c:strCache>
                <c:ptCount val="2"/>
                <c:pt idx="0">
                  <c:v>AÑO 2018</c:v>
                </c:pt>
                <c:pt idx="1">
                  <c:v>AÑO 2019</c:v>
                </c:pt>
              </c:strCache>
            </c:strRef>
          </c:cat>
          <c:val>
            <c:numRef>
              <c:f>'[Gráfico en Microsoft PowerPoint]Hoja1'!$C$9:$D$9</c:f>
              <c:numCache>
                <c:formatCode>General</c:formatCode>
                <c:ptCount val="2"/>
                <c:pt idx="0">
                  <c:v>125</c:v>
                </c:pt>
                <c:pt idx="1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50-4E37-BA08-BC396E939E55}"/>
            </c:ext>
          </c:extLst>
        </c:ser>
        <c:ser>
          <c:idx val="1"/>
          <c:order val="1"/>
          <c:tx>
            <c:strRef>
              <c:f>'[Gráfico en Microsoft PowerPoint]Hoja1'!$B$10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5.427409185626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50-4E37-BA08-BC396E939E55}"/>
                </c:ext>
              </c:extLst>
            </c:dLbl>
            <c:dLbl>
              <c:idx val="1"/>
              <c:layout>
                <c:manualLayout>
                  <c:x val="2.777777777777676E-3"/>
                  <c:y val="-7.9602001389188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50-4E37-BA08-BC396E939E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'[Gráfico en Microsoft PowerPoint]Hoja1'!$C$8:$D$8</c:f>
              <c:strCache>
                <c:ptCount val="2"/>
                <c:pt idx="0">
                  <c:v>AÑO 2018</c:v>
                </c:pt>
                <c:pt idx="1">
                  <c:v>AÑO 2019</c:v>
                </c:pt>
              </c:strCache>
            </c:strRef>
          </c:cat>
          <c:val>
            <c:numRef>
              <c:f>'[Gráfico en Microsoft PowerPoint]Hoja1'!$C$10:$D$10</c:f>
              <c:numCache>
                <c:formatCode>General</c:formatCode>
                <c:ptCount val="2"/>
                <c:pt idx="0">
                  <c:v>179</c:v>
                </c:pt>
                <c:pt idx="1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350-4E37-BA08-BC396E939E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5159903"/>
        <c:axId val="169766175"/>
        <c:axId val="0"/>
      </c:bar3DChart>
      <c:catAx>
        <c:axId val="285159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69766175"/>
        <c:crosses val="autoZero"/>
        <c:auto val="1"/>
        <c:lblAlgn val="ctr"/>
        <c:lblOffset val="100"/>
        <c:noMultiLvlLbl val="0"/>
      </c:catAx>
      <c:valAx>
        <c:axId val="16976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85159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b="1"/>
              <a:t>CAP POR GENERO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'[Gráfico en Microsoft PowerPoint]Hoja1'!$B$27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5555555555555558E-3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B8-4254-89E0-F509BAD462F4}"/>
                </c:ext>
              </c:extLst>
            </c:dLbl>
            <c:dLbl>
              <c:idx val="1"/>
              <c:layout>
                <c:manualLayout>
                  <c:x val="1.6666666666666666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8-4254-89E0-F509BAD462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 en Microsoft PowerPoint]Hoja1'!$C$26:$D$26</c:f>
              <c:strCache>
                <c:ptCount val="2"/>
                <c:pt idx="0">
                  <c:v>CAP 2018</c:v>
                </c:pt>
                <c:pt idx="1">
                  <c:v>CAP 2019</c:v>
                </c:pt>
              </c:strCache>
            </c:strRef>
          </c:cat>
          <c:val>
            <c:numRef>
              <c:f>'[Gráfico en Microsoft PowerPoint]Hoja1'!$C$27:$D$27</c:f>
              <c:numCache>
                <c:formatCode>General</c:formatCode>
                <c:ptCount val="2"/>
                <c:pt idx="0">
                  <c:v>60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B8-4254-89E0-F509BAD462F4}"/>
            </c:ext>
          </c:extLst>
        </c:ser>
        <c:ser>
          <c:idx val="1"/>
          <c:order val="1"/>
          <c:tx>
            <c:strRef>
              <c:f>'[Gráfico en Microsoft PowerPoint]Hoja1'!$B$28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11111111111111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8-4254-89E0-F509BAD462F4}"/>
                </c:ext>
              </c:extLst>
            </c:dLbl>
            <c:dLbl>
              <c:idx val="1"/>
              <c:layout>
                <c:manualLayout>
                  <c:x val="4.166666666666676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8-4254-89E0-F509BAD462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 en Microsoft PowerPoint]Hoja1'!$C$26:$D$26</c:f>
              <c:strCache>
                <c:ptCount val="2"/>
                <c:pt idx="0">
                  <c:v>CAP 2018</c:v>
                </c:pt>
                <c:pt idx="1">
                  <c:v>CAP 2019</c:v>
                </c:pt>
              </c:strCache>
            </c:strRef>
          </c:cat>
          <c:val>
            <c:numRef>
              <c:f>'[Gráfico en Microsoft PowerPoint]Hoja1'!$C$28:$D$28</c:f>
              <c:numCache>
                <c:formatCode>General</c:formatCode>
                <c:ptCount val="2"/>
                <c:pt idx="0">
                  <c:v>81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B8-4254-89E0-F509BAD462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4775087"/>
        <c:axId val="317024847"/>
        <c:axId val="0"/>
      </c:bar3DChart>
      <c:catAx>
        <c:axId val="304775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17024847"/>
        <c:crosses val="autoZero"/>
        <c:auto val="1"/>
        <c:lblAlgn val="ctr"/>
        <c:lblOffset val="100"/>
        <c:noMultiLvlLbl val="0"/>
      </c:catAx>
      <c:valAx>
        <c:axId val="317024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4775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/>
              <a:t>CAS POR GÉNERO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'[Gráfico en Microsoft PowerPoint]Hoja1'!$B$31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7777777779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3F-4252-9126-FDB1B904E123}"/>
                </c:ext>
              </c:extLst>
            </c:dLbl>
            <c:dLbl>
              <c:idx val="1"/>
              <c:layout>
                <c:manualLayout>
                  <c:x val="2.2222222222222223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3F-4252-9126-FDB1B904E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 en Microsoft PowerPoint]Hoja1'!$C$30:$D$30</c:f>
              <c:strCache>
                <c:ptCount val="2"/>
                <c:pt idx="0">
                  <c:v>CAS 2018</c:v>
                </c:pt>
                <c:pt idx="1">
                  <c:v>CAS 2019</c:v>
                </c:pt>
              </c:strCache>
            </c:strRef>
          </c:cat>
          <c:val>
            <c:numRef>
              <c:f>'[Gráfico en Microsoft PowerPoint]Hoja1'!$C$31:$D$31</c:f>
              <c:numCache>
                <c:formatCode>General</c:formatCode>
                <c:ptCount val="2"/>
                <c:pt idx="0">
                  <c:v>59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3F-4252-9126-FDB1B904E123}"/>
            </c:ext>
          </c:extLst>
        </c:ser>
        <c:ser>
          <c:idx val="1"/>
          <c:order val="1"/>
          <c:tx>
            <c:strRef>
              <c:f>'[Gráfico en Microsoft PowerPoint]Hoja1'!$B$32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611111111111105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3F-4252-9126-FDB1B904E123}"/>
                </c:ext>
              </c:extLst>
            </c:dLbl>
            <c:dLbl>
              <c:idx val="1"/>
              <c:layout>
                <c:manualLayout>
                  <c:x val="3.8888888888888994E-2"/>
                  <c:y val="-1.8518518518518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3F-4252-9126-FDB1B904E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 en Microsoft PowerPoint]Hoja1'!$C$30:$D$30</c:f>
              <c:strCache>
                <c:ptCount val="2"/>
                <c:pt idx="0">
                  <c:v>CAS 2018</c:v>
                </c:pt>
                <c:pt idx="1">
                  <c:v>CAS 2019</c:v>
                </c:pt>
              </c:strCache>
            </c:strRef>
          </c:cat>
          <c:val>
            <c:numRef>
              <c:f>'[Gráfico en Microsoft PowerPoint]Hoja1'!$C$32:$D$32</c:f>
              <c:numCache>
                <c:formatCode>General</c:formatCode>
                <c:ptCount val="2"/>
                <c:pt idx="0">
                  <c:v>85</c:v>
                </c:pt>
                <c:pt idx="1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3F-4252-9126-FDB1B904E1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77491487"/>
        <c:axId val="177926655"/>
        <c:axId val="0"/>
      </c:bar3DChart>
      <c:catAx>
        <c:axId val="1977491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7926655"/>
        <c:crosses val="autoZero"/>
        <c:auto val="1"/>
        <c:lblAlgn val="ctr"/>
        <c:lblOffset val="100"/>
        <c:noMultiLvlLbl val="0"/>
      </c:catAx>
      <c:valAx>
        <c:axId val="177926655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77491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s-P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b="1"/>
              <a:t>PRACTICANTES POR GÉNERO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'[Gráfico en Microsoft PowerPoint]Hoja1'!$B$36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5555555555555558E-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15-4FC9-997C-7DA83130DDD6}"/>
                </c:ext>
              </c:extLst>
            </c:dLbl>
            <c:dLbl>
              <c:idx val="1"/>
              <c:layout>
                <c:manualLayout>
                  <c:x val="1.1111111111111112E-2"/>
                  <c:y val="-2.3148148148148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15-4FC9-997C-7DA83130D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 en Microsoft PowerPoint]Hoja1'!$C$35:$D$35</c:f>
              <c:strCache>
                <c:ptCount val="2"/>
                <c:pt idx="0">
                  <c:v>PRAC 2018</c:v>
                </c:pt>
                <c:pt idx="1">
                  <c:v>PRAC 2019</c:v>
                </c:pt>
              </c:strCache>
            </c:strRef>
          </c:cat>
          <c:val>
            <c:numRef>
              <c:f>'[Gráfico en Microsoft PowerPoint]Hoja1'!$C$36:$D$36</c:f>
              <c:numCache>
                <c:formatCode>General</c:formatCode>
                <c:ptCount val="2"/>
                <c:pt idx="0">
                  <c:v>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15-4FC9-997C-7DA83130DDD6}"/>
            </c:ext>
          </c:extLst>
        </c:ser>
        <c:ser>
          <c:idx val="1"/>
          <c:order val="1"/>
          <c:tx>
            <c:strRef>
              <c:f>'[Gráfico en Microsoft PowerPoint]Hoja1'!$B$37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15-4FC9-997C-7DA83130DDD6}"/>
                </c:ext>
              </c:extLst>
            </c:dLbl>
            <c:dLbl>
              <c:idx val="1"/>
              <c:layout>
                <c:manualLayout>
                  <c:x val="2.777777777777777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15-4FC9-997C-7DA83130D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'[Gráfico en Microsoft PowerPoint]Hoja1'!$C$35:$D$35</c:f>
              <c:strCache>
                <c:ptCount val="2"/>
                <c:pt idx="0">
                  <c:v>PRAC 2018</c:v>
                </c:pt>
                <c:pt idx="1">
                  <c:v>PRAC 2019</c:v>
                </c:pt>
              </c:strCache>
            </c:strRef>
          </c:cat>
          <c:val>
            <c:numRef>
              <c:f>'[Gráfico en Microsoft PowerPoint]Hoja1'!$C$37:$D$37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15-4FC9-997C-7DA83130DD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6920415"/>
        <c:axId val="291768047"/>
        <c:axId val="0"/>
      </c:bar3DChart>
      <c:catAx>
        <c:axId val="276920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91768047"/>
        <c:crosses val="autoZero"/>
        <c:auto val="1"/>
        <c:lblAlgn val="ctr"/>
        <c:lblOffset val="100"/>
        <c:noMultiLvlLbl val="0"/>
      </c:catAx>
      <c:valAx>
        <c:axId val="291768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76920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PE" sz="1600" b="1">
                <a:solidFill>
                  <a:schemeClr val="tx1"/>
                </a:solidFill>
              </a:rPr>
              <a:t>JEFES POR ÓRGANO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General!$P$4</c:f>
              <c:strCache>
                <c:ptCount val="1"/>
                <c:pt idx="0">
                  <c:v>FEMENINO 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7423398120620339E-3"/>
                  <c:y val="9.7222222222222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A2-4064-A48E-E7DB70B9F00C}"/>
                </c:ext>
              </c:extLst>
            </c:dLbl>
            <c:dLbl>
              <c:idx val="1"/>
              <c:layout>
                <c:manualLayout>
                  <c:x val="8.2186385497327909E-3"/>
                  <c:y val="6.48149003441504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A2-4064-A48E-E7DB70B9F0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General!$Q$3:$R$3</c:f>
              <c:strCache>
                <c:ptCount val="2"/>
                <c:pt idx="0">
                  <c:v>JEFES 2018</c:v>
                </c:pt>
                <c:pt idx="1">
                  <c:v>JEFES 2019</c:v>
                </c:pt>
              </c:strCache>
            </c:strRef>
          </c:cat>
          <c:val>
            <c:numRef>
              <c:f>General!$Q$4:$R$4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A2-4064-A48E-E7DB70B9F00C}"/>
            </c:ext>
          </c:extLst>
        </c:ser>
        <c:ser>
          <c:idx val="1"/>
          <c:order val="1"/>
          <c:tx>
            <c:strRef>
              <c:f>General!$P$5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7777777777777779E-3"/>
                  <c:y val="0.162037037037037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A2-4064-A48E-E7DB70B9F00C}"/>
                </c:ext>
              </c:extLst>
            </c:dLbl>
            <c:dLbl>
              <c:idx val="1"/>
              <c:layout>
                <c:manualLayout>
                  <c:x val="1.388888888888899E-2"/>
                  <c:y val="0.17129629629629631"/>
                </c:manualLayout>
              </c:layout>
              <c:tx>
                <c:rich>
                  <a:bodyPr/>
                  <a:lstStyle/>
                  <a:p>
                    <a:fld id="{18F4B166-4872-43B9-BB39-EA9CA6728AB0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[VALOR]</a:t>
                    </a:fld>
                    <a:endParaRPr lang="es-P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BA2-4064-A48E-E7DB70B9F0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General!$Q$3:$R$3</c:f>
              <c:strCache>
                <c:ptCount val="2"/>
                <c:pt idx="0">
                  <c:v>JEFES 2018</c:v>
                </c:pt>
                <c:pt idx="1">
                  <c:v>JEFES 2019</c:v>
                </c:pt>
              </c:strCache>
            </c:strRef>
          </c:cat>
          <c:val>
            <c:numRef>
              <c:f>General!$Q$5:$R$5</c:f>
              <c:numCache>
                <c:formatCode>General</c:formatCode>
                <c:ptCount val="2"/>
                <c:pt idx="0">
                  <c:v>16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A2-4064-A48E-E7DB70B9F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2637567"/>
        <c:axId val="542484367"/>
        <c:axId val="0"/>
      </c:bar3DChart>
      <c:catAx>
        <c:axId val="542637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542484367"/>
        <c:crosses val="autoZero"/>
        <c:auto val="1"/>
        <c:lblAlgn val="ctr"/>
        <c:lblOffset val="100"/>
        <c:noMultiLvlLbl val="0"/>
      </c:catAx>
      <c:valAx>
        <c:axId val="542484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542637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PE" sz="1600" b="1">
                <a:solidFill>
                  <a:schemeClr val="tx1"/>
                </a:solidFill>
              </a:rPr>
              <a:t>GERENTES POR GÉNERO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Hoja1!$C$64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5555555555555558E-3"/>
                  <c:y val="9.7222222222222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D9-4DFD-BE2D-6B5A922C8BAF}"/>
                </c:ext>
              </c:extLst>
            </c:dLbl>
            <c:dLbl>
              <c:idx val="1"/>
              <c:layout>
                <c:manualLayout>
                  <c:x val="0"/>
                  <c:y val="0.101851851851851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D9-4DFD-BE2D-6B5A922C8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Hoja1!$D$63:$E$63</c:f>
              <c:strCache>
                <c:ptCount val="2"/>
                <c:pt idx="0">
                  <c:v>GERENTES 2018</c:v>
                </c:pt>
                <c:pt idx="1">
                  <c:v>GERENTES 2019</c:v>
                </c:pt>
              </c:strCache>
            </c:strRef>
          </c:cat>
          <c:val>
            <c:numRef>
              <c:f>Hoja1!$D$64:$E$64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D9-4DFD-BE2D-6B5A922C8BAF}"/>
            </c:ext>
          </c:extLst>
        </c:ser>
        <c:ser>
          <c:idx val="1"/>
          <c:order val="1"/>
          <c:tx>
            <c:strRef>
              <c:f>Hoja1!$C$65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393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D9-4DFD-BE2D-6B5A922C8BAF}"/>
                </c:ext>
              </c:extLst>
            </c:dLbl>
            <c:dLbl>
              <c:idx val="1"/>
              <c:layout>
                <c:manualLayout>
                  <c:x val="2.777777777777788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D9-4DFD-BE2D-6B5A922C8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Hoja1!$D$63:$E$63</c:f>
              <c:strCache>
                <c:ptCount val="2"/>
                <c:pt idx="0">
                  <c:v>GERENTES 2018</c:v>
                </c:pt>
                <c:pt idx="1">
                  <c:v>GERENTES 2019</c:v>
                </c:pt>
              </c:strCache>
            </c:strRef>
          </c:cat>
          <c:val>
            <c:numRef>
              <c:f>Hoja1!$D$65:$E$65</c:f>
              <c:numCache>
                <c:formatCode>General</c:formatCode>
                <c:ptCount val="2"/>
                <c:pt idx="0">
                  <c:v>5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D9-4DFD-BE2D-6B5A922C8B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80964431"/>
        <c:axId val="318198175"/>
        <c:axId val="0"/>
      </c:bar3DChart>
      <c:catAx>
        <c:axId val="168096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18198175"/>
        <c:crosses val="autoZero"/>
        <c:auto val="1"/>
        <c:lblAlgn val="ctr"/>
        <c:lblOffset val="100"/>
        <c:noMultiLvlLbl val="0"/>
      </c:catAx>
      <c:valAx>
        <c:axId val="318198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680964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PE" sz="1800" b="1" dirty="0">
                <a:solidFill>
                  <a:sysClr val="windowText" lastClr="000000"/>
                </a:solidFill>
              </a:rPr>
              <a:t>Por generación y</a:t>
            </a:r>
            <a:r>
              <a:rPr lang="es-PE" sz="1800" b="1" baseline="0" dirty="0">
                <a:solidFill>
                  <a:sysClr val="windowText" lastClr="000000"/>
                </a:solidFill>
              </a:rPr>
              <a:t> género</a:t>
            </a:r>
            <a:endParaRPr lang="es-PE" sz="1800" b="1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Hoja2!$K$6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Hoja2!$J$7:$J$9</c:f>
              <c:strCache>
                <c:ptCount val="3"/>
                <c:pt idx="0">
                  <c:v>Generación X</c:v>
                </c:pt>
                <c:pt idx="1">
                  <c:v>Milleninals</c:v>
                </c:pt>
                <c:pt idx="2">
                  <c:v>Baby Boomers</c:v>
                </c:pt>
              </c:strCache>
            </c:strRef>
          </c:cat>
          <c:val>
            <c:numRef>
              <c:f>Hoja2!$K$7:$K$9</c:f>
              <c:numCache>
                <c:formatCode>General</c:formatCode>
                <c:ptCount val="3"/>
                <c:pt idx="0">
                  <c:v>71</c:v>
                </c:pt>
                <c:pt idx="1">
                  <c:v>66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0-467F-8A51-18A21F25B3E7}"/>
            </c:ext>
          </c:extLst>
        </c:ser>
        <c:ser>
          <c:idx val="1"/>
          <c:order val="1"/>
          <c:tx>
            <c:strRef>
              <c:f>Hoja2!$M$6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Hoja2!$J$7:$J$9</c:f>
              <c:strCache>
                <c:ptCount val="3"/>
                <c:pt idx="0">
                  <c:v>Generación X</c:v>
                </c:pt>
                <c:pt idx="1">
                  <c:v>Milleninals</c:v>
                </c:pt>
                <c:pt idx="2">
                  <c:v>Baby Boomers</c:v>
                </c:pt>
              </c:strCache>
            </c:strRef>
          </c:cat>
          <c:val>
            <c:numRef>
              <c:f>Hoja2!$M$7:$M$9</c:f>
              <c:numCache>
                <c:formatCode>General</c:formatCode>
                <c:ptCount val="3"/>
                <c:pt idx="0">
                  <c:v>125</c:v>
                </c:pt>
                <c:pt idx="1">
                  <c:v>54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0-467F-8A51-18A21F25B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5154879"/>
        <c:axId val="444022255"/>
        <c:axId val="0"/>
      </c:bar3DChart>
      <c:catAx>
        <c:axId val="445154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444022255"/>
        <c:crosses val="autoZero"/>
        <c:auto val="1"/>
        <c:lblAlgn val="ctr"/>
        <c:lblOffset val="100"/>
        <c:noMultiLvlLbl val="0"/>
      </c:catAx>
      <c:valAx>
        <c:axId val="4440222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445154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1200"/>
              <a:t>Personal CAP </a:t>
            </a:r>
            <a:br>
              <a:rPr lang="es-PE" sz="1200"/>
            </a:br>
            <a:r>
              <a:rPr lang="es-PE" sz="1200"/>
              <a:t>Por Género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0.30840988626421695"/>
          <c:y val="0.2462037037037037"/>
          <c:w val="0.43873578302712168"/>
          <c:h val="0.73122630504520281"/>
        </c:manualLayout>
      </c:layout>
      <c:doughnutChart>
        <c:varyColors val="1"/>
        <c:ser>
          <c:idx val="0"/>
          <c:order val="0"/>
          <c:tx>
            <c:strRef>
              <c:f>Hoja4!$F$12</c:f>
              <c:strCache>
                <c:ptCount val="1"/>
                <c:pt idx="0">
                  <c:v>N°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E30-46BB-B1BD-02E22F82EDA9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E30-46BB-B1BD-02E22F82EDA9}"/>
              </c:ext>
            </c:extLst>
          </c:dPt>
          <c:dLbls>
            <c:dLbl>
              <c:idx val="0"/>
              <c:layout>
                <c:manualLayout>
                  <c:x val="8.3333333333333329E-2"/>
                  <c:y val="-5.5555555555555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30-46BB-B1BD-02E22F82EDA9}"/>
                </c:ext>
              </c:extLst>
            </c:dLbl>
            <c:dLbl>
              <c:idx val="1"/>
              <c:layout>
                <c:manualLayout>
                  <c:x val="-0.11944444444444446"/>
                  <c:y val="2.77777777777776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30-46BB-B1BD-02E22F82E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Hoja4!$E$13:$E$14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Hoja4!$F$13:$F$14</c:f>
              <c:numCache>
                <c:formatCode>General</c:formatCode>
                <c:ptCount val="2"/>
                <c:pt idx="0">
                  <c:v>142</c:v>
                </c:pt>
                <c:pt idx="1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30-46BB-B1BD-02E22F82ED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1200" dirty="0"/>
              <a:t>Personal CAS </a:t>
            </a:r>
            <a:br>
              <a:rPr lang="es-PE" sz="1200" dirty="0"/>
            </a:br>
            <a:r>
              <a:rPr lang="es-PE" sz="1200" dirty="0"/>
              <a:t>Por Género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0.30840988626421695"/>
          <c:y val="0.2462037037037037"/>
          <c:w val="0.43873578302712168"/>
          <c:h val="0.73122630504520281"/>
        </c:manualLayout>
      </c:layout>
      <c:doughnutChart>
        <c:varyColors val="1"/>
        <c:ser>
          <c:idx val="0"/>
          <c:order val="0"/>
          <c:tx>
            <c:strRef>
              <c:f>Hoja4!$F$12</c:f>
              <c:strCache>
                <c:ptCount val="1"/>
                <c:pt idx="0">
                  <c:v>N°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060-44D2-99CE-DB3E15F2C7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060-44D2-99CE-DB3E15F2C7A4}"/>
              </c:ext>
            </c:extLst>
          </c:dPt>
          <c:dLbls>
            <c:dLbl>
              <c:idx val="0"/>
              <c:layout>
                <c:manualLayout>
                  <c:x val="8.3333333333333329E-2"/>
                  <c:y val="-5.5555555555555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60-44D2-99CE-DB3E15F2C7A4}"/>
                </c:ext>
              </c:extLst>
            </c:dLbl>
            <c:dLbl>
              <c:idx val="1"/>
              <c:layout>
                <c:manualLayout>
                  <c:x val="-0.11944444444444446"/>
                  <c:y val="2.77777777777776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60-44D2-99CE-DB3E15F2C7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Hoja4!$E$13:$E$14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Hoja4!$F$13:$F$14</c:f>
              <c:numCache>
                <c:formatCode>General</c:formatCode>
                <c:ptCount val="2"/>
                <c:pt idx="0">
                  <c:v>142</c:v>
                </c:pt>
                <c:pt idx="1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60-44D2-99CE-DB3E15F2C7A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1600"/>
              <a:t>Practicantes</a:t>
            </a:r>
          </a:p>
        </c:rich>
      </c:tx>
      <c:layout>
        <c:manualLayout>
          <c:xMode val="edge"/>
          <c:yMode val="edge"/>
          <c:x val="0.37409711286089237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0.30840988626421695"/>
          <c:y val="0.2462037037037037"/>
          <c:w val="0.43873578302712168"/>
          <c:h val="0.73122630504520281"/>
        </c:manualLayout>
      </c:layout>
      <c:doughnutChart>
        <c:varyColors val="1"/>
        <c:ser>
          <c:idx val="0"/>
          <c:order val="0"/>
          <c:tx>
            <c:strRef>
              <c:f>Hoja4!$F$12</c:f>
              <c:strCache>
                <c:ptCount val="1"/>
                <c:pt idx="0">
                  <c:v>N°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5CA-47C7-85A3-110666056D1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5CA-47C7-85A3-110666056D1B}"/>
              </c:ext>
            </c:extLst>
          </c:dPt>
          <c:dLbls>
            <c:dLbl>
              <c:idx val="0"/>
              <c:layout>
                <c:manualLayout>
                  <c:x val="8.3333333333333329E-2"/>
                  <c:y val="-5.5555555555555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CA-47C7-85A3-110666056D1B}"/>
                </c:ext>
              </c:extLst>
            </c:dLbl>
            <c:dLbl>
              <c:idx val="1"/>
              <c:layout>
                <c:manualLayout>
                  <c:x val="-0.11944444444444446"/>
                  <c:y val="2.77777777777776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CA-47C7-85A3-110666056D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Hoja4!$E$13:$E$14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Hoja4!$F$13:$F$14</c:f>
              <c:numCache>
                <c:formatCode>General</c:formatCode>
                <c:ptCount val="2"/>
                <c:pt idx="0">
                  <c:v>142</c:v>
                </c:pt>
                <c:pt idx="1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CA-47C7-85A3-110666056D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b="1">
                <a:solidFill>
                  <a:sysClr val="windowText" lastClr="000000"/>
                </a:solidFill>
              </a:rPr>
              <a:t>Colaboradores por área y género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Hoja6!$M$6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Hoja6!$L$7:$L$18</c:f>
              <c:strCache>
                <c:ptCount val="12"/>
                <c:pt idx="0">
                  <c:v>GA</c:v>
                </c:pt>
                <c:pt idx="1">
                  <c:v>GAJ</c:v>
                </c:pt>
                <c:pt idx="2">
                  <c:v>GAU</c:v>
                </c:pt>
                <c:pt idx="3">
                  <c:v>GG</c:v>
                </c:pt>
                <c:pt idx="4">
                  <c:v>GPP</c:v>
                </c:pt>
                <c:pt idx="5">
                  <c:v>GRE</c:v>
                </c:pt>
                <c:pt idx="6">
                  <c:v>GSF</c:v>
                </c:pt>
                <c:pt idx="7">
                  <c:v>OCI</c:v>
                </c:pt>
                <c:pt idx="8">
                  <c:v>PD</c:v>
                </c:pt>
                <c:pt idx="9">
                  <c:v>PP</c:v>
                </c:pt>
                <c:pt idx="10">
                  <c:v>STCC</c:v>
                </c:pt>
                <c:pt idx="11">
                  <c:v>STO</c:v>
                </c:pt>
              </c:strCache>
            </c:strRef>
          </c:cat>
          <c:val>
            <c:numRef>
              <c:f>Hoja6!$M$7:$M$18</c:f>
              <c:numCache>
                <c:formatCode>General</c:formatCode>
                <c:ptCount val="12"/>
                <c:pt idx="0">
                  <c:v>35</c:v>
                </c:pt>
                <c:pt idx="1">
                  <c:v>8</c:v>
                </c:pt>
                <c:pt idx="2">
                  <c:v>11</c:v>
                </c:pt>
                <c:pt idx="3">
                  <c:v>17</c:v>
                </c:pt>
                <c:pt idx="4">
                  <c:v>2</c:v>
                </c:pt>
                <c:pt idx="5">
                  <c:v>8</c:v>
                </c:pt>
                <c:pt idx="6">
                  <c:v>37</c:v>
                </c:pt>
                <c:pt idx="7">
                  <c:v>6</c:v>
                </c:pt>
                <c:pt idx="8">
                  <c:v>11</c:v>
                </c:pt>
                <c:pt idx="9">
                  <c:v>6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E-4936-9353-FC5A4190460D}"/>
            </c:ext>
          </c:extLst>
        </c:ser>
        <c:ser>
          <c:idx val="1"/>
          <c:order val="1"/>
          <c:tx>
            <c:strRef>
              <c:f>Hoja6!$O$6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Hoja6!$L$7:$L$18</c:f>
              <c:strCache>
                <c:ptCount val="12"/>
                <c:pt idx="0">
                  <c:v>GA</c:v>
                </c:pt>
                <c:pt idx="1">
                  <c:v>GAJ</c:v>
                </c:pt>
                <c:pt idx="2">
                  <c:v>GAU</c:v>
                </c:pt>
                <c:pt idx="3">
                  <c:v>GG</c:v>
                </c:pt>
                <c:pt idx="4">
                  <c:v>GPP</c:v>
                </c:pt>
                <c:pt idx="5">
                  <c:v>GRE</c:v>
                </c:pt>
                <c:pt idx="6">
                  <c:v>GSF</c:v>
                </c:pt>
                <c:pt idx="7">
                  <c:v>OCI</c:v>
                </c:pt>
                <c:pt idx="8">
                  <c:v>PD</c:v>
                </c:pt>
                <c:pt idx="9">
                  <c:v>PP</c:v>
                </c:pt>
                <c:pt idx="10">
                  <c:v>STCC</c:v>
                </c:pt>
                <c:pt idx="11">
                  <c:v>STO</c:v>
                </c:pt>
              </c:strCache>
            </c:strRef>
          </c:cat>
          <c:val>
            <c:numRef>
              <c:f>Hoja6!$O$7:$O$18</c:f>
              <c:numCache>
                <c:formatCode>General</c:formatCode>
                <c:ptCount val="12"/>
                <c:pt idx="0">
                  <c:v>34</c:v>
                </c:pt>
                <c:pt idx="1">
                  <c:v>7</c:v>
                </c:pt>
                <c:pt idx="2">
                  <c:v>6</c:v>
                </c:pt>
                <c:pt idx="3">
                  <c:v>13</c:v>
                </c:pt>
                <c:pt idx="4">
                  <c:v>6</c:v>
                </c:pt>
                <c:pt idx="5">
                  <c:v>12</c:v>
                </c:pt>
                <c:pt idx="6">
                  <c:v>92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BE-4936-9353-FC5A419046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22872175"/>
        <c:axId val="1622283583"/>
        <c:axId val="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Hoja6!$Q$6</c15:sqref>
                        </c15:formulaRef>
                      </c:ext>
                    </c:extLst>
                    <c:strCache>
                      <c:ptCount val="1"/>
                      <c:pt idx="0">
                        <c:v>Total general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P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Hoja6!$L$7:$L$18</c15:sqref>
                        </c15:formulaRef>
                      </c:ext>
                    </c:extLst>
                    <c:strCache>
                      <c:ptCount val="12"/>
                      <c:pt idx="0">
                        <c:v>GA</c:v>
                      </c:pt>
                      <c:pt idx="1">
                        <c:v>GAJ</c:v>
                      </c:pt>
                      <c:pt idx="2">
                        <c:v>GAU</c:v>
                      </c:pt>
                      <c:pt idx="3">
                        <c:v>GG</c:v>
                      </c:pt>
                      <c:pt idx="4">
                        <c:v>GPP</c:v>
                      </c:pt>
                      <c:pt idx="5">
                        <c:v>GRE</c:v>
                      </c:pt>
                      <c:pt idx="6">
                        <c:v>GSF</c:v>
                      </c:pt>
                      <c:pt idx="7">
                        <c:v>OCI</c:v>
                      </c:pt>
                      <c:pt idx="8">
                        <c:v>PD</c:v>
                      </c:pt>
                      <c:pt idx="9">
                        <c:v>PP</c:v>
                      </c:pt>
                      <c:pt idx="10">
                        <c:v>STCC</c:v>
                      </c:pt>
                      <c:pt idx="11">
                        <c:v>STO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Hoja6!$Q$7:$Q$18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69</c:v>
                      </c:pt>
                      <c:pt idx="1">
                        <c:v>15</c:v>
                      </c:pt>
                      <c:pt idx="2">
                        <c:v>17</c:v>
                      </c:pt>
                      <c:pt idx="3">
                        <c:v>30</c:v>
                      </c:pt>
                      <c:pt idx="4">
                        <c:v>8</c:v>
                      </c:pt>
                      <c:pt idx="5">
                        <c:v>20</c:v>
                      </c:pt>
                      <c:pt idx="6">
                        <c:v>129</c:v>
                      </c:pt>
                      <c:pt idx="7">
                        <c:v>11</c:v>
                      </c:pt>
                      <c:pt idx="8">
                        <c:v>17</c:v>
                      </c:pt>
                      <c:pt idx="9">
                        <c:v>13</c:v>
                      </c:pt>
                      <c:pt idx="10">
                        <c:v>1</c:v>
                      </c:pt>
                      <c:pt idx="11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AFBE-4936-9353-FC5A4190460D}"/>
                  </c:ext>
                </c:extLst>
              </c15:ser>
            </c15:filteredBarSeries>
          </c:ext>
        </c:extLst>
      </c:bar3DChart>
      <c:catAx>
        <c:axId val="162287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622283583"/>
        <c:crosses val="autoZero"/>
        <c:auto val="1"/>
        <c:lblAlgn val="ctr"/>
        <c:lblOffset val="100"/>
        <c:noMultiLvlLbl val="0"/>
      </c:catAx>
      <c:valAx>
        <c:axId val="1622283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622872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b="1"/>
              <a:t>PERSONAL</a:t>
            </a:r>
            <a:r>
              <a:rPr lang="es-PE" b="1" baseline="0"/>
              <a:t> CAP ÁREA Y GÉNERO</a:t>
            </a:r>
            <a:endParaRPr lang="es-PE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Hoja6!$M$22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Hoja6!$L$23:$L$34</c:f>
              <c:strCache>
                <c:ptCount val="12"/>
                <c:pt idx="0">
                  <c:v>GA</c:v>
                </c:pt>
                <c:pt idx="1">
                  <c:v>GAJ</c:v>
                </c:pt>
                <c:pt idx="2">
                  <c:v>GAU</c:v>
                </c:pt>
                <c:pt idx="3">
                  <c:v>GG</c:v>
                </c:pt>
                <c:pt idx="4">
                  <c:v>GPP</c:v>
                </c:pt>
                <c:pt idx="5">
                  <c:v>GRE</c:v>
                </c:pt>
                <c:pt idx="6">
                  <c:v>GSF</c:v>
                </c:pt>
                <c:pt idx="7">
                  <c:v>OCI</c:v>
                </c:pt>
                <c:pt idx="8">
                  <c:v>PD</c:v>
                </c:pt>
                <c:pt idx="9">
                  <c:v>PP</c:v>
                </c:pt>
                <c:pt idx="10">
                  <c:v>STCC</c:v>
                </c:pt>
                <c:pt idx="11">
                  <c:v>STO</c:v>
                </c:pt>
              </c:strCache>
            </c:strRef>
          </c:cat>
          <c:val>
            <c:numRef>
              <c:f>Hoja6!$M$23:$M$34</c:f>
              <c:numCache>
                <c:formatCode>General</c:formatCode>
                <c:ptCount val="12"/>
                <c:pt idx="0">
                  <c:v>15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  <c:pt idx="5">
                  <c:v>5</c:v>
                </c:pt>
                <c:pt idx="6">
                  <c:v>12</c:v>
                </c:pt>
                <c:pt idx="7">
                  <c:v>3</c:v>
                </c:pt>
                <c:pt idx="8">
                  <c:v>7</c:v>
                </c:pt>
                <c:pt idx="9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FA-4E40-8C7D-E06FEEA0299D}"/>
            </c:ext>
          </c:extLst>
        </c:ser>
        <c:ser>
          <c:idx val="1"/>
          <c:order val="1"/>
          <c:tx>
            <c:strRef>
              <c:f>Hoja6!$N$22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Hoja6!$L$23:$L$34</c:f>
              <c:strCache>
                <c:ptCount val="12"/>
                <c:pt idx="0">
                  <c:v>GA</c:v>
                </c:pt>
                <c:pt idx="1">
                  <c:v>GAJ</c:v>
                </c:pt>
                <c:pt idx="2">
                  <c:v>GAU</c:v>
                </c:pt>
                <c:pt idx="3">
                  <c:v>GG</c:v>
                </c:pt>
                <c:pt idx="4">
                  <c:v>GPP</c:v>
                </c:pt>
                <c:pt idx="5">
                  <c:v>GRE</c:v>
                </c:pt>
                <c:pt idx="6">
                  <c:v>GSF</c:v>
                </c:pt>
                <c:pt idx="7">
                  <c:v>OCI</c:v>
                </c:pt>
                <c:pt idx="8">
                  <c:v>PD</c:v>
                </c:pt>
                <c:pt idx="9">
                  <c:v>PP</c:v>
                </c:pt>
                <c:pt idx="10">
                  <c:v>STCC</c:v>
                </c:pt>
                <c:pt idx="11">
                  <c:v>STO</c:v>
                </c:pt>
              </c:strCache>
            </c:strRef>
          </c:cat>
          <c:val>
            <c:numRef>
              <c:f>Hoja6!$N$23:$N$34</c:f>
              <c:numCache>
                <c:formatCode>General</c:formatCode>
                <c:ptCount val="12"/>
                <c:pt idx="0">
                  <c:v>11</c:v>
                </c:pt>
                <c:pt idx="1">
                  <c:v>5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6</c:v>
                </c:pt>
                <c:pt idx="6">
                  <c:v>37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FA-4E40-8C7D-E06FEEA0299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8981215"/>
        <c:axId val="1977916063"/>
      </c:barChart>
      <c:catAx>
        <c:axId val="3589812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77916063"/>
        <c:crosses val="autoZero"/>
        <c:auto val="1"/>
        <c:lblAlgn val="ctr"/>
        <c:lblOffset val="100"/>
        <c:noMultiLvlLbl val="0"/>
      </c:catAx>
      <c:valAx>
        <c:axId val="19779160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58981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b="1"/>
              <a:t>PERSONAL</a:t>
            </a:r>
            <a:r>
              <a:rPr lang="es-PE" b="1" baseline="0"/>
              <a:t> CAS ÁREA Y GÉNERO</a:t>
            </a:r>
            <a:endParaRPr lang="es-PE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Hoja6!$M$46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Hoja6!$L$47:$L$57</c:f>
              <c:strCache>
                <c:ptCount val="11"/>
                <c:pt idx="0">
                  <c:v>GA</c:v>
                </c:pt>
                <c:pt idx="1">
                  <c:v>GAJ</c:v>
                </c:pt>
                <c:pt idx="2">
                  <c:v>GAU</c:v>
                </c:pt>
                <c:pt idx="3">
                  <c:v>GG</c:v>
                </c:pt>
                <c:pt idx="4">
                  <c:v>GPP</c:v>
                </c:pt>
                <c:pt idx="5">
                  <c:v>GRE</c:v>
                </c:pt>
                <c:pt idx="6">
                  <c:v>GSF</c:v>
                </c:pt>
                <c:pt idx="7">
                  <c:v>OCI</c:v>
                </c:pt>
                <c:pt idx="8">
                  <c:v>PD</c:v>
                </c:pt>
                <c:pt idx="9">
                  <c:v>PP</c:v>
                </c:pt>
                <c:pt idx="10">
                  <c:v>STO</c:v>
                </c:pt>
              </c:strCache>
            </c:strRef>
          </c:cat>
          <c:val>
            <c:numRef>
              <c:f>Hoja6!$M$47:$M$57</c:f>
              <c:numCache>
                <c:formatCode>General</c:formatCode>
                <c:ptCount val="11"/>
                <c:pt idx="0">
                  <c:v>18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5">
                  <c:v>3</c:v>
                </c:pt>
                <c:pt idx="6">
                  <c:v>24</c:v>
                </c:pt>
                <c:pt idx="7">
                  <c:v>3</c:v>
                </c:pt>
                <c:pt idx="8">
                  <c:v>3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F-439A-8265-F20A159D25C8}"/>
            </c:ext>
          </c:extLst>
        </c:ser>
        <c:ser>
          <c:idx val="1"/>
          <c:order val="1"/>
          <c:tx>
            <c:strRef>
              <c:f>Hoja6!$N$46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Hoja6!$L$47:$L$57</c:f>
              <c:strCache>
                <c:ptCount val="11"/>
                <c:pt idx="0">
                  <c:v>GA</c:v>
                </c:pt>
                <c:pt idx="1">
                  <c:v>GAJ</c:v>
                </c:pt>
                <c:pt idx="2">
                  <c:v>GAU</c:v>
                </c:pt>
                <c:pt idx="3">
                  <c:v>GG</c:v>
                </c:pt>
                <c:pt idx="4">
                  <c:v>GPP</c:v>
                </c:pt>
                <c:pt idx="5">
                  <c:v>GRE</c:v>
                </c:pt>
                <c:pt idx="6">
                  <c:v>GSF</c:v>
                </c:pt>
                <c:pt idx="7">
                  <c:v>OCI</c:v>
                </c:pt>
                <c:pt idx="8">
                  <c:v>PD</c:v>
                </c:pt>
                <c:pt idx="9">
                  <c:v>PP</c:v>
                </c:pt>
                <c:pt idx="10">
                  <c:v>STO</c:v>
                </c:pt>
              </c:strCache>
            </c:strRef>
          </c:cat>
          <c:val>
            <c:numRef>
              <c:f>Hoja6!$N$47:$N$57</c:f>
              <c:numCache>
                <c:formatCode>General</c:formatCode>
                <c:ptCount val="11"/>
                <c:pt idx="0">
                  <c:v>21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  <c:pt idx="4">
                  <c:v>3</c:v>
                </c:pt>
                <c:pt idx="5">
                  <c:v>4</c:v>
                </c:pt>
                <c:pt idx="6">
                  <c:v>52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8F-439A-8265-F20A159D25C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8981215"/>
        <c:axId val="1977916063"/>
      </c:barChart>
      <c:catAx>
        <c:axId val="3589812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77916063"/>
        <c:crosses val="autoZero"/>
        <c:auto val="1"/>
        <c:lblAlgn val="ctr"/>
        <c:lblOffset val="100"/>
        <c:noMultiLvlLbl val="0"/>
      </c:catAx>
      <c:valAx>
        <c:axId val="19779160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58981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1600" b="1" i="0" baseline="0">
                <a:solidFill>
                  <a:sysClr val="windowText" lastClr="000000"/>
                </a:solidFill>
                <a:effectLst/>
              </a:rPr>
              <a:t>PERSONAL CAP POR CLASIFICADOR DE CARGO Y GÉNERO</a:t>
            </a:r>
            <a:endParaRPr lang="es-PE" sz="160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2181311249654431"/>
          <c:y val="2.958833539286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Hoja1!$I$5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Hoja1!$H$6:$H$10</c:f>
              <c:strCache>
                <c:ptCount val="5"/>
                <c:pt idx="0">
                  <c:v>EC</c:v>
                </c:pt>
                <c:pt idx="1">
                  <c:v>SP - DS</c:v>
                </c:pt>
                <c:pt idx="2">
                  <c:v>SP - EJ</c:v>
                </c:pt>
                <c:pt idx="3">
                  <c:v>SP - ES</c:v>
                </c:pt>
                <c:pt idx="4">
                  <c:v>SP - AP</c:v>
                </c:pt>
              </c:strCache>
            </c:strRef>
          </c:cat>
          <c:val>
            <c:numRef>
              <c:f>Hoja1!$I$6:$I$10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26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6-4E83-A41D-88E0C78613BD}"/>
            </c:ext>
          </c:extLst>
        </c:ser>
        <c:ser>
          <c:idx val="1"/>
          <c:order val="1"/>
          <c:tx>
            <c:strRef>
              <c:f>Hoja1!$J$5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Hoja1!$H$6:$H$10</c:f>
              <c:strCache>
                <c:ptCount val="5"/>
                <c:pt idx="0">
                  <c:v>EC</c:v>
                </c:pt>
                <c:pt idx="1">
                  <c:v>SP - DS</c:v>
                </c:pt>
                <c:pt idx="2">
                  <c:v>SP - EJ</c:v>
                </c:pt>
                <c:pt idx="3">
                  <c:v>SP - ES</c:v>
                </c:pt>
                <c:pt idx="4">
                  <c:v>SP - AP</c:v>
                </c:pt>
              </c:strCache>
            </c:strRef>
          </c:cat>
          <c:val>
            <c:numRef>
              <c:f>Hoja1!$J$6:$J$10</c:f>
              <c:numCache>
                <c:formatCode>General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1</c:v>
                </c:pt>
                <c:pt idx="3">
                  <c:v>35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F6-4E83-A41D-88E0C78613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9922960"/>
        <c:axId val="492106048"/>
        <c:axId val="0"/>
      </c:bar3DChart>
      <c:catAx>
        <c:axId val="66992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492106048"/>
        <c:crosses val="autoZero"/>
        <c:auto val="1"/>
        <c:lblAlgn val="ctr"/>
        <c:lblOffset val="100"/>
        <c:noMultiLvlLbl val="0"/>
      </c:catAx>
      <c:valAx>
        <c:axId val="49210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66992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0.75619</cdr:x>
      <cdr:y>0.2556</cdr:y>
    </cdr:from>
    <cdr:to>
      <cdr:x>0.82</cdr:x>
      <cdr:y>0.40475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F02D66BB-28CB-437A-8518-A410B1751E7F}"/>
            </a:ext>
          </a:extLst>
        </cdr:cNvPr>
        <cdr:cNvSpPr txBox="1"/>
      </cdr:nvSpPr>
      <cdr:spPr>
        <a:xfrm xmlns:a="http://schemas.openxmlformats.org/drawingml/2006/main">
          <a:off x="2722614" y="544862"/>
          <a:ext cx="229774" cy="317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PE" sz="1100" b="1"/>
            <a:t>F</a:t>
          </a:r>
        </a:p>
      </cdr:txBody>
    </cdr:sp>
  </cdr:relSizeAnchor>
  <cdr:relSizeAnchor xmlns:cdr="http://schemas.openxmlformats.org/drawingml/2006/chartDrawing">
    <cdr:from>
      <cdr:x>0.19444</cdr:x>
      <cdr:y>0.57755</cdr:y>
    </cdr:from>
    <cdr:to>
      <cdr:x>0.25069</cdr:x>
      <cdr:y>0.66493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FEBF2B4D-0806-43BE-BED9-4E398E67087B}"/>
            </a:ext>
          </a:extLst>
        </cdr:cNvPr>
        <cdr:cNvSpPr txBox="1"/>
      </cdr:nvSpPr>
      <cdr:spPr>
        <a:xfrm xmlns:a="http://schemas.openxmlformats.org/drawingml/2006/main">
          <a:off x="889000" y="1584325"/>
          <a:ext cx="257175" cy="239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sz="1100" b="1"/>
            <a:t>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0.76146</cdr:x>
      <cdr:y>0.29063</cdr:y>
    </cdr:from>
    <cdr:to>
      <cdr:x>0.82609</cdr:x>
      <cdr:y>0.40799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F02D66BB-28CB-437A-8518-A410B1751E7F}"/>
            </a:ext>
          </a:extLst>
        </cdr:cNvPr>
        <cdr:cNvSpPr txBox="1"/>
      </cdr:nvSpPr>
      <cdr:spPr>
        <a:xfrm xmlns:a="http://schemas.openxmlformats.org/drawingml/2006/main">
          <a:off x="2522281" y="619548"/>
          <a:ext cx="214082" cy="250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PE" sz="1100" b="1"/>
            <a:t>F</a:t>
          </a:r>
        </a:p>
      </cdr:txBody>
    </cdr:sp>
  </cdr:relSizeAnchor>
  <cdr:relSizeAnchor xmlns:cdr="http://schemas.openxmlformats.org/drawingml/2006/chartDrawing">
    <cdr:from>
      <cdr:x>0.19444</cdr:x>
      <cdr:y>0.57755</cdr:y>
    </cdr:from>
    <cdr:to>
      <cdr:x>0.25069</cdr:x>
      <cdr:y>0.66493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FEBF2B4D-0806-43BE-BED9-4E398E67087B}"/>
            </a:ext>
          </a:extLst>
        </cdr:cNvPr>
        <cdr:cNvSpPr txBox="1"/>
      </cdr:nvSpPr>
      <cdr:spPr>
        <a:xfrm xmlns:a="http://schemas.openxmlformats.org/drawingml/2006/main">
          <a:off x="889000" y="1584325"/>
          <a:ext cx="257175" cy="239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sz="1100" b="1"/>
            <a:t>M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0.75521</cdr:x>
      <cdr:y>0.24207</cdr:y>
    </cdr:from>
    <cdr:to>
      <cdr:x>0.81868</cdr:x>
      <cdr:y>0.35938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F02D66BB-28CB-437A-8518-A410B1751E7F}"/>
            </a:ext>
          </a:extLst>
        </cdr:cNvPr>
        <cdr:cNvSpPr txBox="1"/>
      </cdr:nvSpPr>
      <cdr:spPr>
        <a:xfrm xmlns:a="http://schemas.openxmlformats.org/drawingml/2006/main">
          <a:off x="2760396" y="477373"/>
          <a:ext cx="231975" cy="231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PE" sz="1100" b="1"/>
            <a:t>F</a:t>
          </a:r>
        </a:p>
      </cdr:txBody>
    </cdr:sp>
  </cdr:relSizeAnchor>
  <cdr:relSizeAnchor xmlns:cdr="http://schemas.openxmlformats.org/drawingml/2006/chartDrawing">
    <cdr:from>
      <cdr:x>0.19444</cdr:x>
      <cdr:y>0.57755</cdr:y>
    </cdr:from>
    <cdr:to>
      <cdr:x>0.25069</cdr:x>
      <cdr:y>0.66493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FEBF2B4D-0806-43BE-BED9-4E398E67087B}"/>
            </a:ext>
          </a:extLst>
        </cdr:cNvPr>
        <cdr:cNvSpPr txBox="1"/>
      </cdr:nvSpPr>
      <cdr:spPr>
        <a:xfrm xmlns:a="http://schemas.openxmlformats.org/drawingml/2006/main">
          <a:off x="889000" y="1584325"/>
          <a:ext cx="257175" cy="239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sz="1100" b="1"/>
            <a:t>M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787" cy="49807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6443" y="0"/>
            <a:ext cx="2950787" cy="49807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5FF56DC5-4ECF-47C7-81DA-0C19C92A0F7E}" type="datetimeFigureOut">
              <a:rPr lang="es-ES" smtClean="0"/>
              <a:t>12/11/2019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42853"/>
            <a:ext cx="2950787" cy="4980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6443" y="9442853"/>
            <a:ext cx="2950787" cy="4980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DE5279A7-B092-48DF-894D-0B73FE148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024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1092" cy="499083"/>
          </a:xfrm>
          <a:prstGeom prst="rect">
            <a:avLst/>
          </a:prstGeom>
        </p:spPr>
        <p:txBody>
          <a:bodyPr vert="horz" lIns="92431" tIns="46216" rIns="92431" bIns="46216" rtlCol="0"/>
          <a:lstStyle>
            <a:lvl1pPr algn="l" defTabSz="9795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6157" y="3"/>
            <a:ext cx="2951092" cy="499083"/>
          </a:xfrm>
          <a:prstGeom prst="rect">
            <a:avLst/>
          </a:prstGeom>
        </p:spPr>
        <p:txBody>
          <a:bodyPr vert="horz" lIns="92431" tIns="46216" rIns="92431" bIns="46216" rtlCol="0"/>
          <a:lstStyle>
            <a:lvl1pPr algn="r" defTabSz="9795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264D8-9DFF-411E-B1AD-4784F1E70558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243013"/>
            <a:ext cx="43608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1" tIns="46216" rIns="92431" bIns="46216" rtlCol="0" anchor="ctr"/>
          <a:lstStyle/>
          <a:p>
            <a:pPr lvl="0"/>
            <a:endParaRPr lang="es-PE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1496" y="4783734"/>
            <a:ext cx="5445797" cy="3914579"/>
          </a:xfrm>
          <a:prstGeom prst="rect">
            <a:avLst/>
          </a:prstGeom>
        </p:spPr>
        <p:txBody>
          <a:bodyPr vert="horz" lIns="92431" tIns="46216" rIns="92431" bIns="46216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41844"/>
            <a:ext cx="2951092" cy="499083"/>
          </a:xfrm>
          <a:prstGeom prst="rect">
            <a:avLst/>
          </a:prstGeom>
        </p:spPr>
        <p:txBody>
          <a:bodyPr vert="horz" lIns="92431" tIns="46216" rIns="92431" bIns="46216" rtlCol="0" anchor="b"/>
          <a:lstStyle>
            <a:lvl1pPr algn="l" defTabSz="9795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6157" y="9441844"/>
            <a:ext cx="2951092" cy="499083"/>
          </a:xfrm>
          <a:prstGeom prst="rect">
            <a:avLst/>
          </a:prstGeom>
        </p:spPr>
        <p:txBody>
          <a:bodyPr vert="horz" lIns="92431" tIns="46216" rIns="92431" bIns="46216" rtlCol="0" anchor="b"/>
          <a:lstStyle>
            <a:lvl1pPr algn="r" defTabSz="9795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EE1AE7-BE87-4E42-9260-6D1C3851DB92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76495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2113" y="2236947"/>
            <a:ext cx="7957264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4224" y="4080510"/>
            <a:ext cx="655304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A6E06-ED57-432E-A9B3-588550B1EB57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1F12-AA2B-41B0-8E89-D8ADBBCC1899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5412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C04B2-3DA1-4828-B650-59DFE43C115C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1FC21-FA63-4A8E-92B2-E5E24437C820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5808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82689" y="303372"/>
            <a:ext cx="2322495" cy="645080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5207" y="303372"/>
            <a:ext cx="6811457" cy="645080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A80B-981E-410C-801A-3256EAD47A20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13E09-0959-42E8-AD39-D4BE1ADE7A6A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5347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2659-0A27-49A6-8351-3BB99AD23C4F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CF1FD-0DDD-44A5-A773-F79225C7CAC3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4300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9494" y="4627247"/>
            <a:ext cx="7957264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39494" y="3052049"/>
            <a:ext cx="7957264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87921-0D03-4BBD-84EC-5EB87DCC0F71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209CB-B8B3-477E-B173-765A9B88E192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1513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5208" y="1763554"/>
            <a:ext cx="4566976" cy="499062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38210" y="1763554"/>
            <a:ext cx="4566976" cy="499062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33A9-AEE8-467E-8B11-CFFC1B1B6956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C423-AF4E-4594-8FF3-2BD76E398788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7905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075" y="288370"/>
            <a:ext cx="8425340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075" y="1611869"/>
            <a:ext cx="4136283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075" y="2283619"/>
            <a:ext cx="4136283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755507" y="1611869"/>
            <a:ext cx="4137907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55507" y="2283619"/>
            <a:ext cx="4137907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43A0-2509-40E0-95A0-6C1FF80DD691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2E4F5-3EB8-4A97-98E3-59561F725B5C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0180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D023B-3FE3-47FD-BCCE-88B9AA156D92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B3D4-88F1-4C3E-AA1B-F7A705DA9460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580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DE47D-05E6-487A-B11A-C4D721148539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23A9F-D3FB-4643-9FE1-7CDD6B341BB6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774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075" y="286704"/>
            <a:ext cx="3079865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60083" y="286705"/>
            <a:ext cx="5233331" cy="614576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8075" y="1506856"/>
            <a:ext cx="3079865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F658-9812-4143-970F-92875D4777E7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A3D4-F2E2-42D6-8DE5-33E5406FCC4E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5074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4918" y="5040632"/>
            <a:ext cx="561689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34918" y="643414"/>
            <a:ext cx="5616893" cy="432054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pPr lvl="0"/>
            <a:endParaRPr lang="es-PE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34918" y="5635707"/>
            <a:ext cx="5616893" cy="845105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1E973-D2D8-4A16-B731-66046D08EB93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6013-6BEF-4144-94E8-89478C0465D9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8243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68313" y="288925"/>
            <a:ext cx="84248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746" tIns="49373" rIns="98746" bIns="493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modificar el estilo de título del patrón</a:t>
            </a:r>
            <a:endParaRPr lang="es-PE" altLang="es-PE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68313" y="1679575"/>
            <a:ext cx="84248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modificar el estilo de texto del patrón</a:t>
            </a:r>
          </a:p>
          <a:p>
            <a:pPr lvl="1"/>
            <a:r>
              <a:rPr lang="es-ES" altLang="es-PE"/>
              <a:t>Segundo nivel</a:t>
            </a:r>
          </a:p>
          <a:p>
            <a:pPr lvl="2"/>
            <a:r>
              <a:rPr lang="es-ES" altLang="es-PE"/>
              <a:t>Tercer nivel</a:t>
            </a:r>
          </a:p>
          <a:p>
            <a:pPr lvl="3"/>
            <a:r>
              <a:rPr lang="es-ES" altLang="es-PE"/>
              <a:t>Cuarto nivel</a:t>
            </a:r>
          </a:p>
          <a:p>
            <a:pPr lvl="4"/>
            <a:r>
              <a:rPr lang="es-ES" altLang="es-PE"/>
              <a:t>Quinto nivel</a:t>
            </a:r>
            <a:endParaRPr lang="es-PE" alt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68313" y="6673850"/>
            <a:ext cx="2184400" cy="384175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 defTabSz="9874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0A4E7D-BBC3-4B47-B87B-1467392787E5}" type="datetimeFigureOut">
              <a:rPr lang="es-PE"/>
              <a:pPr>
                <a:defRPr/>
              </a:pPr>
              <a:t>12/11/2019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98813" y="6673850"/>
            <a:ext cx="2963862" cy="384175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 defTabSz="9874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708775" y="6673850"/>
            <a:ext cx="2184400" cy="384175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 defTabSz="9874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475A3C-A579-4705-9318-E349BCC40E41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8742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2pPr>
      <a:lvl3pPr algn="ctr" defTabSz="98742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3pPr>
      <a:lvl4pPr algn="ctr" defTabSz="98742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4pPr>
      <a:lvl5pPr algn="ctr" defTabSz="98742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defTabSz="987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488" indent="-246063" algn="l" defTabSz="987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7200" indent="-246063" algn="l" defTabSz="987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0913" indent="-246063" algn="l" defTabSz="987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1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chart" Target="../charts/chart12.xml"/><Relationship Id="rId7" Type="http://schemas.openxmlformats.org/officeDocument/2006/relationships/image" Target="../media/image22.sv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chart" Target="../charts/chart14.xml"/><Relationship Id="rId4" Type="http://schemas.openxmlformats.org/officeDocument/2006/relationships/chart" Target="../charts/chart13.xml"/><Relationship Id="rId9" Type="http://schemas.openxmlformats.org/officeDocument/2006/relationships/image" Target="../media/image24.sv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chart" Target="../charts/chart16.xml"/><Relationship Id="rId7" Type="http://schemas.openxmlformats.org/officeDocument/2006/relationships/image" Target="../media/image24.sv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Relationship Id="rId9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68576" y="2404700"/>
            <a:ext cx="598336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874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Igualdad de Género</a:t>
            </a:r>
          </a:p>
          <a:p>
            <a:pPr algn="r" defTabSz="9874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En CIFRAS</a:t>
            </a:r>
          </a:p>
          <a:p>
            <a:pPr algn="r" defTabSz="9874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(Actualizada hasta el 31 de octubre)</a:t>
            </a:r>
          </a:p>
        </p:txBody>
      </p:sp>
      <p:pic>
        <p:nvPicPr>
          <p:cNvPr id="3076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663" y="187325"/>
            <a:ext cx="21034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36" y="852081"/>
            <a:ext cx="16954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4706AEF-B14F-478F-A6F6-091E35E2954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9" t="20069" b="43105"/>
          <a:stretch/>
        </p:blipFill>
        <p:spPr>
          <a:xfrm>
            <a:off x="6624960" y="5895531"/>
            <a:ext cx="3103042" cy="64807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360A88B-9AC8-42E3-842C-36BFF1457DC4}"/>
              </a:ext>
            </a:extLst>
          </p:cNvPr>
          <p:cNvSpPr txBox="1"/>
          <p:nvPr/>
        </p:nvSpPr>
        <p:spPr>
          <a:xfrm>
            <a:off x="5003885" y="5450126"/>
            <a:ext cx="435760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Jefatura de Gestión de Recursos Humanos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F54ADF1-0655-4B0B-B119-B88D5C9F9E49}"/>
              </a:ext>
            </a:extLst>
          </p:cNvPr>
          <p:cNvCxnSpPr>
            <a:cxnSpLocks/>
          </p:cNvCxnSpPr>
          <p:nvPr/>
        </p:nvCxnSpPr>
        <p:spPr>
          <a:xfrm>
            <a:off x="5003885" y="5834847"/>
            <a:ext cx="4213363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>
            <a:extLst>
              <a:ext uri="{FF2B5EF4-FFF2-40B4-BE49-F238E27FC236}">
                <a16:creationId xmlns:a16="http://schemas.microsoft.com/office/drawing/2014/main" id="{86698809-F532-4CE3-91F3-E3F6F6A21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– LB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9C68435-82D2-41EF-8582-CCF03C2112F2}"/>
              </a:ext>
            </a:extLst>
          </p:cNvPr>
          <p:cNvSpPr/>
          <p:nvPr/>
        </p:nvSpPr>
        <p:spPr>
          <a:xfrm>
            <a:off x="0" y="5324374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73A59A-F6BD-4B85-BE9C-DCAFAF28DA5C}"/>
              </a:ext>
            </a:extLst>
          </p:cNvPr>
          <p:cNvSpPr txBox="1"/>
          <p:nvPr/>
        </p:nvSpPr>
        <p:spPr>
          <a:xfrm>
            <a:off x="316912" y="5406777"/>
            <a:ext cx="8828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solidFill>
                  <a:schemeClr val="bg1"/>
                </a:solidFill>
              </a:rPr>
              <a:t>ALTA DIRECCIÓN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7" name="Gráfico 6" descr="Mujer">
            <a:extLst>
              <a:ext uri="{FF2B5EF4-FFF2-40B4-BE49-F238E27FC236}">
                <a16:creationId xmlns:a16="http://schemas.microsoft.com/office/drawing/2014/main" id="{84095BFC-8F72-4EFA-B8A1-87AFBDF76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8416" y="1584226"/>
            <a:ext cx="1368152" cy="1368152"/>
          </a:xfrm>
          <a:prstGeom prst="rect">
            <a:avLst/>
          </a:prstGeom>
        </p:spPr>
      </p:pic>
      <p:pic>
        <p:nvPicPr>
          <p:cNvPr id="9" name="Gráfico 8" descr="Hombre">
            <a:extLst>
              <a:ext uri="{FF2B5EF4-FFF2-40B4-BE49-F238E27FC236}">
                <a16:creationId xmlns:a16="http://schemas.microsoft.com/office/drawing/2014/main" id="{996179EB-730A-42E1-899B-265E6B81E6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8417" y="3263194"/>
            <a:ext cx="1368151" cy="1368151"/>
          </a:xfrm>
          <a:prstGeom prst="rect">
            <a:avLst/>
          </a:prstGeom>
        </p:spPr>
      </p:pic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486AEEF-5445-4B76-BA99-392B7C4F029A}"/>
              </a:ext>
            </a:extLst>
          </p:cNvPr>
          <p:cNvSpPr/>
          <p:nvPr/>
        </p:nvSpPr>
        <p:spPr>
          <a:xfrm>
            <a:off x="3708636" y="2088282"/>
            <a:ext cx="1368152" cy="45156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F6C16D37-8121-410C-85A9-FA399DDB593A}"/>
              </a:ext>
            </a:extLst>
          </p:cNvPr>
          <p:cNvSpPr/>
          <p:nvPr/>
        </p:nvSpPr>
        <p:spPr>
          <a:xfrm>
            <a:off x="3708636" y="3854998"/>
            <a:ext cx="1368152" cy="45156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C708E17-A5DB-4A91-B40F-3D488AB8A152}"/>
              </a:ext>
            </a:extLst>
          </p:cNvPr>
          <p:cNvSpPr/>
          <p:nvPr/>
        </p:nvSpPr>
        <p:spPr>
          <a:xfrm>
            <a:off x="6048896" y="1656234"/>
            <a:ext cx="1295673" cy="122413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AC47487-7B33-4B21-A5D7-B5E77BE3EF47}"/>
              </a:ext>
            </a:extLst>
          </p:cNvPr>
          <p:cNvSpPr/>
          <p:nvPr/>
        </p:nvSpPr>
        <p:spPr>
          <a:xfrm>
            <a:off x="6120904" y="3402033"/>
            <a:ext cx="1295673" cy="12241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45343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>
            <a:extLst>
              <a:ext uri="{FF2B5EF4-FFF2-40B4-BE49-F238E27FC236}">
                <a16:creationId xmlns:a16="http://schemas.microsoft.com/office/drawing/2014/main" id="{86698809-F532-4CE3-91F3-E3F6F6A21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– LB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9C68435-82D2-41EF-8582-CCF03C2112F2}"/>
              </a:ext>
            </a:extLst>
          </p:cNvPr>
          <p:cNvSpPr/>
          <p:nvPr/>
        </p:nvSpPr>
        <p:spPr>
          <a:xfrm>
            <a:off x="0" y="5324374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73A59A-F6BD-4B85-BE9C-DCAFAF28DA5C}"/>
              </a:ext>
            </a:extLst>
          </p:cNvPr>
          <p:cNvSpPr txBox="1"/>
          <p:nvPr/>
        </p:nvSpPr>
        <p:spPr>
          <a:xfrm>
            <a:off x="316912" y="5406777"/>
            <a:ext cx="8828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solidFill>
                  <a:schemeClr val="bg1"/>
                </a:solidFill>
              </a:rPr>
              <a:t>GERENTES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7" name="Gráfico 6" descr="Mujer">
            <a:extLst>
              <a:ext uri="{FF2B5EF4-FFF2-40B4-BE49-F238E27FC236}">
                <a16:creationId xmlns:a16="http://schemas.microsoft.com/office/drawing/2014/main" id="{84095BFC-8F72-4EFA-B8A1-87AFBDF76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8416" y="1584226"/>
            <a:ext cx="1368152" cy="1368152"/>
          </a:xfrm>
          <a:prstGeom prst="rect">
            <a:avLst/>
          </a:prstGeom>
        </p:spPr>
      </p:pic>
      <p:pic>
        <p:nvPicPr>
          <p:cNvPr id="9" name="Gráfico 8" descr="Hombre">
            <a:extLst>
              <a:ext uri="{FF2B5EF4-FFF2-40B4-BE49-F238E27FC236}">
                <a16:creationId xmlns:a16="http://schemas.microsoft.com/office/drawing/2014/main" id="{996179EB-730A-42E1-899B-265E6B81E6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8417" y="3263194"/>
            <a:ext cx="1368151" cy="1368151"/>
          </a:xfrm>
          <a:prstGeom prst="rect">
            <a:avLst/>
          </a:prstGeom>
        </p:spPr>
      </p:pic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486AEEF-5445-4B76-BA99-392B7C4F029A}"/>
              </a:ext>
            </a:extLst>
          </p:cNvPr>
          <p:cNvSpPr/>
          <p:nvPr/>
        </p:nvSpPr>
        <p:spPr>
          <a:xfrm>
            <a:off x="3708636" y="2088282"/>
            <a:ext cx="1368152" cy="45156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F6C16D37-8121-410C-85A9-FA399DDB593A}"/>
              </a:ext>
            </a:extLst>
          </p:cNvPr>
          <p:cNvSpPr/>
          <p:nvPr/>
        </p:nvSpPr>
        <p:spPr>
          <a:xfrm>
            <a:off x="3708636" y="3854998"/>
            <a:ext cx="1368152" cy="45156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C708E17-A5DB-4A91-B40F-3D488AB8A152}"/>
              </a:ext>
            </a:extLst>
          </p:cNvPr>
          <p:cNvSpPr/>
          <p:nvPr/>
        </p:nvSpPr>
        <p:spPr>
          <a:xfrm>
            <a:off x="6048896" y="1656234"/>
            <a:ext cx="1295673" cy="122413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AC47487-7B33-4B21-A5D7-B5E77BE3EF47}"/>
              </a:ext>
            </a:extLst>
          </p:cNvPr>
          <p:cNvSpPr/>
          <p:nvPr/>
        </p:nvSpPr>
        <p:spPr>
          <a:xfrm>
            <a:off x="6120904" y="3402033"/>
            <a:ext cx="1295673" cy="12241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10278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>
            <a:extLst>
              <a:ext uri="{FF2B5EF4-FFF2-40B4-BE49-F238E27FC236}">
                <a16:creationId xmlns:a16="http://schemas.microsoft.com/office/drawing/2014/main" id="{86698809-F532-4CE3-91F3-E3F6F6A21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– LB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9C68435-82D2-41EF-8582-CCF03C2112F2}"/>
              </a:ext>
            </a:extLst>
          </p:cNvPr>
          <p:cNvSpPr/>
          <p:nvPr/>
        </p:nvSpPr>
        <p:spPr>
          <a:xfrm>
            <a:off x="0" y="5324374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73A59A-F6BD-4B85-BE9C-DCAFAF28DA5C}"/>
              </a:ext>
            </a:extLst>
          </p:cNvPr>
          <p:cNvSpPr txBox="1"/>
          <p:nvPr/>
        </p:nvSpPr>
        <p:spPr>
          <a:xfrm>
            <a:off x="216248" y="5357429"/>
            <a:ext cx="9015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solidFill>
                  <a:schemeClr val="bg1"/>
                </a:solidFill>
              </a:rPr>
              <a:t>JEFES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7" name="Gráfico 6" descr="Mujer">
            <a:extLst>
              <a:ext uri="{FF2B5EF4-FFF2-40B4-BE49-F238E27FC236}">
                <a16:creationId xmlns:a16="http://schemas.microsoft.com/office/drawing/2014/main" id="{84095BFC-8F72-4EFA-B8A1-87AFBDF76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8416" y="1584226"/>
            <a:ext cx="1368152" cy="1368152"/>
          </a:xfrm>
          <a:prstGeom prst="rect">
            <a:avLst/>
          </a:prstGeom>
        </p:spPr>
      </p:pic>
      <p:pic>
        <p:nvPicPr>
          <p:cNvPr id="9" name="Gráfico 8" descr="Hombre">
            <a:extLst>
              <a:ext uri="{FF2B5EF4-FFF2-40B4-BE49-F238E27FC236}">
                <a16:creationId xmlns:a16="http://schemas.microsoft.com/office/drawing/2014/main" id="{996179EB-730A-42E1-899B-265E6B81E6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8417" y="3263194"/>
            <a:ext cx="1368151" cy="1368151"/>
          </a:xfrm>
          <a:prstGeom prst="rect">
            <a:avLst/>
          </a:prstGeom>
        </p:spPr>
      </p:pic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486AEEF-5445-4B76-BA99-392B7C4F029A}"/>
              </a:ext>
            </a:extLst>
          </p:cNvPr>
          <p:cNvSpPr/>
          <p:nvPr/>
        </p:nvSpPr>
        <p:spPr>
          <a:xfrm>
            <a:off x="3708636" y="2088282"/>
            <a:ext cx="1368152" cy="45156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F6C16D37-8121-410C-85A9-FA399DDB593A}"/>
              </a:ext>
            </a:extLst>
          </p:cNvPr>
          <p:cNvSpPr/>
          <p:nvPr/>
        </p:nvSpPr>
        <p:spPr>
          <a:xfrm>
            <a:off x="3708636" y="3854998"/>
            <a:ext cx="1368152" cy="45156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C708E17-A5DB-4A91-B40F-3D488AB8A152}"/>
              </a:ext>
            </a:extLst>
          </p:cNvPr>
          <p:cNvSpPr/>
          <p:nvPr/>
        </p:nvSpPr>
        <p:spPr>
          <a:xfrm>
            <a:off x="6048896" y="1656234"/>
            <a:ext cx="1295673" cy="122413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AC47487-7B33-4B21-A5D7-B5E77BE3EF47}"/>
              </a:ext>
            </a:extLst>
          </p:cNvPr>
          <p:cNvSpPr/>
          <p:nvPr/>
        </p:nvSpPr>
        <p:spPr>
          <a:xfrm>
            <a:off x="6120904" y="3402033"/>
            <a:ext cx="1295673" cy="12241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50181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>
            <a:extLst>
              <a:ext uri="{FF2B5EF4-FFF2-40B4-BE49-F238E27FC236}">
                <a16:creationId xmlns:a16="http://schemas.microsoft.com/office/drawing/2014/main" id="{86698809-F532-4CE3-91F3-E3F6F6A21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– LB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9C68435-82D2-41EF-8582-CCF03C2112F2}"/>
              </a:ext>
            </a:extLst>
          </p:cNvPr>
          <p:cNvSpPr/>
          <p:nvPr/>
        </p:nvSpPr>
        <p:spPr>
          <a:xfrm>
            <a:off x="0" y="5324374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73A59A-F6BD-4B85-BE9C-DCAFAF28DA5C}"/>
              </a:ext>
            </a:extLst>
          </p:cNvPr>
          <p:cNvSpPr txBox="1"/>
          <p:nvPr/>
        </p:nvSpPr>
        <p:spPr>
          <a:xfrm>
            <a:off x="1980444" y="5439019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chemeClr val="bg1"/>
                </a:solidFill>
              </a:rPr>
              <a:t>PROMEDIO SALARIO</a:t>
            </a:r>
            <a:endParaRPr lang="es-ES" sz="1800" dirty="0">
              <a:solidFill>
                <a:schemeClr val="bg1"/>
              </a:solidFill>
            </a:endParaRPr>
          </a:p>
        </p:txBody>
      </p:sp>
      <p:pic>
        <p:nvPicPr>
          <p:cNvPr id="7" name="Gráfico 6" descr="Mujer">
            <a:extLst>
              <a:ext uri="{FF2B5EF4-FFF2-40B4-BE49-F238E27FC236}">
                <a16:creationId xmlns:a16="http://schemas.microsoft.com/office/drawing/2014/main" id="{84095BFC-8F72-4EFA-B8A1-87AFBDF76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2862" y="1584226"/>
            <a:ext cx="1368152" cy="1368152"/>
          </a:xfrm>
          <a:prstGeom prst="rect">
            <a:avLst/>
          </a:prstGeom>
        </p:spPr>
      </p:pic>
      <p:pic>
        <p:nvPicPr>
          <p:cNvPr id="9" name="Gráfico 8" descr="Hombre">
            <a:extLst>
              <a:ext uri="{FF2B5EF4-FFF2-40B4-BE49-F238E27FC236}">
                <a16:creationId xmlns:a16="http://schemas.microsoft.com/office/drawing/2014/main" id="{996179EB-730A-42E1-899B-265E6B81E6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2863" y="3263194"/>
            <a:ext cx="1368151" cy="1368151"/>
          </a:xfrm>
          <a:prstGeom prst="rect">
            <a:avLst/>
          </a:prstGeom>
        </p:spPr>
      </p:pic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486AEEF-5445-4B76-BA99-392B7C4F029A}"/>
              </a:ext>
            </a:extLst>
          </p:cNvPr>
          <p:cNvSpPr/>
          <p:nvPr/>
        </p:nvSpPr>
        <p:spPr>
          <a:xfrm>
            <a:off x="3493082" y="2088282"/>
            <a:ext cx="1368152" cy="45156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F6C16D37-8121-410C-85A9-FA399DDB593A}"/>
              </a:ext>
            </a:extLst>
          </p:cNvPr>
          <p:cNvSpPr/>
          <p:nvPr/>
        </p:nvSpPr>
        <p:spPr>
          <a:xfrm>
            <a:off x="3493082" y="3854998"/>
            <a:ext cx="1368152" cy="45156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C708E17-A5DB-4A91-B40F-3D488AB8A152}"/>
              </a:ext>
            </a:extLst>
          </p:cNvPr>
          <p:cNvSpPr/>
          <p:nvPr/>
        </p:nvSpPr>
        <p:spPr>
          <a:xfrm>
            <a:off x="5473302" y="1438574"/>
            <a:ext cx="1799729" cy="17509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S/ 8,534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AC47487-7B33-4B21-A5D7-B5E77BE3EF47}"/>
              </a:ext>
            </a:extLst>
          </p:cNvPr>
          <p:cNvSpPr/>
          <p:nvPr/>
        </p:nvSpPr>
        <p:spPr>
          <a:xfrm>
            <a:off x="5482664" y="3326103"/>
            <a:ext cx="1790368" cy="1642499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S/ 9,778</a:t>
            </a:r>
          </a:p>
        </p:txBody>
      </p:sp>
    </p:spTree>
    <p:extLst>
      <p:ext uri="{BB962C8B-B14F-4D97-AF65-F5344CB8AC3E}">
        <p14:creationId xmlns:p14="http://schemas.microsoft.com/office/powerpoint/2010/main" val="3316527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- LB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528616" y="6192738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No incluye vacantes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-224" y="5792428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745468" y="588179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bg1"/>
                </a:solidFill>
              </a:rPr>
              <a:t>33% </a:t>
            </a:r>
            <a:r>
              <a:rPr lang="es-ES" sz="1600" b="1" dirty="0">
                <a:solidFill>
                  <a:schemeClr val="bg1"/>
                </a:solidFill>
              </a:rPr>
              <a:t>Ganan más de </a:t>
            </a:r>
            <a:r>
              <a:rPr lang="es-ES" sz="1800" dirty="0">
                <a:solidFill>
                  <a:schemeClr val="bg1"/>
                </a:solidFill>
              </a:rPr>
              <a:t> S/ 10,000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0" y="6941148"/>
            <a:ext cx="234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00" dirty="0"/>
              <a:t>Fuente: BD JGRH </a:t>
            </a:r>
          </a:p>
          <a:p>
            <a:r>
              <a:rPr lang="es-ES" sz="700" dirty="0"/>
              <a:t>Elaborado por: Comité de Igualdad de Género del OSITRAN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EC1B34-26C7-406B-9C40-8A53C0237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576439"/>
              </p:ext>
            </p:extLst>
          </p:nvPr>
        </p:nvGraphicFramePr>
        <p:xfrm>
          <a:off x="2324412" y="1520194"/>
          <a:ext cx="4712216" cy="37061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37545">
                  <a:extLst>
                    <a:ext uri="{9D8B030D-6E8A-4147-A177-3AD203B41FA5}">
                      <a16:colId xmlns:a16="http://schemas.microsoft.com/office/drawing/2014/main" val="802692040"/>
                    </a:ext>
                  </a:extLst>
                </a:gridCol>
                <a:gridCol w="1874671">
                  <a:extLst>
                    <a:ext uri="{9D8B030D-6E8A-4147-A177-3AD203B41FA5}">
                      <a16:colId xmlns:a16="http://schemas.microsoft.com/office/drawing/2014/main" val="1080346050"/>
                    </a:ext>
                  </a:extLst>
                </a:gridCol>
              </a:tblGrid>
              <a:tr h="840570"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CLASIFICACIÓN DE CARGO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MONTO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948338"/>
                  </a:ext>
                </a:extLst>
              </a:tr>
              <a:tr h="477596">
                <a:tc>
                  <a:txBody>
                    <a:bodyPr/>
                    <a:lstStyle/>
                    <a:p>
                      <a:r>
                        <a:rPr lang="es-PE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9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S/ 28,000.00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1593043"/>
                  </a:ext>
                </a:extLst>
              </a:tr>
              <a:tr h="477596">
                <a:tc>
                  <a:txBody>
                    <a:bodyPr/>
                    <a:lstStyle/>
                    <a:p>
                      <a:r>
                        <a:rPr lang="es-PE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9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S/ 15,123.00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2060345"/>
                  </a:ext>
                </a:extLst>
              </a:tr>
              <a:tr h="477596">
                <a:tc>
                  <a:txBody>
                    <a:bodyPr/>
                    <a:lstStyle/>
                    <a:p>
                      <a:r>
                        <a:rPr lang="es-PE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SP-DS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9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S/ 14,913.00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9927045"/>
                  </a:ext>
                </a:extLst>
              </a:tr>
              <a:tr h="477596">
                <a:tc>
                  <a:txBody>
                    <a:bodyPr/>
                    <a:lstStyle/>
                    <a:p>
                      <a:r>
                        <a:rPr lang="es-PE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SP-EJ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9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S/ 14,903.00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953604"/>
                  </a:ext>
                </a:extLst>
              </a:tr>
              <a:tr h="477596">
                <a:tc>
                  <a:txBody>
                    <a:bodyPr/>
                    <a:lstStyle/>
                    <a:p>
                      <a:r>
                        <a:rPr lang="es-PE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SP-ES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9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S/ 11,296.00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0276668"/>
                  </a:ext>
                </a:extLst>
              </a:tr>
              <a:tr h="477596">
                <a:tc>
                  <a:txBody>
                    <a:bodyPr/>
                    <a:lstStyle/>
                    <a:p>
                      <a:r>
                        <a:rPr lang="es-PE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SP-AP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9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S/ 4,457.00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7440516"/>
                  </a:ext>
                </a:extLst>
              </a:tr>
            </a:tbl>
          </a:graphicData>
        </a:graphic>
      </p:graphicFrame>
      <p:pic>
        <p:nvPicPr>
          <p:cNvPr id="11" name="Gráfico 10" descr="Mujer">
            <a:extLst>
              <a:ext uri="{FF2B5EF4-FFF2-40B4-BE49-F238E27FC236}">
                <a16:creationId xmlns:a16="http://schemas.microsoft.com/office/drawing/2014/main" id="{D21461AF-B356-4E1C-BB3F-350075265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13" y="5843510"/>
            <a:ext cx="852127" cy="946940"/>
          </a:xfrm>
          <a:prstGeom prst="rect">
            <a:avLst/>
          </a:prstGeom>
        </p:spPr>
      </p:pic>
      <p:pic>
        <p:nvPicPr>
          <p:cNvPr id="13" name="Gráfico 12" descr="Hombre">
            <a:extLst>
              <a:ext uri="{FF2B5EF4-FFF2-40B4-BE49-F238E27FC236}">
                <a16:creationId xmlns:a16="http://schemas.microsoft.com/office/drawing/2014/main" id="{D8F309D6-5405-41FC-9F4C-EB53B9CB98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65406" y="5845390"/>
            <a:ext cx="996142" cy="996142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3C517119-C4E7-4F7B-9E1F-6432E605797D}"/>
              </a:ext>
            </a:extLst>
          </p:cNvPr>
          <p:cNvSpPr txBox="1"/>
          <p:nvPr/>
        </p:nvSpPr>
        <p:spPr>
          <a:xfrm>
            <a:off x="5348490" y="5959093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bg1"/>
                </a:solidFill>
              </a:rPr>
              <a:t>67% </a:t>
            </a:r>
            <a:r>
              <a:rPr lang="es-ES" sz="1600" b="1" dirty="0">
                <a:solidFill>
                  <a:schemeClr val="bg1"/>
                </a:solidFill>
              </a:rPr>
              <a:t>Ganan más de </a:t>
            </a:r>
            <a:r>
              <a:rPr lang="es-ES" sz="1800" dirty="0">
                <a:solidFill>
                  <a:schemeClr val="bg1"/>
                </a:solidFill>
              </a:rPr>
              <a:t> S/ 10,000</a:t>
            </a:r>
          </a:p>
        </p:txBody>
      </p:sp>
    </p:spTree>
    <p:extLst>
      <p:ext uri="{BB962C8B-B14F-4D97-AF65-F5344CB8AC3E}">
        <p14:creationId xmlns:p14="http://schemas.microsoft.com/office/powerpoint/2010/main" val="292602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- LB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528616" y="6192738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No incluye vacantes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-224" y="5792428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745468" y="5881796"/>
            <a:ext cx="3935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chemeClr val="bg1"/>
                </a:solidFill>
              </a:rPr>
              <a:t>37% </a:t>
            </a:r>
            <a:r>
              <a:rPr lang="es-ES" sz="1600" b="1" dirty="0">
                <a:solidFill>
                  <a:schemeClr val="bg1"/>
                </a:solidFill>
              </a:rPr>
              <a:t>Ganan más de </a:t>
            </a:r>
            <a:r>
              <a:rPr lang="es-ES" sz="1800" dirty="0">
                <a:solidFill>
                  <a:schemeClr val="bg1"/>
                </a:solidFill>
              </a:rPr>
              <a:t> S/ 9,500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0" y="6948824"/>
            <a:ext cx="234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00" dirty="0"/>
              <a:t>Fuente: BD JGRH </a:t>
            </a:r>
          </a:p>
          <a:p>
            <a:r>
              <a:rPr lang="es-ES" sz="700" dirty="0"/>
              <a:t>Elaborado por: Comité de Igualdad de Género del OSITRAN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EC1B34-26C7-406B-9C40-8A53C0237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657758"/>
              </p:ext>
            </p:extLst>
          </p:nvPr>
        </p:nvGraphicFramePr>
        <p:xfrm>
          <a:off x="2592041" y="1908312"/>
          <a:ext cx="4896544" cy="26282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0751">
                  <a:extLst>
                    <a:ext uri="{9D8B030D-6E8A-4147-A177-3AD203B41FA5}">
                      <a16:colId xmlns:a16="http://schemas.microsoft.com/office/drawing/2014/main" val="802692040"/>
                    </a:ext>
                  </a:extLst>
                </a:gridCol>
                <a:gridCol w="2375793">
                  <a:extLst>
                    <a:ext uri="{9D8B030D-6E8A-4147-A177-3AD203B41FA5}">
                      <a16:colId xmlns:a16="http://schemas.microsoft.com/office/drawing/2014/main" val="1080346050"/>
                    </a:ext>
                  </a:extLst>
                </a:gridCol>
              </a:tblGrid>
              <a:tr h="971788"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CLASIFICACIÓN DE CARGO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/>
                        <a:t>MONTO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948338"/>
                  </a:ext>
                </a:extLst>
              </a:tr>
              <a:tr h="552151">
                <a:tc>
                  <a:txBody>
                    <a:bodyPr/>
                    <a:lstStyle/>
                    <a:p>
                      <a:r>
                        <a:rPr lang="es-PE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SP-EJ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87461" rtl="0" eaLnBrk="1" fontAlgn="b" latinLnBrk="0" hangingPunct="1"/>
                      <a:r>
                        <a:rPr lang="es-PE" sz="19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S/ 7,500.00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7953604"/>
                  </a:ext>
                </a:extLst>
              </a:tr>
              <a:tr h="552151">
                <a:tc>
                  <a:txBody>
                    <a:bodyPr/>
                    <a:lstStyle/>
                    <a:p>
                      <a:r>
                        <a:rPr lang="es-PE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SP-ES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87461" rtl="0" eaLnBrk="1" fontAlgn="b" latinLnBrk="0" hangingPunct="1"/>
                      <a:r>
                        <a:rPr lang="es-PE" sz="19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S/ 10,423.00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0276668"/>
                  </a:ext>
                </a:extLst>
              </a:tr>
              <a:tr h="552151">
                <a:tc>
                  <a:txBody>
                    <a:bodyPr/>
                    <a:lstStyle/>
                    <a:p>
                      <a:r>
                        <a:rPr lang="es-PE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SP-AP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87461" rtl="0" eaLnBrk="1" fontAlgn="b" latinLnBrk="0" hangingPunct="1"/>
                      <a:r>
                        <a:rPr lang="es-PE" sz="19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S/ 3,540.00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7440516"/>
                  </a:ext>
                </a:extLst>
              </a:tr>
            </a:tbl>
          </a:graphicData>
        </a:graphic>
      </p:graphicFrame>
      <p:pic>
        <p:nvPicPr>
          <p:cNvPr id="11" name="Gráfico 10" descr="Mujer">
            <a:extLst>
              <a:ext uri="{FF2B5EF4-FFF2-40B4-BE49-F238E27FC236}">
                <a16:creationId xmlns:a16="http://schemas.microsoft.com/office/drawing/2014/main" id="{D21461AF-B356-4E1C-BB3F-350075265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6" y="5869991"/>
            <a:ext cx="852127" cy="946940"/>
          </a:xfrm>
          <a:prstGeom prst="rect">
            <a:avLst/>
          </a:prstGeom>
        </p:spPr>
      </p:pic>
      <p:pic>
        <p:nvPicPr>
          <p:cNvPr id="13" name="Gráfico 12" descr="Hombre">
            <a:extLst>
              <a:ext uri="{FF2B5EF4-FFF2-40B4-BE49-F238E27FC236}">
                <a16:creationId xmlns:a16="http://schemas.microsoft.com/office/drawing/2014/main" id="{D8F309D6-5405-41FC-9F4C-EB53B9CB98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65406" y="5845390"/>
            <a:ext cx="996142" cy="996142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3C517119-C4E7-4F7B-9E1F-6432E605797D}"/>
              </a:ext>
            </a:extLst>
          </p:cNvPr>
          <p:cNvSpPr txBox="1"/>
          <p:nvPr/>
        </p:nvSpPr>
        <p:spPr>
          <a:xfrm>
            <a:off x="5348489" y="5959093"/>
            <a:ext cx="3935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chemeClr val="bg1"/>
                </a:solidFill>
              </a:rPr>
              <a:t>63% </a:t>
            </a:r>
            <a:r>
              <a:rPr lang="es-ES" sz="1600" b="1" dirty="0">
                <a:solidFill>
                  <a:schemeClr val="bg1"/>
                </a:solidFill>
              </a:rPr>
              <a:t>Ganan más de</a:t>
            </a:r>
            <a:r>
              <a:rPr lang="es-ES" sz="1800" dirty="0">
                <a:solidFill>
                  <a:schemeClr val="bg1"/>
                </a:solidFill>
              </a:rPr>
              <a:t> S/ 9,500</a:t>
            </a:r>
          </a:p>
        </p:txBody>
      </p:sp>
    </p:spTree>
    <p:extLst>
      <p:ext uri="{BB962C8B-B14F-4D97-AF65-F5344CB8AC3E}">
        <p14:creationId xmlns:p14="http://schemas.microsoft.com/office/powerpoint/2010/main" val="545867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A2619D4-E020-4852-8395-9FED15389840}"/>
              </a:ext>
            </a:extLst>
          </p:cNvPr>
          <p:cNvSpPr/>
          <p:nvPr/>
        </p:nvSpPr>
        <p:spPr>
          <a:xfrm>
            <a:off x="288256" y="21607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defTabSz="914400" eaLnBrk="1" hangingPunct="1">
              <a:defRPr/>
            </a:pPr>
            <a:r>
              <a:rPr lang="es-PE" altLang="es-PE" sz="2800" b="1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CEU OSITRAN 2019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5674EDA-B0D0-4BCD-8B69-3D7B480A2B68}"/>
              </a:ext>
            </a:extLst>
          </p:cNvPr>
          <p:cNvSpPr/>
          <p:nvPr/>
        </p:nvSpPr>
        <p:spPr>
          <a:xfrm>
            <a:off x="0" y="5324374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B50594F-672E-4FD6-AB5A-275FB9438C6D}"/>
              </a:ext>
            </a:extLst>
          </p:cNvPr>
          <p:cNvSpPr txBox="1"/>
          <p:nvPr/>
        </p:nvSpPr>
        <p:spPr>
          <a:xfrm>
            <a:off x="-9231" y="5348574"/>
            <a:ext cx="4983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</a:rPr>
              <a:t>45</a:t>
            </a:r>
            <a:r>
              <a:rPr lang="es-ES" sz="2000" dirty="0">
                <a:solidFill>
                  <a:schemeClr val="bg1"/>
                </a:solidFill>
              </a:rPr>
              <a:t> ESTUDIANTES DEL CEU OSITRAN 2019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18B5DF0-BEAD-4168-BD7C-2A05670E3EE3}"/>
              </a:ext>
            </a:extLst>
          </p:cNvPr>
          <p:cNvSpPr txBox="1"/>
          <p:nvPr/>
        </p:nvSpPr>
        <p:spPr>
          <a:xfrm>
            <a:off x="5180574" y="5324374"/>
            <a:ext cx="41911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</a:rPr>
              <a:t>33% </a:t>
            </a:r>
            <a:r>
              <a:rPr lang="es-ES" sz="2800" b="1" dirty="0">
                <a:solidFill>
                  <a:schemeClr val="bg1"/>
                </a:solidFill>
              </a:rPr>
              <a:t>SON MUJERES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4BBBC98-2EC4-476A-A286-3F8C9234F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413" y="2028630"/>
            <a:ext cx="4456434" cy="238822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CF1745C-628A-46DA-9412-C3A0ABC0E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56" y="1793744"/>
            <a:ext cx="4760065" cy="2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85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2D88D1A-62A7-4842-AA51-C76BDEB63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6" y="1656234"/>
            <a:ext cx="4032448" cy="3999728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943B2F1-D403-42E0-B2EA-B52954680B9F}"/>
              </a:ext>
            </a:extLst>
          </p:cNvPr>
          <p:cNvSpPr/>
          <p:nvPr/>
        </p:nvSpPr>
        <p:spPr>
          <a:xfrm>
            <a:off x="9231" y="5880506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E5B4F8F-5AAA-420C-8660-D2FEFE401096}"/>
              </a:ext>
            </a:extLst>
          </p:cNvPr>
          <p:cNvSpPr txBox="1"/>
          <p:nvPr/>
        </p:nvSpPr>
        <p:spPr>
          <a:xfrm>
            <a:off x="1656408" y="5832698"/>
            <a:ext cx="7273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</a:rPr>
              <a:t>47%</a:t>
            </a:r>
            <a:r>
              <a:rPr lang="es-ES" sz="2000" dirty="0">
                <a:solidFill>
                  <a:schemeClr val="bg1"/>
                </a:solidFill>
              </a:rPr>
              <a:t> ESTUDIANTES MUJERES DEL CEU PROVIENE DE LIMA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7" name="Gráfico 6" descr="Mujer">
            <a:extLst>
              <a:ext uri="{FF2B5EF4-FFF2-40B4-BE49-F238E27FC236}">
                <a16:creationId xmlns:a16="http://schemas.microsoft.com/office/drawing/2014/main" id="{5876E733-B34D-44C8-BA7F-50CFDA6179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8296" y="5927756"/>
            <a:ext cx="852127" cy="9469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6EB5224-418B-4C39-87DB-E61AFE5005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0703" y="1512218"/>
            <a:ext cx="4968553" cy="410445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E3D13236-248C-4839-81EF-186F0738C307}"/>
              </a:ext>
            </a:extLst>
          </p:cNvPr>
          <p:cNvSpPr/>
          <p:nvPr/>
        </p:nvSpPr>
        <p:spPr>
          <a:xfrm>
            <a:off x="288256" y="21607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defTabSz="914400" eaLnBrk="1" hangingPunct="1">
              <a:defRPr/>
            </a:pPr>
            <a:r>
              <a:rPr lang="es-PE" altLang="es-PE" sz="2800" b="1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CEU OSITRAN 2019</a:t>
            </a:r>
          </a:p>
        </p:txBody>
      </p:sp>
    </p:spTree>
    <p:extLst>
      <p:ext uri="{BB962C8B-B14F-4D97-AF65-F5344CB8AC3E}">
        <p14:creationId xmlns:p14="http://schemas.microsoft.com/office/powerpoint/2010/main" val="936426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0FA1A709-05B7-471D-B5B4-F464B1CD5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110290"/>
              </p:ext>
            </p:extLst>
          </p:nvPr>
        </p:nvGraphicFramePr>
        <p:xfrm>
          <a:off x="144240" y="1872258"/>
          <a:ext cx="498941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9D61C8F2-6412-4A9A-BC8B-EAA603005B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053168"/>
              </p:ext>
            </p:extLst>
          </p:nvPr>
        </p:nvGraphicFramePr>
        <p:xfrm>
          <a:off x="5472832" y="1296194"/>
          <a:ext cx="3168352" cy="203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Gráfico 26">
            <a:extLst>
              <a:ext uri="{FF2B5EF4-FFF2-40B4-BE49-F238E27FC236}">
                <a16:creationId xmlns:a16="http://schemas.microsoft.com/office/drawing/2014/main" id="{CA998D09-4E75-4777-B8DC-EFE74B8774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915002"/>
              </p:ext>
            </p:extLst>
          </p:nvPr>
        </p:nvGraphicFramePr>
        <p:xfrm>
          <a:off x="5472832" y="3240410"/>
          <a:ext cx="3168352" cy="210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BEA4295F-8E57-4E81-8198-2CFE5D3BE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413473"/>
              </p:ext>
            </p:extLst>
          </p:nvPr>
        </p:nvGraphicFramePr>
        <p:xfrm>
          <a:off x="5497098" y="5306675"/>
          <a:ext cx="3144086" cy="1837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Gráfico 2" descr="Mujer">
            <a:extLst>
              <a:ext uri="{FF2B5EF4-FFF2-40B4-BE49-F238E27FC236}">
                <a16:creationId xmlns:a16="http://schemas.microsoft.com/office/drawing/2014/main" id="{2D3379FA-B01A-4849-86B7-67A8DAE0D3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40384" y="4392538"/>
            <a:ext cx="432048" cy="432048"/>
          </a:xfrm>
          <a:prstGeom prst="rect">
            <a:avLst/>
          </a:prstGeom>
        </p:spPr>
      </p:pic>
      <p:pic>
        <p:nvPicPr>
          <p:cNvPr id="4" name="Gráfico 3" descr="Mujer">
            <a:extLst>
              <a:ext uri="{FF2B5EF4-FFF2-40B4-BE49-F238E27FC236}">
                <a16:creationId xmlns:a16="http://schemas.microsoft.com/office/drawing/2014/main" id="{CC775C6A-DCE7-418E-A5AE-B14CD5318D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12592" y="4320530"/>
            <a:ext cx="432048" cy="432048"/>
          </a:xfrm>
          <a:prstGeom prst="rect">
            <a:avLst/>
          </a:prstGeom>
        </p:spPr>
      </p:pic>
      <p:pic>
        <p:nvPicPr>
          <p:cNvPr id="5" name="Gráfico 4" descr="Hombre">
            <a:extLst>
              <a:ext uri="{FF2B5EF4-FFF2-40B4-BE49-F238E27FC236}">
                <a16:creationId xmlns:a16="http://schemas.microsoft.com/office/drawing/2014/main" id="{46DA2581-D396-487A-928D-7D45BBCB8ED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54631" y="3816474"/>
            <a:ext cx="464207" cy="464207"/>
          </a:xfrm>
          <a:prstGeom prst="rect">
            <a:avLst/>
          </a:prstGeom>
        </p:spPr>
      </p:pic>
      <p:pic>
        <p:nvPicPr>
          <p:cNvPr id="6" name="Gráfico 5" descr="Hombre">
            <a:extLst>
              <a:ext uri="{FF2B5EF4-FFF2-40B4-BE49-F238E27FC236}">
                <a16:creationId xmlns:a16="http://schemas.microsoft.com/office/drawing/2014/main" id="{E5727F38-0A2B-43C6-8B4A-4FB8CAEE548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80433" y="3672458"/>
            <a:ext cx="464207" cy="464207"/>
          </a:xfrm>
          <a:prstGeom prst="rect">
            <a:avLst/>
          </a:prstGeom>
        </p:spPr>
      </p:pic>
      <p:pic>
        <p:nvPicPr>
          <p:cNvPr id="9" name="Gráfico 8" descr="Hombre">
            <a:extLst>
              <a:ext uri="{FF2B5EF4-FFF2-40B4-BE49-F238E27FC236}">
                <a16:creationId xmlns:a16="http://schemas.microsoft.com/office/drawing/2014/main" id="{EAA95D1D-B64E-43B7-961F-E8F5DD1ED2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61064" y="2376314"/>
            <a:ext cx="464207" cy="464207"/>
          </a:xfrm>
          <a:prstGeom prst="rect">
            <a:avLst/>
          </a:prstGeom>
        </p:spPr>
      </p:pic>
      <p:pic>
        <p:nvPicPr>
          <p:cNvPr id="10" name="Gráfico 9" descr="Hombre">
            <a:extLst>
              <a:ext uri="{FF2B5EF4-FFF2-40B4-BE49-F238E27FC236}">
                <a16:creationId xmlns:a16="http://schemas.microsoft.com/office/drawing/2014/main" id="{0EE2E6E8-34D9-49B4-A017-E9DFE2621A5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9927" y="2354347"/>
            <a:ext cx="464207" cy="464207"/>
          </a:xfrm>
          <a:prstGeom prst="rect">
            <a:avLst/>
          </a:prstGeom>
        </p:spPr>
      </p:pic>
      <p:pic>
        <p:nvPicPr>
          <p:cNvPr id="11" name="Gráfico 10" descr="Mujer">
            <a:extLst>
              <a:ext uri="{FF2B5EF4-FFF2-40B4-BE49-F238E27FC236}">
                <a16:creationId xmlns:a16="http://schemas.microsoft.com/office/drawing/2014/main" id="{9447359F-027A-4989-B5F5-92B48974F4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92912" y="2376314"/>
            <a:ext cx="432048" cy="432048"/>
          </a:xfrm>
          <a:prstGeom prst="rect">
            <a:avLst/>
          </a:prstGeom>
        </p:spPr>
      </p:pic>
      <p:pic>
        <p:nvPicPr>
          <p:cNvPr id="12" name="Gráfico 11" descr="Mujer">
            <a:extLst>
              <a:ext uri="{FF2B5EF4-FFF2-40B4-BE49-F238E27FC236}">
                <a16:creationId xmlns:a16="http://schemas.microsoft.com/office/drawing/2014/main" id="{54E8FCA2-15A5-4FBA-B916-C65C80D48C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65050" y="2392393"/>
            <a:ext cx="432048" cy="432048"/>
          </a:xfrm>
          <a:prstGeom prst="rect">
            <a:avLst/>
          </a:prstGeom>
        </p:spPr>
      </p:pic>
      <p:pic>
        <p:nvPicPr>
          <p:cNvPr id="14" name="Gráfico 13" descr="Mujer">
            <a:extLst>
              <a:ext uri="{FF2B5EF4-FFF2-40B4-BE49-F238E27FC236}">
                <a16:creationId xmlns:a16="http://schemas.microsoft.com/office/drawing/2014/main" id="{6F36B054-48D3-4E0F-B61E-FAA6A2A8DA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7059" y="4496705"/>
            <a:ext cx="432048" cy="432048"/>
          </a:xfrm>
          <a:prstGeom prst="rect">
            <a:avLst/>
          </a:prstGeom>
        </p:spPr>
      </p:pic>
      <p:pic>
        <p:nvPicPr>
          <p:cNvPr id="15" name="Gráfico 14" descr="Mujer">
            <a:extLst>
              <a:ext uri="{FF2B5EF4-FFF2-40B4-BE49-F238E27FC236}">
                <a16:creationId xmlns:a16="http://schemas.microsoft.com/office/drawing/2014/main" id="{46B97AB3-6B92-46E3-9CEB-8AF1D5E82F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65050" y="4496705"/>
            <a:ext cx="432048" cy="432048"/>
          </a:xfrm>
          <a:prstGeom prst="rect">
            <a:avLst/>
          </a:prstGeom>
        </p:spPr>
      </p:pic>
      <p:pic>
        <p:nvPicPr>
          <p:cNvPr id="16" name="Gráfico 15" descr="Hombre">
            <a:extLst>
              <a:ext uri="{FF2B5EF4-FFF2-40B4-BE49-F238E27FC236}">
                <a16:creationId xmlns:a16="http://schemas.microsoft.com/office/drawing/2014/main" id="{AB75110E-9A0D-4CB5-B189-169D727DA1C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61063" y="4464546"/>
            <a:ext cx="464207" cy="464207"/>
          </a:xfrm>
          <a:prstGeom prst="rect">
            <a:avLst/>
          </a:prstGeom>
        </p:spPr>
      </p:pic>
      <p:pic>
        <p:nvPicPr>
          <p:cNvPr id="17" name="Gráfico 16" descr="Hombre">
            <a:extLst>
              <a:ext uri="{FF2B5EF4-FFF2-40B4-BE49-F238E27FC236}">
                <a16:creationId xmlns:a16="http://schemas.microsoft.com/office/drawing/2014/main" id="{AC7FDDEE-0CFD-410F-BCAF-55D737A956E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0913" y="4464546"/>
            <a:ext cx="464207" cy="464207"/>
          </a:xfrm>
          <a:prstGeom prst="rect">
            <a:avLst/>
          </a:prstGeom>
        </p:spPr>
      </p:pic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49B9F0D1-0DD4-4067-9CBB-E85C5C844A5E}"/>
              </a:ext>
            </a:extLst>
          </p:cNvPr>
          <p:cNvSpPr/>
          <p:nvPr/>
        </p:nvSpPr>
        <p:spPr>
          <a:xfrm>
            <a:off x="4752752" y="3744466"/>
            <a:ext cx="576064" cy="36004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rgbClr val="7030A0"/>
              </a:solidFill>
            </a:endParaRPr>
          </a:p>
        </p:txBody>
      </p:sp>
      <p:pic>
        <p:nvPicPr>
          <p:cNvPr id="20" name="Gráfico 19" descr="Mujer">
            <a:extLst>
              <a:ext uri="{FF2B5EF4-FFF2-40B4-BE49-F238E27FC236}">
                <a16:creationId xmlns:a16="http://schemas.microsoft.com/office/drawing/2014/main" id="{684B15E1-CA33-44BB-AAFE-9959BB5BC16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64920" y="6480770"/>
            <a:ext cx="288032" cy="288032"/>
          </a:xfrm>
          <a:prstGeom prst="rect">
            <a:avLst/>
          </a:prstGeom>
        </p:spPr>
      </p:pic>
      <p:pic>
        <p:nvPicPr>
          <p:cNvPr id="21" name="Gráfico 20" descr="Mujer">
            <a:extLst>
              <a:ext uri="{FF2B5EF4-FFF2-40B4-BE49-F238E27FC236}">
                <a16:creationId xmlns:a16="http://schemas.microsoft.com/office/drawing/2014/main" id="{52441635-A640-4E73-ABFB-EE2CF36FAD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09036" y="6480770"/>
            <a:ext cx="288032" cy="288032"/>
          </a:xfrm>
          <a:prstGeom prst="rect">
            <a:avLst/>
          </a:prstGeom>
        </p:spPr>
      </p:pic>
      <p:pic>
        <p:nvPicPr>
          <p:cNvPr id="23" name="Gráfico 22" descr="Hombre">
            <a:extLst>
              <a:ext uri="{FF2B5EF4-FFF2-40B4-BE49-F238E27FC236}">
                <a16:creationId xmlns:a16="http://schemas.microsoft.com/office/drawing/2014/main" id="{9D2B38C8-7AA4-4DB3-875D-5C3793C9869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97068" y="6474148"/>
            <a:ext cx="288033" cy="288033"/>
          </a:xfrm>
          <a:prstGeom prst="rect">
            <a:avLst/>
          </a:prstGeom>
        </p:spPr>
      </p:pic>
      <p:pic>
        <p:nvPicPr>
          <p:cNvPr id="24" name="Gráfico 23" descr="Hombre">
            <a:extLst>
              <a:ext uri="{FF2B5EF4-FFF2-40B4-BE49-F238E27FC236}">
                <a16:creationId xmlns:a16="http://schemas.microsoft.com/office/drawing/2014/main" id="{11F366AE-A6F2-451B-A9FA-C42DDF6F3DC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52952" y="6480770"/>
            <a:ext cx="288033" cy="28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01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07F93F63-FD98-43FB-93EF-B009765FA8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605404"/>
              </p:ext>
            </p:extLst>
          </p:nvPr>
        </p:nvGraphicFramePr>
        <p:xfrm>
          <a:off x="4573240" y="2448322"/>
          <a:ext cx="4427984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99A9F3DE-2BF2-454A-9D35-83312BAB1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91131"/>
              </p:ext>
            </p:extLst>
          </p:nvPr>
        </p:nvGraphicFramePr>
        <p:xfrm>
          <a:off x="144240" y="2448322"/>
          <a:ext cx="442798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Gráfico 2" descr="Mujer">
            <a:extLst>
              <a:ext uri="{FF2B5EF4-FFF2-40B4-BE49-F238E27FC236}">
                <a16:creationId xmlns:a16="http://schemas.microsoft.com/office/drawing/2014/main" id="{239F7967-7384-4953-9706-967793DF17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8336" y="4248522"/>
            <a:ext cx="432048" cy="442303"/>
          </a:xfrm>
          <a:prstGeom prst="rect">
            <a:avLst/>
          </a:prstGeom>
        </p:spPr>
      </p:pic>
      <p:pic>
        <p:nvPicPr>
          <p:cNvPr id="4" name="Gráfico 3" descr="Mujer">
            <a:extLst>
              <a:ext uri="{FF2B5EF4-FFF2-40B4-BE49-F238E27FC236}">
                <a16:creationId xmlns:a16="http://schemas.microsoft.com/office/drawing/2014/main" id="{37802968-2D16-49D6-9AF2-9653CE3565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36528" y="3960490"/>
            <a:ext cx="432048" cy="442303"/>
          </a:xfrm>
          <a:prstGeom prst="rect">
            <a:avLst/>
          </a:prstGeom>
        </p:spPr>
      </p:pic>
      <p:pic>
        <p:nvPicPr>
          <p:cNvPr id="5" name="Gráfico 4" descr="Hombre">
            <a:extLst>
              <a:ext uri="{FF2B5EF4-FFF2-40B4-BE49-F238E27FC236}">
                <a16:creationId xmlns:a16="http://schemas.microsoft.com/office/drawing/2014/main" id="{780592DA-5FF9-47B3-A7D0-36F6D0C82C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40384" y="4643508"/>
            <a:ext cx="464207" cy="475225"/>
          </a:xfrm>
          <a:prstGeom prst="rect">
            <a:avLst/>
          </a:prstGeom>
        </p:spPr>
      </p:pic>
      <p:pic>
        <p:nvPicPr>
          <p:cNvPr id="6" name="Gráfico 5" descr="Hombre">
            <a:extLst>
              <a:ext uri="{FF2B5EF4-FFF2-40B4-BE49-F238E27FC236}">
                <a16:creationId xmlns:a16="http://schemas.microsoft.com/office/drawing/2014/main" id="{350BAE08-F8AC-4399-8A73-95DF32A82C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08425" y="4637393"/>
            <a:ext cx="464207" cy="475225"/>
          </a:xfrm>
          <a:prstGeom prst="rect">
            <a:avLst/>
          </a:prstGeom>
        </p:spPr>
      </p:pic>
      <p:pic>
        <p:nvPicPr>
          <p:cNvPr id="8" name="Gráfico 7" descr="Hombre">
            <a:extLst>
              <a:ext uri="{FF2B5EF4-FFF2-40B4-BE49-F238E27FC236}">
                <a16:creationId xmlns:a16="http://schemas.microsoft.com/office/drawing/2014/main" id="{AD69B30D-DEA4-4F7E-9B31-EEC3C717BB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44729" y="4536554"/>
            <a:ext cx="464207" cy="475225"/>
          </a:xfrm>
          <a:prstGeom prst="rect">
            <a:avLst/>
          </a:prstGeom>
        </p:spPr>
      </p:pic>
      <p:pic>
        <p:nvPicPr>
          <p:cNvPr id="9" name="Gráfico 8" descr="Hombre">
            <a:extLst>
              <a:ext uri="{FF2B5EF4-FFF2-40B4-BE49-F238E27FC236}">
                <a16:creationId xmlns:a16="http://schemas.microsoft.com/office/drawing/2014/main" id="{ECFE942D-4F24-49F9-95C5-321468ED84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00913" y="4556132"/>
            <a:ext cx="464207" cy="475225"/>
          </a:xfrm>
          <a:prstGeom prst="rect">
            <a:avLst/>
          </a:prstGeom>
        </p:spPr>
      </p:pic>
      <p:pic>
        <p:nvPicPr>
          <p:cNvPr id="10" name="Gráfico 9" descr="Mujer">
            <a:extLst>
              <a:ext uri="{FF2B5EF4-FFF2-40B4-BE49-F238E27FC236}">
                <a16:creationId xmlns:a16="http://schemas.microsoft.com/office/drawing/2014/main" id="{03DE64A4-00BA-4D1A-86A3-36A0F3E985C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72832" y="4598307"/>
            <a:ext cx="432048" cy="442303"/>
          </a:xfrm>
          <a:prstGeom prst="rect">
            <a:avLst/>
          </a:prstGeom>
        </p:spPr>
      </p:pic>
      <p:pic>
        <p:nvPicPr>
          <p:cNvPr id="11" name="Gráfico 10" descr="Mujer">
            <a:extLst>
              <a:ext uri="{FF2B5EF4-FFF2-40B4-BE49-F238E27FC236}">
                <a16:creationId xmlns:a16="http://schemas.microsoft.com/office/drawing/2014/main" id="{05AD4BC7-796F-4409-AF59-C2DCD03BF69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29016" y="4585434"/>
            <a:ext cx="432048" cy="44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9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A2619D4-E020-4852-8395-9FED15389840}"/>
              </a:ext>
            </a:extLst>
          </p:cNvPr>
          <p:cNvSpPr/>
          <p:nvPr/>
        </p:nvSpPr>
        <p:spPr>
          <a:xfrm>
            <a:off x="288256" y="21607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defTabSz="914400" eaLnBrk="1" hangingPunct="1">
              <a:defRPr/>
            </a:pPr>
            <a:r>
              <a:rPr lang="es-PE" altLang="es-PE" sz="2800" b="1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PEA OSITRAN POR VÍNCULO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5674EDA-B0D0-4BCD-8B69-3D7B480A2B68}"/>
              </a:ext>
            </a:extLst>
          </p:cNvPr>
          <p:cNvSpPr/>
          <p:nvPr/>
        </p:nvSpPr>
        <p:spPr>
          <a:xfrm>
            <a:off x="0" y="5324374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B50594F-672E-4FD6-AB5A-275FB9438C6D}"/>
              </a:ext>
            </a:extLst>
          </p:cNvPr>
          <p:cNvSpPr txBox="1"/>
          <p:nvPr/>
        </p:nvSpPr>
        <p:spPr>
          <a:xfrm>
            <a:off x="201554" y="5232078"/>
            <a:ext cx="41911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</a:rPr>
              <a:t>335</a:t>
            </a:r>
            <a:r>
              <a:rPr lang="es-ES" sz="2000" dirty="0">
                <a:solidFill>
                  <a:schemeClr val="bg1"/>
                </a:solidFill>
              </a:rPr>
              <a:t> LSC/CAS/CAP/PRAC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18B5DF0-BEAD-4168-BD7C-2A05670E3EE3}"/>
              </a:ext>
            </a:extLst>
          </p:cNvPr>
          <p:cNvSpPr txBox="1"/>
          <p:nvPr/>
        </p:nvSpPr>
        <p:spPr>
          <a:xfrm>
            <a:off x="4817413" y="5220628"/>
            <a:ext cx="41911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</a:rPr>
              <a:t>42% </a:t>
            </a:r>
            <a:r>
              <a:rPr lang="es-ES" sz="2800" b="1" dirty="0">
                <a:solidFill>
                  <a:schemeClr val="bg1"/>
                </a:solidFill>
              </a:rPr>
              <a:t>SON MUJERES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8" name="Gráfico 7" descr="Mujer">
            <a:extLst>
              <a:ext uri="{FF2B5EF4-FFF2-40B4-BE49-F238E27FC236}">
                <a16:creationId xmlns:a16="http://schemas.microsoft.com/office/drawing/2014/main" id="{34CB866E-0D67-4E0F-BA36-5B35E78990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6768" y="1977818"/>
            <a:ext cx="1186608" cy="1186608"/>
          </a:xfrm>
          <a:prstGeom prst="rect">
            <a:avLst/>
          </a:prstGeom>
        </p:spPr>
      </p:pic>
      <p:pic>
        <p:nvPicPr>
          <p:cNvPr id="9" name="Gráfico 8" descr="Hombre">
            <a:extLst>
              <a:ext uri="{FF2B5EF4-FFF2-40B4-BE49-F238E27FC236}">
                <a16:creationId xmlns:a16="http://schemas.microsoft.com/office/drawing/2014/main" id="{0C9C221C-7B80-45DD-9733-15C601F105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96768" y="3475035"/>
            <a:ext cx="1186608" cy="1186608"/>
          </a:xfrm>
          <a:prstGeom prst="rect">
            <a:avLst/>
          </a:prstGeom>
        </p:spPr>
      </p:pic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E2CF95FB-60AA-49AC-B151-8EBE9539C9C3}"/>
              </a:ext>
            </a:extLst>
          </p:cNvPr>
          <p:cNvSpPr/>
          <p:nvPr/>
        </p:nvSpPr>
        <p:spPr>
          <a:xfrm>
            <a:off x="6191388" y="2302621"/>
            <a:ext cx="1368152" cy="45156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E084510F-1D5E-459A-B9B9-5C92DD7B0497}"/>
              </a:ext>
            </a:extLst>
          </p:cNvPr>
          <p:cNvSpPr/>
          <p:nvPr/>
        </p:nvSpPr>
        <p:spPr>
          <a:xfrm>
            <a:off x="6191388" y="3901448"/>
            <a:ext cx="1368152" cy="45156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371CED8E-4946-43C5-92D9-60AACBF8CC12}"/>
              </a:ext>
            </a:extLst>
          </p:cNvPr>
          <p:cNvSpPr/>
          <p:nvPr/>
        </p:nvSpPr>
        <p:spPr>
          <a:xfrm>
            <a:off x="7812039" y="1876526"/>
            <a:ext cx="1295673" cy="122413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142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EA52A73F-AACF-43D0-B753-2AA2D46FAA91}"/>
              </a:ext>
            </a:extLst>
          </p:cNvPr>
          <p:cNvSpPr/>
          <p:nvPr/>
        </p:nvSpPr>
        <p:spPr>
          <a:xfrm>
            <a:off x="7838423" y="3600450"/>
            <a:ext cx="1295673" cy="12241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4188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D57512E3-6689-4805-BD25-A3833E4FFA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829146"/>
              </p:ext>
            </p:extLst>
          </p:nvPr>
        </p:nvGraphicFramePr>
        <p:xfrm>
          <a:off x="144240" y="1800250"/>
          <a:ext cx="4824536" cy="3199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9369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>
            <a:extLst>
              <a:ext uri="{FF2B5EF4-FFF2-40B4-BE49-F238E27FC236}">
                <a16:creationId xmlns:a16="http://schemas.microsoft.com/office/drawing/2014/main" id="{86698809-F532-4CE3-91F3-E3F6F6A21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– LB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9C68435-82D2-41EF-8582-CCF03C2112F2}"/>
              </a:ext>
            </a:extLst>
          </p:cNvPr>
          <p:cNvSpPr/>
          <p:nvPr/>
        </p:nvSpPr>
        <p:spPr>
          <a:xfrm>
            <a:off x="0" y="5324374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73A59A-F6BD-4B85-BE9C-DCAFAF28DA5C}"/>
              </a:ext>
            </a:extLst>
          </p:cNvPr>
          <p:cNvSpPr txBox="1"/>
          <p:nvPr/>
        </p:nvSpPr>
        <p:spPr>
          <a:xfrm>
            <a:off x="2448496" y="5351425"/>
            <a:ext cx="61113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</a:rPr>
              <a:t>55% </a:t>
            </a:r>
            <a:r>
              <a:rPr lang="es-ES" sz="2000" b="1" dirty="0">
                <a:solidFill>
                  <a:schemeClr val="bg1"/>
                </a:solidFill>
              </a:rPr>
              <a:t>de </a:t>
            </a:r>
            <a:r>
              <a:rPr lang="es-ES" sz="2000" b="1" dirty="0" err="1">
                <a:solidFill>
                  <a:schemeClr val="bg1"/>
                </a:solidFill>
              </a:rPr>
              <a:t>Millenials</a:t>
            </a:r>
            <a:r>
              <a:rPr lang="es-ES" sz="2000" b="1" dirty="0">
                <a:solidFill>
                  <a:schemeClr val="bg1"/>
                </a:solidFill>
              </a:rPr>
              <a:t> de </a:t>
            </a:r>
            <a:r>
              <a:rPr lang="es-ES" sz="2000" b="1" dirty="0" err="1">
                <a:solidFill>
                  <a:schemeClr val="bg1"/>
                </a:solidFill>
              </a:rPr>
              <a:t>Ositrán</a:t>
            </a:r>
            <a:r>
              <a:rPr lang="es-ES" sz="2000" b="1" dirty="0">
                <a:solidFill>
                  <a:schemeClr val="bg1"/>
                </a:solidFill>
              </a:rPr>
              <a:t> son mujeres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16" name="Gráfico 15" descr="Mujer">
            <a:extLst>
              <a:ext uri="{FF2B5EF4-FFF2-40B4-BE49-F238E27FC236}">
                <a16:creationId xmlns:a16="http://schemas.microsoft.com/office/drawing/2014/main" id="{4C6B8F3D-D8FE-4A0E-94A0-643865B53B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352" y="5303828"/>
            <a:ext cx="1059100" cy="1176942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F21F3E7-3205-4A86-96A7-0D536250C5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71897"/>
              </p:ext>
            </p:extLst>
          </p:nvPr>
        </p:nvGraphicFramePr>
        <p:xfrm>
          <a:off x="720305" y="1152179"/>
          <a:ext cx="7839520" cy="413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283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9E04489-FD25-4064-9652-DAA7796BC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123921"/>
              </p:ext>
            </p:extLst>
          </p:nvPr>
        </p:nvGraphicFramePr>
        <p:xfrm>
          <a:off x="72171" y="1153458"/>
          <a:ext cx="4032509" cy="273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5324374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– LB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01554" y="5232078"/>
            <a:ext cx="2390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</a:rPr>
              <a:t>139 </a:t>
            </a:r>
            <a:r>
              <a:rPr lang="es-ES" sz="2800" dirty="0">
                <a:solidFill>
                  <a:schemeClr val="bg1"/>
                </a:solidFill>
              </a:rPr>
              <a:t>CAP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672632" y="5285293"/>
            <a:ext cx="2390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</a:rPr>
              <a:t>175 </a:t>
            </a:r>
            <a:r>
              <a:rPr lang="es-ES" sz="2800" dirty="0">
                <a:solidFill>
                  <a:schemeClr val="bg1"/>
                </a:solidFill>
              </a:rPr>
              <a:t>CAS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2172" y="6841532"/>
            <a:ext cx="234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00" dirty="0"/>
              <a:t>Fuente: BD JGRH </a:t>
            </a:r>
          </a:p>
          <a:p>
            <a:r>
              <a:rPr lang="es-ES" sz="700" dirty="0"/>
              <a:t>Elaborado por: Comité de Igualdad de Género del OSITRAN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8F02648-AD0A-4E36-8EBF-562C3B5CBD72}"/>
              </a:ext>
            </a:extLst>
          </p:cNvPr>
          <p:cNvSpPr txBox="1"/>
          <p:nvPr/>
        </p:nvSpPr>
        <p:spPr>
          <a:xfrm>
            <a:off x="6768976" y="5285293"/>
            <a:ext cx="2390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</a:rPr>
              <a:t>20 </a:t>
            </a:r>
            <a:r>
              <a:rPr lang="es-ES" sz="2800" dirty="0">
                <a:solidFill>
                  <a:schemeClr val="bg1"/>
                </a:solidFill>
              </a:rPr>
              <a:t>PRAC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A9E04489-FD25-4064-9652-DAA7796BC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885908"/>
              </p:ext>
            </p:extLst>
          </p:nvPr>
        </p:nvGraphicFramePr>
        <p:xfrm>
          <a:off x="2620639" y="2782966"/>
          <a:ext cx="3932313" cy="245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A9E04489-FD25-4064-9652-DAA7796BC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124128"/>
              </p:ext>
            </p:extLst>
          </p:nvPr>
        </p:nvGraphicFramePr>
        <p:xfrm>
          <a:off x="5760865" y="1321667"/>
          <a:ext cx="3528452" cy="2278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597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F24A697-F5CC-4A7A-AD16-75A43BA0EF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78503"/>
              </p:ext>
            </p:extLst>
          </p:nvPr>
        </p:nvGraphicFramePr>
        <p:xfrm>
          <a:off x="216248" y="1314869"/>
          <a:ext cx="8784976" cy="3963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5324374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– LB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01554" y="5232078"/>
            <a:ext cx="91599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solidFill>
                  <a:schemeClr val="bg1"/>
                </a:solidFill>
              </a:rPr>
              <a:t>GA: </a:t>
            </a:r>
            <a:r>
              <a:rPr lang="es-ES" sz="3200" b="1" dirty="0">
                <a:solidFill>
                  <a:schemeClr val="bg1"/>
                </a:solidFill>
              </a:rPr>
              <a:t>51% Mujeres – 49% Hombres</a:t>
            </a:r>
            <a:r>
              <a:rPr lang="es-ES" sz="6600" b="1" dirty="0">
                <a:solidFill>
                  <a:schemeClr val="bg1"/>
                </a:solidFill>
              </a:rPr>
              <a:t> 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2172" y="6841532"/>
            <a:ext cx="234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00" dirty="0"/>
              <a:t>Fuente: BD JGRH </a:t>
            </a:r>
          </a:p>
          <a:p>
            <a:r>
              <a:rPr lang="es-ES" sz="700" dirty="0"/>
              <a:t>Elaborado por: Comité de Igualdad de Género del OSITRAN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8E402D2-58D4-4116-BA16-FA3E74E1B074}"/>
              </a:ext>
            </a:extLst>
          </p:cNvPr>
          <p:cNvSpPr/>
          <p:nvPr/>
        </p:nvSpPr>
        <p:spPr>
          <a:xfrm>
            <a:off x="918488" y="1440210"/>
            <a:ext cx="648072" cy="36511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3892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- LB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28616" y="6192738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No incluye vacantes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-224" y="5792428"/>
            <a:ext cx="9361488" cy="11563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100669" y="5880249"/>
            <a:ext cx="4248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bg1"/>
                </a:solidFill>
              </a:rPr>
              <a:t>65% </a:t>
            </a:r>
            <a:r>
              <a:rPr lang="es-ES" sz="1600" dirty="0">
                <a:solidFill>
                  <a:schemeClr val="bg1"/>
                </a:solidFill>
              </a:rPr>
              <a:t>son mujeres en la </a:t>
            </a:r>
            <a:r>
              <a:rPr lang="es-ES" sz="5400" b="1" dirty="0">
                <a:solidFill>
                  <a:schemeClr val="bg1"/>
                </a:solidFill>
              </a:rPr>
              <a:t>PD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835388" y="5729142"/>
            <a:ext cx="41911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chemeClr val="bg1"/>
                </a:solidFill>
              </a:rPr>
              <a:t>55%</a:t>
            </a:r>
            <a:r>
              <a:rPr lang="es-ES" sz="6600" b="1" dirty="0">
                <a:solidFill>
                  <a:schemeClr val="bg1"/>
                </a:solidFill>
              </a:rPr>
              <a:t> </a:t>
            </a:r>
            <a:r>
              <a:rPr lang="es-ES" sz="1600" dirty="0">
                <a:solidFill>
                  <a:schemeClr val="bg1"/>
                </a:solidFill>
              </a:rPr>
              <a:t>son mujeres en </a:t>
            </a:r>
            <a:r>
              <a:rPr lang="es-ES" sz="5400" b="1" dirty="0">
                <a:solidFill>
                  <a:schemeClr val="bg1"/>
                </a:solidFill>
              </a:rPr>
              <a:t>GG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72172" y="6912818"/>
            <a:ext cx="2340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00" dirty="0"/>
              <a:t>Fuente: BD JGRH </a:t>
            </a:r>
          </a:p>
          <a:p>
            <a:r>
              <a:rPr lang="es-ES" sz="700" dirty="0"/>
              <a:t>Elaborado por: Comité de Igualdad de Género del OSITRAN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97B16D2-5147-42E3-B65C-AAC3132C96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28487"/>
              </p:ext>
            </p:extLst>
          </p:nvPr>
        </p:nvGraphicFramePr>
        <p:xfrm>
          <a:off x="4688100" y="1266596"/>
          <a:ext cx="4529148" cy="438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6EC4EAB-B790-4BBD-9AAB-09A99FDCAE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379750"/>
              </p:ext>
            </p:extLst>
          </p:nvPr>
        </p:nvGraphicFramePr>
        <p:xfrm>
          <a:off x="100669" y="1354417"/>
          <a:ext cx="4364051" cy="4292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521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- LB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528616" y="6192738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incluye vacantes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-224" y="5792428"/>
            <a:ext cx="9361488" cy="14084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F6352971-D9D6-4A4C-A195-C6A88D16C92A}"/>
              </a:ext>
            </a:extLst>
          </p:cNvPr>
          <p:cNvSpPr/>
          <p:nvPr/>
        </p:nvSpPr>
        <p:spPr>
          <a:xfrm>
            <a:off x="864320" y="5929028"/>
            <a:ext cx="1008112" cy="9001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2A87AC-4697-4DC9-9E95-4D58DB5AC14A}"/>
              </a:ext>
            </a:extLst>
          </p:cNvPr>
          <p:cNvSpPr txBox="1"/>
          <p:nvPr/>
        </p:nvSpPr>
        <p:spPr>
          <a:xfrm>
            <a:off x="896701" y="6055913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27%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A3EA3DB8-D9DA-4CD3-BD88-8A1E4824D895}"/>
              </a:ext>
            </a:extLst>
          </p:cNvPr>
          <p:cNvSpPr/>
          <p:nvPr/>
        </p:nvSpPr>
        <p:spPr>
          <a:xfrm>
            <a:off x="2592512" y="5904706"/>
            <a:ext cx="1008112" cy="9001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C62163-10ED-4D88-ACA5-7722B4BB91FB}"/>
              </a:ext>
            </a:extLst>
          </p:cNvPr>
          <p:cNvSpPr txBox="1"/>
          <p:nvPr/>
        </p:nvSpPr>
        <p:spPr>
          <a:xfrm>
            <a:off x="2624387" y="6012698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28%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20AA7E29-DEE0-4140-BF26-A666A61F208C}"/>
              </a:ext>
            </a:extLst>
          </p:cNvPr>
          <p:cNvSpPr/>
          <p:nvPr/>
        </p:nvSpPr>
        <p:spPr>
          <a:xfrm>
            <a:off x="6251783" y="5941430"/>
            <a:ext cx="1008112" cy="9001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CA65830-00ED-4179-AD2D-8CC5D315F69B}"/>
              </a:ext>
            </a:extLst>
          </p:cNvPr>
          <p:cNvSpPr txBox="1"/>
          <p:nvPr/>
        </p:nvSpPr>
        <p:spPr>
          <a:xfrm>
            <a:off x="6283658" y="6049422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43%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D38E00BB-0A27-40B7-B932-31ED7AD4CD70}"/>
              </a:ext>
            </a:extLst>
          </p:cNvPr>
          <p:cNvSpPr/>
          <p:nvPr/>
        </p:nvSpPr>
        <p:spPr>
          <a:xfrm>
            <a:off x="8135653" y="5912097"/>
            <a:ext cx="1008112" cy="9001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56EE5E5-C377-4F54-8ABA-F3776F8B1412}"/>
              </a:ext>
            </a:extLst>
          </p:cNvPr>
          <p:cNvSpPr txBox="1"/>
          <p:nvPr/>
        </p:nvSpPr>
        <p:spPr>
          <a:xfrm>
            <a:off x="8167528" y="6020089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56%</a:t>
            </a:r>
          </a:p>
        </p:txBody>
      </p:sp>
      <p:pic>
        <p:nvPicPr>
          <p:cNvPr id="19" name="Gráfico 18" descr="Mujer">
            <a:extLst>
              <a:ext uri="{FF2B5EF4-FFF2-40B4-BE49-F238E27FC236}">
                <a16:creationId xmlns:a16="http://schemas.microsoft.com/office/drawing/2014/main" id="{894940C6-C0FC-4EF4-8F2C-6307A5EB5A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47602" y="5906498"/>
            <a:ext cx="1059100" cy="117694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389B1F8-1F86-4E28-8242-030A3C2BA423}"/>
              </a:ext>
            </a:extLst>
          </p:cNvPr>
          <p:cNvSpPr txBox="1"/>
          <p:nvPr/>
        </p:nvSpPr>
        <p:spPr>
          <a:xfrm>
            <a:off x="1079737" y="6766929"/>
            <a:ext cx="544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EC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285C00A-E26B-4D5D-8FE4-797F2D7861C3}"/>
              </a:ext>
            </a:extLst>
          </p:cNvPr>
          <p:cNvSpPr txBox="1"/>
          <p:nvPr/>
        </p:nvSpPr>
        <p:spPr>
          <a:xfrm>
            <a:off x="2602317" y="6759559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SP-DS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F5B4111-4C13-4D19-A2B7-D88CF5383779}"/>
              </a:ext>
            </a:extLst>
          </p:cNvPr>
          <p:cNvSpPr txBox="1"/>
          <p:nvPr/>
        </p:nvSpPr>
        <p:spPr>
          <a:xfrm>
            <a:off x="6239957" y="6770530"/>
            <a:ext cx="99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SP-ES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FAE7429-EA03-4E17-9AB2-D593C13144A8}"/>
              </a:ext>
            </a:extLst>
          </p:cNvPr>
          <p:cNvSpPr txBox="1"/>
          <p:nvPr/>
        </p:nvSpPr>
        <p:spPr>
          <a:xfrm>
            <a:off x="8152533" y="677186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SP-AP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33FC7FF8-FA41-4E4E-8933-0E786DEA7F34}"/>
              </a:ext>
            </a:extLst>
          </p:cNvPr>
          <p:cNvSpPr/>
          <p:nvPr/>
        </p:nvSpPr>
        <p:spPr>
          <a:xfrm>
            <a:off x="4469270" y="5907104"/>
            <a:ext cx="1008112" cy="9001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664AF4C-9E20-442D-A806-16CBE33B2529}"/>
              </a:ext>
            </a:extLst>
          </p:cNvPr>
          <p:cNvSpPr txBox="1"/>
          <p:nvPr/>
        </p:nvSpPr>
        <p:spPr>
          <a:xfrm>
            <a:off x="4501145" y="6015096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75%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5F2589D-DF4B-4947-A8D7-38326550372F}"/>
              </a:ext>
            </a:extLst>
          </p:cNvPr>
          <p:cNvSpPr txBox="1"/>
          <p:nvPr/>
        </p:nvSpPr>
        <p:spPr>
          <a:xfrm>
            <a:off x="4479075" y="6761957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SP-EJ</a:t>
            </a:r>
          </a:p>
        </p:txBody>
      </p:sp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81C49985-B885-446E-8B37-02601FA481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698777"/>
              </p:ext>
            </p:extLst>
          </p:nvPr>
        </p:nvGraphicFramePr>
        <p:xfrm>
          <a:off x="-12480" y="1354417"/>
          <a:ext cx="9289032" cy="4292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859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- LB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852416" y="623505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No incluye vacantes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-224" y="5792428"/>
            <a:ext cx="9361488" cy="14084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F6352971-D9D6-4A4C-A195-C6A88D16C92A}"/>
              </a:ext>
            </a:extLst>
          </p:cNvPr>
          <p:cNvSpPr/>
          <p:nvPr/>
        </p:nvSpPr>
        <p:spPr>
          <a:xfrm>
            <a:off x="2800065" y="5902492"/>
            <a:ext cx="1008112" cy="9001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2A87AC-4697-4DC9-9E95-4D58DB5AC14A}"/>
              </a:ext>
            </a:extLst>
          </p:cNvPr>
          <p:cNvSpPr txBox="1"/>
          <p:nvPr/>
        </p:nvSpPr>
        <p:spPr>
          <a:xfrm>
            <a:off x="2832446" y="6029377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600" b="1" dirty="0"/>
              <a:t>50%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20AA7E29-DEE0-4140-BF26-A666A61F208C}"/>
              </a:ext>
            </a:extLst>
          </p:cNvPr>
          <p:cNvSpPr/>
          <p:nvPr/>
        </p:nvSpPr>
        <p:spPr>
          <a:xfrm>
            <a:off x="5610429" y="5920538"/>
            <a:ext cx="1008112" cy="9001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CA65830-00ED-4179-AD2D-8CC5D315F69B}"/>
              </a:ext>
            </a:extLst>
          </p:cNvPr>
          <p:cNvSpPr txBox="1"/>
          <p:nvPr/>
        </p:nvSpPr>
        <p:spPr>
          <a:xfrm>
            <a:off x="5642304" y="6028530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600" b="1" dirty="0"/>
              <a:t>36%</a:t>
            </a:r>
          </a:p>
        </p:txBody>
      </p:sp>
      <p:pic>
        <p:nvPicPr>
          <p:cNvPr id="19" name="Gráfico 18" descr="Mujer">
            <a:extLst>
              <a:ext uri="{FF2B5EF4-FFF2-40B4-BE49-F238E27FC236}">
                <a16:creationId xmlns:a16="http://schemas.microsoft.com/office/drawing/2014/main" id="{894940C6-C0FC-4EF4-8F2C-6307A5EB5A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7927" y="5931877"/>
            <a:ext cx="1059100" cy="117694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389B1F8-1F86-4E28-8242-030A3C2BA423}"/>
              </a:ext>
            </a:extLst>
          </p:cNvPr>
          <p:cNvSpPr txBox="1"/>
          <p:nvPr/>
        </p:nvSpPr>
        <p:spPr>
          <a:xfrm>
            <a:off x="2771763" y="6749638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SP-AP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F5B4111-4C13-4D19-A2B7-D88CF5383779}"/>
              </a:ext>
            </a:extLst>
          </p:cNvPr>
          <p:cNvSpPr txBox="1"/>
          <p:nvPr/>
        </p:nvSpPr>
        <p:spPr>
          <a:xfrm>
            <a:off x="5598603" y="6749638"/>
            <a:ext cx="99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SP-ES</a:t>
            </a:r>
          </a:p>
        </p:txBody>
      </p:sp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93F92253-F8E1-42C3-8ECC-E4D690DF6A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531237"/>
              </p:ext>
            </p:extLst>
          </p:nvPr>
        </p:nvGraphicFramePr>
        <p:xfrm>
          <a:off x="1440383" y="1396733"/>
          <a:ext cx="7272337" cy="4460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518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16248" y="0"/>
            <a:ext cx="7272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Indicadores de Recursos Humanos</a:t>
            </a:r>
          </a:p>
          <a:p>
            <a:pPr marL="0" lvl="1" indent="0" algn="just" defTabSz="914400" eaLnBrk="1" hangingPunct="1">
              <a:defRPr/>
            </a:pPr>
            <a:r>
              <a:rPr lang="es-PE" altLang="es-PE" sz="2800" dirty="0">
                <a:solidFill>
                  <a:schemeClr val="bg1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Comité de Igualdad de Género - LB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852416" y="623505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No incluye vacantes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-224" y="5792428"/>
            <a:ext cx="9361488" cy="14084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F6352971-D9D6-4A4C-A195-C6A88D16C92A}"/>
              </a:ext>
            </a:extLst>
          </p:cNvPr>
          <p:cNvSpPr/>
          <p:nvPr/>
        </p:nvSpPr>
        <p:spPr>
          <a:xfrm>
            <a:off x="2800065" y="5902492"/>
            <a:ext cx="1008112" cy="9001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2A87AC-4697-4DC9-9E95-4D58DB5AC14A}"/>
              </a:ext>
            </a:extLst>
          </p:cNvPr>
          <p:cNvSpPr txBox="1"/>
          <p:nvPr/>
        </p:nvSpPr>
        <p:spPr>
          <a:xfrm>
            <a:off x="2832446" y="6029377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600" b="1" dirty="0"/>
              <a:t>34%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20AA7E29-DEE0-4140-BF26-A666A61F208C}"/>
              </a:ext>
            </a:extLst>
          </p:cNvPr>
          <p:cNvSpPr/>
          <p:nvPr/>
        </p:nvSpPr>
        <p:spPr>
          <a:xfrm>
            <a:off x="5610429" y="5920538"/>
            <a:ext cx="1008112" cy="90010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CA65830-00ED-4179-AD2D-8CC5D315F69B}"/>
              </a:ext>
            </a:extLst>
          </p:cNvPr>
          <p:cNvSpPr txBox="1"/>
          <p:nvPr/>
        </p:nvSpPr>
        <p:spPr>
          <a:xfrm>
            <a:off x="5642304" y="6028530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600" b="1"/>
              <a:t>68%</a:t>
            </a:r>
            <a:endParaRPr lang="es-PE" sz="3600" b="1" dirty="0"/>
          </a:p>
        </p:txBody>
      </p:sp>
      <p:pic>
        <p:nvPicPr>
          <p:cNvPr id="19" name="Gráfico 18" descr="Mujer">
            <a:extLst>
              <a:ext uri="{FF2B5EF4-FFF2-40B4-BE49-F238E27FC236}">
                <a16:creationId xmlns:a16="http://schemas.microsoft.com/office/drawing/2014/main" id="{894940C6-C0FC-4EF4-8F2C-6307A5EB5A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7927" y="5931877"/>
            <a:ext cx="1059100" cy="117694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389B1F8-1F86-4E28-8242-030A3C2BA423}"/>
              </a:ext>
            </a:extLst>
          </p:cNvPr>
          <p:cNvSpPr txBox="1"/>
          <p:nvPr/>
        </p:nvSpPr>
        <p:spPr>
          <a:xfrm>
            <a:off x="2049679" y="6706992"/>
            <a:ext cx="2464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PEI 2019 - 2022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F5B4111-4C13-4D19-A2B7-D88CF5383779}"/>
              </a:ext>
            </a:extLst>
          </p:cNvPr>
          <p:cNvSpPr txBox="1"/>
          <p:nvPr/>
        </p:nvSpPr>
        <p:spPr>
          <a:xfrm>
            <a:off x="5411159" y="6743190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>
                <a:solidFill>
                  <a:schemeClr val="bg1"/>
                </a:solidFill>
              </a:rPr>
              <a:t>POI 2019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22" y="1376028"/>
            <a:ext cx="4401693" cy="373717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9630" y="1381044"/>
            <a:ext cx="4535817" cy="373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76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8ACB01833DB62409ABCF11B3714F8F9" ma:contentTypeVersion="0" ma:contentTypeDescription="Crear nuevo documento." ma:contentTypeScope="" ma:versionID="7806525b2167efce1d4b647a23ef775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098E8B-9AAB-4022-BB22-BDAFA3D4B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0DFC68F-B920-4E53-871D-58579EF3491C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14622</TotalTime>
  <Words>533</Words>
  <Application>Microsoft Office PowerPoint</Application>
  <PresentationFormat>Personalizado</PresentationFormat>
  <Paragraphs>142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 2015-2017 actualizacion</dc:title>
  <dc:creator>Johnny David Jaramillo Chávez</dc:creator>
  <cp:lastModifiedBy>Ana Isabel Rodriguez Hernandez</cp:lastModifiedBy>
  <cp:revision>1036</cp:revision>
  <cp:lastPrinted>2017-09-06T17:13:28Z</cp:lastPrinted>
  <dcterms:created xsi:type="dcterms:W3CDTF">2013-06-05T17:26:39Z</dcterms:created>
  <dcterms:modified xsi:type="dcterms:W3CDTF">2019-11-12T19:51:39Z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0x01010028ACB01833DB62409ABCF11B3714F8F9</vt:lpwstr>
  </property>
</Properties>
</file>