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4"/>
  </p:sldMasterIdLst>
  <p:notesMasterIdLst>
    <p:notesMasterId r:id="rId108"/>
  </p:notesMasterIdLst>
  <p:handoutMasterIdLst>
    <p:handoutMasterId r:id="rId109"/>
  </p:handoutMasterIdLst>
  <p:sldIdLst>
    <p:sldId id="905" r:id="rId5"/>
    <p:sldId id="906" r:id="rId6"/>
    <p:sldId id="907" r:id="rId7"/>
    <p:sldId id="1080" r:id="rId8"/>
    <p:sldId id="908" r:id="rId9"/>
    <p:sldId id="909" r:id="rId10"/>
    <p:sldId id="912" r:id="rId11"/>
    <p:sldId id="995" r:id="rId12"/>
    <p:sldId id="913" r:id="rId13"/>
    <p:sldId id="1081" r:id="rId14"/>
    <p:sldId id="915" r:id="rId15"/>
    <p:sldId id="895" r:id="rId16"/>
    <p:sldId id="898" r:id="rId17"/>
    <p:sldId id="900" r:id="rId18"/>
    <p:sldId id="924" r:id="rId19"/>
    <p:sldId id="916" r:id="rId20"/>
    <p:sldId id="972" r:id="rId21"/>
    <p:sldId id="932" r:id="rId22"/>
    <p:sldId id="934" r:id="rId23"/>
    <p:sldId id="1029" r:id="rId24"/>
    <p:sldId id="1117" r:id="rId25"/>
    <p:sldId id="1146" r:id="rId26"/>
    <p:sldId id="1118" r:id="rId27"/>
    <p:sldId id="1119" r:id="rId28"/>
    <p:sldId id="1143" r:id="rId29"/>
    <p:sldId id="1079" r:id="rId30"/>
    <p:sldId id="1045" r:id="rId31"/>
    <p:sldId id="1038" r:id="rId32"/>
    <p:sldId id="922" r:id="rId33"/>
    <p:sldId id="1041" r:id="rId34"/>
    <p:sldId id="1046" r:id="rId35"/>
    <p:sldId id="1124" r:id="rId36"/>
    <p:sldId id="1125" r:id="rId37"/>
    <p:sldId id="1126" r:id="rId38"/>
    <p:sldId id="1127" r:id="rId39"/>
    <p:sldId id="1128" r:id="rId40"/>
    <p:sldId id="1129" r:id="rId41"/>
    <p:sldId id="1130" r:id="rId42"/>
    <p:sldId id="1131" r:id="rId43"/>
    <p:sldId id="816" r:id="rId44"/>
    <p:sldId id="1058" r:id="rId45"/>
    <p:sldId id="1107" r:id="rId46"/>
    <p:sldId id="1108" r:id="rId47"/>
    <p:sldId id="1109" r:id="rId48"/>
    <p:sldId id="1110" r:id="rId49"/>
    <p:sldId id="1111" r:id="rId50"/>
    <p:sldId id="1112" r:id="rId51"/>
    <p:sldId id="1113" r:id="rId52"/>
    <p:sldId id="1114" r:id="rId53"/>
    <p:sldId id="1059" r:id="rId54"/>
    <p:sldId id="1136" r:id="rId55"/>
    <p:sldId id="1144" r:id="rId56"/>
    <p:sldId id="1137" r:id="rId57"/>
    <p:sldId id="1132" r:id="rId58"/>
    <p:sldId id="1120" r:id="rId59"/>
    <p:sldId id="1133" r:id="rId60"/>
    <p:sldId id="1134" r:id="rId61"/>
    <p:sldId id="1135" r:id="rId62"/>
    <p:sldId id="1020" r:id="rId63"/>
    <p:sldId id="1037" r:id="rId64"/>
    <p:sldId id="1008" r:id="rId65"/>
    <p:sldId id="1040" r:id="rId66"/>
    <p:sldId id="939" r:id="rId67"/>
    <p:sldId id="1054" r:id="rId68"/>
    <p:sldId id="992" r:id="rId69"/>
    <p:sldId id="993" r:id="rId70"/>
    <p:sldId id="1060" r:id="rId71"/>
    <p:sldId id="1068" r:id="rId72"/>
    <p:sldId id="1047" r:id="rId73"/>
    <p:sldId id="1048" r:id="rId74"/>
    <p:sldId id="1138" r:id="rId75"/>
    <p:sldId id="987" r:id="rId76"/>
    <p:sldId id="1049" r:id="rId77"/>
    <p:sldId id="1050" r:id="rId78"/>
    <p:sldId id="1051" r:id="rId79"/>
    <p:sldId id="1070" r:id="rId80"/>
    <p:sldId id="1099" r:id="rId81"/>
    <p:sldId id="956" r:id="rId82"/>
    <p:sldId id="973" r:id="rId83"/>
    <p:sldId id="974" r:id="rId84"/>
    <p:sldId id="1032" r:id="rId85"/>
    <p:sldId id="1042" r:id="rId86"/>
    <p:sldId id="1152" r:id="rId87"/>
    <p:sldId id="975" r:id="rId88"/>
    <p:sldId id="1018" r:id="rId89"/>
    <p:sldId id="1021" r:id="rId90"/>
    <p:sldId id="976" r:id="rId91"/>
    <p:sldId id="990" r:id="rId92"/>
    <p:sldId id="1073" r:id="rId93"/>
    <p:sldId id="1151" r:id="rId94"/>
    <p:sldId id="1148" r:id="rId95"/>
    <p:sldId id="1149" r:id="rId96"/>
    <p:sldId id="1100" r:id="rId97"/>
    <p:sldId id="997" r:id="rId98"/>
    <p:sldId id="998" r:id="rId99"/>
    <p:sldId id="1101" r:id="rId100"/>
    <p:sldId id="1000" r:id="rId101"/>
    <p:sldId id="1027" r:id="rId102"/>
    <p:sldId id="1057" r:id="rId103"/>
    <p:sldId id="1043" r:id="rId104"/>
    <p:sldId id="1074" r:id="rId105"/>
    <p:sldId id="1005" r:id="rId106"/>
    <p:sldId id="1067" r:id="rId107"/>
  </p:sldIdLst>
  <p:sldSz cx="9144000" cy="6858000" type="screen4x3"/>
  <p:notesSz cx="6808788" cy="99409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 Quiroga Sanchez" initials="JQS" lastIdx="3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0000"/>
    <a:srgbClr val="CCFFFF"/>
    <a:srgbClr val="7D9EB5"/>
    <a:srgbClr val="3399FF"/>
    <a:srgbClr val="9BCC60"/>
    <a:srgbClr val="CC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5" autoAdjust="0"/>
    <p:restoredTop sz="94718" autoAdjust="0"/>
  </p:normalViewPr>
  <p:slideViewPr>
    <p:cSldViewPr>
      <p:cViewPr varScale="1">
        <p:scale>
          <a:sx n="66" d="100"/>
          <a:sy n="66" d="100"/>
        </p:scale>
        <p:origin x="1428" y="60"/>
      </p:cViewPr>
      <p:guideLst>
        <p:guide orient="horz" pos="2115"/>
        <p:guide pos="2925"/>
      </p:guideLst>
    </p:cSldViewPr>
  </p:slideViewPr>
  <p:outlineViewPr>
    <p:cViewPr>
      <p:scale>
        <a:sx n="33" d="100"/>
        <a:sy n="33" d="100"/>
      </p:scale>
      <p:origin x="0" y="7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810"/>
    </p:cViewPr>
  </p:sorterViewPr>
  <p:notesViewPr>
    <p:cSldViewPr>
      <p:cViewPr varScale="1">
        <p:scale>
          <a:sx n="49" d="100"/>
          <a:sy n="49" d="100"/>
        </p:scale>
        <p:origin x="2910" y="6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://intranetinfra/sitios/cd-cs-canchaque/05%20Explotacion/Informes%20Anuales/Plan%20de%20negocios/A&#241;o%202017/Recaudaci&#243;n%20hist&#243;rico%20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://intranetinfra/sitios/cd-cs-canchaque/05%20Explotacion/Informes%20Anuales/Plan%20de%20negocios/A&#241;o%202017/Recaudaci&#243;n%20hist&#243;rico%2020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scajadillo\Documents\0A%20Proyecto%20Canchaque\01%20Informes\03%20Plan%20Negocio\2018\Anexo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Recaudación vehículos livianos (miles de</a:t>
            </a:r>
            <a:r>
              <a:rPr lang="es-PE" baseline="0"/>
              <a:t> soles)</a:t>
            </a:r>
            <a:endParaRPr lang="es-P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'[Recaudación histórico 2016.xlsx]Recaudación CANCHAQUE'!$U$4</c:f>
              <c:strCache>
                <c:ptCount val="1"/>
                <c:pt idx="0">
                  <c:v>LIV 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'[Recaudación histórico 2016.xlsx]Recaudación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'[Recaudación histórico 2016.xlsx]Recaudación CANCHAQUE'!$U$5:$U$16</c:f>
              <c:numCache>
                <c:formatCode>#,##0</c:formatCode>
                <c:ptCount val="12"/>
                <c:pt idx="0">
                  <c:v>5.4117647058823533</c:v>
                </c:pt>
                <c:pt idx="1">
                  <c:v>4.287394957983194</c:v>
                </c:pt>
                <c:pt idx="2">
                  <c:v>4.4689075630252102</c:v>
                </c:pt>
                <c:pt idx="3">
                  <c:v>4.5764705882352938</c:v>
                </c:pt>
                <c:pt idx="4">
                  <c:v>4.5203389830508476</c:v>
                </c:pt>
                <c:pt idx="5">
                  <c:v>5.2576271186440682</c:v>
                </c:pt>
                <c:pt idx="6">
                  <c:v>6.4847457627118645</c:v>
                </c:pt>
                <c:pt idx="7">
                  <c:v>5.8779661016949154</c:v>
                </c:pt>
                <c:pt idx="8">
                  <c:v>5.2491525423728813</c:v>
                </c:pt>
                <c:pt idx="9">
                  <c:v>5.8288135593220343</c:v>
                </c:pt>
                <c:pt idx="10">
                  <c:v>5.6983050847457628</c:v>
                </c:pt>
                <c:pt idx="11">
                  <c:v>6.2203389830508478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5-4708-BAF1-DAB251AEEC78}"/>
            </c:ext>
          </c:extLst>
        </c:ser>
        <c:ser>
          <c:idx val="1"/>
          <c:order val="1"/>
          <c:tx>
            <c:strRef>
              <c:f>'[Recaudación histórico 2016.xlsx]Recaudación CANCHAQUE'!$V$4</c:f>
              <c:strCache>
                <c:ptCount val="1"/>
                <c:pt idx="0">
                  <c:v>LIV 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'[Recaudación histórico 2016.xlsx]Recaudación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'[Recaudación histórico 2016.xlsx]Recaudación CANCHAQUE'!$V$5:$V$16</c:f>
              <c:numCache>
                <c:formatCode>#,##0</c:formatCode>
                <c:ptCount val="12"/>
                <c:pt idx="0">
                  <c:v>5.4084745762711863</c:v>
                </c:pt>
                <c:pt idx="1">
                  <c:v>3.46271186440678</c:v>
                </c:pt>
                <c:pt idx="2">
                  <c:v>4.13635593220339</c:v>
                </c:pt>
                <c:pt idx="3">
                  <c:v>4.5007627118644065</c:v>
                </c:pt>
                <c:pt idx="4">
                  <c:v>5.4350847457627118</c:v>
                </c:pt>
                <c:pt idx="5">
                  <c:v>6.0401694915254236</c:v>
                </c:pt>
                <c:pt idx="6">
                  <c:v>7.6614406779661017</c:v>
                </c:pt>
                <c:pt idx="7">
                  <c:v>6.9104237288135604</c:v>
                </c:pt>
                <c:pt idx="8">
                  <c:v>6.0935593220338982</c:v>
                </c:pt>
                <c:pt idx="9">
                  <c:v>7.1364406779661014</c:v>
                </c:pt>
                <c:pt idx="10">
                  <c:v>6.8659322033898311</c:v>
                </c:pt>
                <c:pt idx="11">
                  <c:v>7.2343220338983052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F5-4708-BAF1-DAB251AEEC78}"/>
            </c:ext>
          </c:extLst>
        </c:ser>
        <c:ser>
          <c:idx val="2"/>
          <c:order val="2"/>
          <c:tx>
            <c:strRef>
              <c:f>'[Recaudación histórico 2016.xlsx]Recaudación CANCHAQUE'!$W$4</c:f>
              <c:strCache>
                <c:ptCount val="1"/>
                <c:pt idx="0">
                  <c:v>LIV 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'[Recaudación histórico 2016.xlsx]Recaudación CANCHAQUE'!$W$5:$W$16</c:f>
              <c:numCache>
                <c:formatCode>#,##0</c:formatCode>
                <c:ptCount val="12"/>
                <c:pt idx="0">
                  <c:v>6.5206779661016956</c:v>
                </c:pt>
                <c:pt idx="1">
                  <c:v>5.3959322033898305</c:v>
                </c:pt>
                <c:pt idx="2">
                  <c:v>6.018559322033898</c:v>
                </c:pt>
                <c:pt idx="3">
                  <c:v>6.6018644067796606</c:v>
                </c:pt>
                <c:pt idx="4">
                  <c:v>7.2842372881355937</c:v>
                </c:pt>
                <c:pt idx="5">
                  <c:v>7.5694915254237296</c:v>
                </c:pt>
                <c:pt idx="6">
                  <c:v>9.6203389830508499</c:v>
                </c:pt>
                <c:pt idx="7">
                  <c:v>8.8783050847457652</c:v>
                </c:pt>
                <c:pt idx="8">
                  <c:v>8.1008474576271183</c:v>
                </c:pt>
                <c:pt idx="9">
                  <c:v>8.3022033898305079</c:v>
                </c:pt>
                <c:pt idx="10">
                  <c:v>9.1616949152542375</c:v>
                </c:pt>
                <c:pt idx="11">
                  <c:v>8.4252542372881365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F5-4708-BAF1-DAB251AEEC78}"/>
            </c:ext>
          </c:extLst>
        </c:ser>
        <c:ser>
          <c:idx val="3"/>
          <c:order val="3"/>
          <c:tx>
            <c:strRef>
              <c:f>'[Recaudación histórico 2016.xlsx]Recaudación CANCHAQUE'!$X$4</c:f>
              <c:strCache>
                <c:ptCount val="1"/>
                <c:pt idx="0">
                  <c:v>LIV 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'[Recaudación histórico 2016.xlsx]Recaudación CANCHAQUE'!$X$5:$X$16</c:f>
              <c:numCache>
                <c:formatCode>#,##0</c:formatCode>
                <c:ptCount val="12"/>
                <c:pt idx="0">
                  <c:v>8.5147457627118666</c:v>
                </c:pt>
                <c:pt idx="1">
                  <c:v>6.9822033898305094</c:v>
                </c:pt>
                <c:pt idx="2">
                  <c:v>6.9710169491525438</c:v>
                </c:pt>
                <c:pt idx="3">
                  <c:v>8.2108474576271195</c:v>
                </c:pt>
                <c:pt idx="4">
                  <c:v>8.1940677966101685</c:v>
                </c:pt>
                <c:pt idx="5">
                  <c:v>7.8454237288135609</c:v>
                </c:pt>
                <c:pt idx="6">
                  <c:v>10.367966101694918</c:v>
                </c:pt>
                <c:pt idx="7">
                  <c:v>9.3574576271186451</c:v>
                </c:pt>
                <c:pt idx="8">
                  <c:v>9.0983050847457623</c:v>
                </c:pt>
                <c:pt idx="9">
                  <c:v>9.8198305084745829</c:v>
                </c:pt>
                <c:pt idx="10">
                  <c:v>8.9827118644067827</c:v>
                </c:pt>
                <c:pt idx="11">
                  <c:v>10.120000000000001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F5-4708-BAF1-DAB251AEEC78}"/>
            </c:ext>
          </c:extLst>
        </c:ser>
        <c:ser>
          <c:idx val="4"/>
          <c:order val="4"/>
          <c:tx>
            <c:strRef>
              <c:f>'[Recaudación histórico 2016.xlsx]Recaudación CANCHAQUE'!$Y$4</c:f>
              <c:strCache>
                <c:ptCount val="1"/>
                <c:pt idx="0">
                  <c:v>LIV 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'[Recaudación histórico 2016.xlsx]Recaudación CANCHAQUE'!$Y$5:$Y$16</c:f>
              <c:numCache>
                <c:formatCode>#,##0</c:formatCode>
                <c:ptCount val="12"/>
                <c:pt idx="0">
                  <c:v>10.390338983050846</c:v>
                </c:pt>
                <c:pt idx="1">
                  <c:v>8.298474576271186</c:v>
                </c:pt>
                <c:pt idx="2">
                  <c:v>8.7088983050847464</c:v>
                </c:pt>
                <c:pt idx="3">
                  <c:v>7.6640677966101682</c:v>
                </c:pt>
                <c:pt idx="4">
                  <c:v>10.416271186440676</c:v>
                </c:pt>
                <c:pt idx="5">
                  <c:v>10.630677966101693</c:v>
                </c:pt>
                <c:pt idx="6">
                  <c:v>14.174237288135597</c:v>
                </c:pt>
                <c:pt idx="7">
                  <c:v>12.090593220338983</c:v>
                </c:pt>
                <c:pt idx="8">
                  <c:v>11.04</c:v>
                </c:pt>
                <c:pt idx="9">
                  <c:v>11.271949152542375</c:v>
                </c:pt>
                <c:pt idx="10">
                  <c:v>11.952203389830514</c:v>
                </c:pt>
                <c:pt idx="11">
                  <c:v>11.73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F5-4708-BAF1-DAB251AEEC78}"/>
            </c:ext>
          </c:extLst>
        </c:ser>
        <c:ser>
          <c:idx val="5"/>
          <c:order val="5"/>
          <c:tx>
            <c:strRef>
              <c:f>'[Recaudación histórico 2016.xlsx]Recaudación CANCHAQUE'!$Z$4</c:f>
              <c:strCache>
                <c:ptCount val="1"/>
                <c:pt idx="0">
                  <c:v>LIV 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'[Recaudación histórico 2016.xlsx]Recaudación CANCHAQUE'!$Z$5:$Z$16</c:f>
              <c:numCache>
                <c:formatCode>#,##0</c:formatCode>
                <c:ptCount val="12"/>
                <c:pt idx="0">
                  <c:v>11.601355932203392</c:v>
                </c:pt>
                <c:pt idx="1">
                  <c:v>8.239067796610172</c:v>
                </c:pt>
                <c:pt idx="2">
                  <c:v>8.596016949152542</c:v>
                </c:pt>
                <c:pt idx="3">
                  <c:v>10.598644067796611</c:v>
                </c:pt>
                <c:pt idx="4">
                  <c:v>12.158644067796612</c:v>
                </c:pt>
                <c:pt idx="5">
                  <c:v>12.52271186440678</c:v>
                </c:pt>
                <c:pt idx="6">
                  <c:v>16.600677966101696</c:v>
                </c:pt>
                <c:pt idx="7">
                  <c:v>14.601355932203395</c:v>
                </c:pt>
                <c:pt idx="8">
                  <c:v>14.265762711864404</c:v>
                </c:pt>
                <c:pt idx="9">
                  <c:v>14.869830508474577</c:v>
                </c:pt>
                <c:pt idx="10">
                  <c:v>13.625084745762713</c:v>
                </c:pt>
                <c:pt idx="11">
                  <c:v>14.172203389830511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F5-4708-BAF1-DAB251AEEC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095000"/>
        <c:axId val="115094216"/>
      </c:barChart>
      <c:catAx>
        <c:axId val="115095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5094216"/>
        <c:crosses val="autoZero"/>
        <c:auto val="1"/>
        <c:lblAlgn val="ctr"/>
        <c:lblOffset val="100"/>
        <c:noMultiLvlLbl val="0"/>
      </c:catAx>
      <c:valAx>
        <c:axId val="115094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5095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400" b="0" i="0" u="none" strike="noStrike" baseline="0">
                <a:effectLst/>
              </a:rPr>
              <a:t>Recaudación vehículos pesados (miles de soles)</a:t>
            </a:r>
            <a:endParaRPr lang="es-P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'Recaudación CANCHAQUE'!$AA$4</c:f>
              <c:strCache>
                <c:ptCount val="1"/>
                <c:pt idx="0">
                  <c:v>PES 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'Recaudación CANCHAQUE'!$AA$5:$AA$16</c:f>
              <c:numCache>
                <c:formatCode>#,##0</c:formatCode>
                <c:ptCount val="12"/>
                <c:pt idx="0">
                  <c:v>16.509243697478993</c:v>
                </c:pt>
                <c:pt idx="1">
                  <c:v>12.55294117647059</c:v>
                </c:pt>
                <c:pt idx="2">
                  <c:v>16.867226890756307</c:v>
                </c:pt>
                <c:pt idx="3">
                  <c:v>10.413445378151261</c:v>
                </c:pt>
                <c:pt idx="4">
                  <c:v>10.422033898305086</c:v>
                </c:pt>
                <c:pt idx="5">
                  <c:v>9.3610169491525426</c:v>
                </c:pt>
                <c:pt idx="6">
                  <c:v>10.355932203389832</c:v>
                </c:pt>
                <c:pt idx="7">
                  <c:v>9.8355932203389838</c:v>
                </c:pt>
                <c:pt idx="8">
                  <c:v>9.5898305084745772</c:v>
                </c:pt>
                <c:pt idx="9">
                  <c:v>10.294915254237289</c:v>
                </c:pt>
                <c:pt idx="10">
                  <c:v>9.9457627118644076</c:v>
                </c:pt>
                <c:pt idx="11">
                  <c:v>10.276271186440679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9-4226-B9E4-B0B47BD56943}"/>
            </c:ext>
          </c:extLst>
        </c:ser>
        <c:ser>
          <c:idx val="1"/>
          <c:order val="1"/>
          <c:tx>
            <c:strRef>
              <c:f>'Recaudación CANCHAQUE'!$AB$4</c:f>
              <c:strCache>
                <c:ptCount val="1"/>
                <c:pt idx="0">
                  <c:v>PES 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'Recaudación CANCHAQUE'!$AB$5:$AB$16</c:f>
              <c:numCache>
                <c:formatCode>#,##0</c:formatCode>
                <c:ptCount val="12"/>
                <c:pt idx="0">
                  <c:v>9.716949152542373</c:v>
                </c:pt>
                <c:pt idx="1">
                  <c:v>8.1711864406779675</c:v>
                </c:pt>
                <c:pt idx="2">
                  <c:v>9.665338983050848</c:v>
                </c:pt>
                <c:pt idx="3">
                  <c:v>9.0122033898305087</c:v>
                </c:pt>
                <c:pt idx="4">
                  <c:v>10.768728813559322</c:v>
                </c:pt>
                <c:pt idx="5">
                  <c:v>11.911271186440677</c:v>
                </c:pt>
                <c:pt idx="6">
                  <c:v>14.433050847457627</c:v>
                </c:pt>
                <c:pt idx="7">
                  <c:v>12.884745762711866</c:v>
                </c:pt>
                <c:pt idx="8">
                  <c:v>11.683474576271186</c:v>
                </c:pt>
                <c:pt idx="9">
                  <c:v>13.005762711864406</c:v>
                </c:pt>
                <c:pt idx="10">
                  <c:v>12.838474576271189</c:v>
                </c:pt>
                <c:pt idx="11">
                  <c:v>13.080508474576272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69-4226-B9E4-B0B47BD56943}"/>
            </c:ext>
          </c:extLst>
        </c:ser>
        <c:ser>
          <c:idx val="2"/>
          <c:order val="2"/>
          <c:tx>
            <c:strRef>
              <c:f>'Recaudación CANCHAQUE'!$AC$4</c:f>
              <c:strCache>
                <c:ptCount val="1"/>
                <c:pt idx="0">
                  <c:v>PES 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'Recaudación CANCHAQUE'!$AC$5:$AC$16</c:f>
              <c:numCache>
                <c:formatCode>#,##0</c:formatCode>
                <c:ptCount val="12"/>
                <c:pt idx="0">
                  <c:v>14.71957627118644</c:v>
                </c:pt>
                <c:pt idx="1">
                  <c:v>13.279830508474577</c:v>
                </c:pt>
                <c:pt idx="2">
                  <c:v>12.675593220338984</c:v>
                </c:pt>
                <c:pt idx="3">
                  <c:v>16.086101694915254</c:v>
                </c:pt>
                <c:pt idx="4">
                  <c:v>17.307288135593218</c:v>
                </c:pt>
                <c:pt idx="5">
                  <c:v>14.484576271186445</c:v>
                </c:pt>
                <c:pt idx="6">
                  <c:v>18.142542372881362</c:v>
                </c:pt>
                <c:pt idx="7">
                  <c:v>17.223389830508477</c:v>
                </c:pt>
                <c:pt idx="8">
                  <c:v>15.112881355932204</c:v>
                </c:pt>
                <c:pt idx="9">
                  <c:v>13.580338983050851</c:v>
                </c:pt>
                <c:pt idx="10">
                  <c:v>14.16203389830509</c:v>
                </c:pt>
                <c:pt idx="11">
                  <c:v>16.278135593220338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69-4226-B9E4-B0B47BD56943}"/>
            </c:ext>
          </c:extLst>
        </c:ser>
        <c:ser>
          <c:idx val="3"/>
          <c:order val="3"/>
          <c:tx>
            <c:strRef>
              <c:f>'Recaudación CANCHAQUE'!$AD$4</c:f>
              <c:strCache>
                <c:ptCount val="1"/>
                <c:pt idx="0">
                  <c:v>PES 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'Recaudación CANCHAQUE'!$AD$5:$AD$16</c:f>
              <c:numCache>
                <c:formatCode>#,##0</c:formatCode>
                <c:ptCount val="12"/>
                <c:pt idx="0">
                  <c:v>13.774237288135595</c:v>
                </c:pt>
                <c:pt idx="1">
                  <c:v>11.137966101694916</c:v>
                </c:pt>
                <c:pt idx="2">
                  <c:v>10.804237288135594</c:v>
                </c:pt>
                <c:pt idx="3">
                  <c:v>10.910508474576272</c:v>
                </c:pt>
                <c:pt idx="4">
                  <c:v>12.426271186440678</c:v>
                </c:pt>
                <c:pt idx="5">
                  <c:v>12.549322033898306</c:v>
                </c:pt>
                <c:pt idx="6">
                  <c:v>12.985593220338988</c:v>
                </c:pt>
                <c:pt idx="7">
                  <c:v>12.728305084745765</c:v>
                </c:pt>
                <c:pt idx="8">
                  <c:v>13.434915254237291</c:v>
                </c:pt>
                <c:pt idx="9">
                  <c:v>12.99677966101695</c:v>
                </c:pt>
                <c:pt idx="10">
                  <c:v>12.633220338983055</c:v>
                </c:pt>
                <c:pt idx="11">
                  <c:v>15.127796610169495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69-4226-B9E4-B0B47BD56943}"/>
            </c:ext>
          </c:extLst>
        </c:ser>
        <c:ser>
          <c:idx val="4"/>
          <c:order val="4"/>
          <c:tx>
            <c:strRef>
              <c:f>'Recaudación CANCHAQUE'!$AE$4</c:f>
              <c:strCache>
                <c:ptCount val="1"/>
                <c:pt idx="0">
                  <c:v>PES 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'Recaudación CANCHAQUE'!$AE$5:$AE$16</c:f>
              <c:numCache>
                <c:formatCode>#,##0</c:formatCode>
                <c:ptCount val="12"/>
                <c:pt idx="0">
                  <c:v>12.185762711864411</c:v>
                </c:pt>
                <c:pt idx="1">
                  <c:v>10.548813559322038</c:v>
                </c:pt>
                <c:pt idx="2">
                  <c:v>11.222372881355934</c:v>
                </c:pt>
                <c:pt idx="3">
                  <c:v>10.607288135593222</c:v>
                </c:pt>
                <c:pt idx="4">
                  <c:v>11.529237288135594</c:v>
                </c:pt>
                <c:pt idx="5">
                  <c:v>13.086610169491525</c:v>
                </c:pt>
                <c:pt idx="6">
                  <c:v>16.287118644067796</c:v>
                </c:pt>
                <c:pt idx="7">
                  <c:v>15.020169491525429</c:v>
                </c:pt>
                <c:pt idx="8">
                  <c:v>18.663135593220339</c:v>
                </c:pt>
                <c:pt idx="9">
                  <c:v>24.925762711864405</c:v>
                </c:pt>
                <c:pt idx="10">
                  <c:v>25.093389830508478</c:v>
                </c:pt>
                <c:pt idx="11">
                  <c:v>17.807457627118652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69-4226-B9E4-B0B47BD56943}"/>
            </c:ext>
          </c:extLst>
        </c:ser>
        <c:ser>
          <c:idx val="5"/>
          <c:order val="5"/>
          <c:tx>
            <c:strRef>
              <c:f>'Recaudación CANCHAQUE'!$AF$4</c:f>
              <c:strCache>
                <c:ptCount val="1"/>
                <c:pt idx="0">
                  <c:v>PES 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'Recaudación CANCHAQUE'!$P$5:$P$16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'Recaudación CANCHAQUE'!$AF$5:$AF$16</c:f>
              <c:numCache>
                <c:formatCode>#,##0</c:formatCode>
                <c:ptCount val="12"/>
                <c:pt idx="0">
                  <c:v>16.671101694915254</c:v>
                </c:pt>
                <c:pt idx="1">
                  <c:v>14.106016949152542</c:v>
                </c:pt>
                <c:pt idx="2">
                  <c:v>13.971864406779661</c:v>
                </c:pt>
                <c:pt idx="3">
                  <c:v>16.004745762711867</c:v>
                </c:pt>
                <c:pt idx="4">
                  <c:v>18.050847457627125</c:v>
                </c:pt>
                <c:pt idx="5">
                  <c:v>17.253559322033905</c:v>
                </c:pt>
                <c:pt idx="6">
                  <c:v>18.343728813559327</c:v>
                </c:pt>
                <c:pt idx="7">
                  <c:v>18.374237288135596</c:v>
                </c:pt>
                <c:pt idx="8">
                  <c:v>17.479322033898306</c:v>
                </c:pt>
                <c:pt idx="9">
                  <c:v>17.463050847457627</c:v>
                </c:pt>
                <c:pt idx="10">
                  <c:v>17.916610169491523</c:v>
                </c:pt>
                <c:pt idx="11">
                  <c:v>16.545762711864406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69-4226-B9E4-B0B47BD569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095784"/>
        <c:axId val="115096176"/>
      </c:barChart>
      <c:catAx>
        <c:axId val="11509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5096176"/>
        <c:crosses val="autoZero"/>
        <c:auto val="1"/>
        <c:lblAlgn val="ctr"/>
        <c:lblOffset val="100"/>
        <c:noMultiLvlLbl val="0"/>
      </c:catAx>
      <c:valAx>
        <c:axId val="11509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5095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2400"/>
              <a:t>Materias</a:t>
            </a:r>
            <a:r>
              <a:rPr lang="es-PE" sz="2400" baseline="0"/>
              <a:t> de los Reclamos 2010 - 2017</a:t>
            </a:r>
            <a:endParaRPr lang="es-PE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A7-4BF2-B3DD-19C67D6315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A7-4BF2-B3DD-19C67D6315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A7-4BF2-B3DD-19C67D6315C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'07'!$A$37:$B$39</c:f>
              <c:multiLvlStrCache>
                <c:ptCount val="3"/>
                <c:lvl>
                  <c:pt idx="0">
                    <c:v>Facturación y el cobro de los servicios</c:v>
                  </c:pt>
                  <c:pt idx="1">
                    <c:v>Calidad y oportuna prestación de los servicios</c:v>
                  </c:pt>
                  <c:pt idx="2">
                    <c:v>Daños o pérdidas en perjuicio de los usuarios</c:v>
                  </c:pt>
                </c:lvl>
                <c:lvl>
                  <c:pt idx="0">
                    <c:v>a)</c:v>
                  </c:pt>
                  <c:pt idx="1">
                    <c:v>c)</c:v>
                  </c:pt>
                  <c:pt idx="2">
                    <c:v>d)</c:v>
                  </c:pt>
                </c:lvl>
              </c:multiLvlStrCache>
            </c:multiLvlStrRef>
          </c:cat>
          <c:val>
            <c:numRef>
              <c:f>'07'!$C$37:$C$39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A7-4BF2-B3DD-19C67D631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No </a:t>
            </a:r>
            <a:r>
              <a:rPr lang="en-US" sz="2000" b="1"/>
              <a:t>Staff </a:t>
            </a:r>
            <a:r>
              <a:rPr lang="en-US" sz="2000" b="1" smtClean="0"/>
              <a:t>2017</a:t>
            </a:r>
            <a:endParaRPr lang="en-US" sz="2000" b="1" dirty="0"/>
          </a:p>
        </c:rich>
      </c:tx>
      <c:layout>
        <c:manualLayout>
          <c:xMode val="edge"/>
          <c:yMode val="edge"/>
          <c:x val="0.3228193350831146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Hoja5!$B$7</c:f>
              <c:strCache>
                <c:ptCount val="1"/>
                <c:pt idx="0">
                  <c:v>No Staff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58-4458-9AFB-647ADDDD2D9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F58-4458-9AFB-647ADDDD2D95}"/>
              </c:ext>
            </c:extLst>
          </c:dPt>
          <c:cat>
            <c:strRef>
              <c:f>Hoja5!$C$5:$D$5</c:f>
              <c:strCache>
                <c:ptCount val="2"/>
                <c:pt idx="0">
                  <c:v>Local</c:v>
                </c:pt>
                <c:pt idx="1">
                  <c:v>No Local</c:v>
                </c:pt>
              </c:strCache>
            </c:strRef>
          </c:cat>
          <c:val>
            <c:numRef>
              <c:f>Hoja5!$C$7:$D$7</c:f>
              <c:numCache>
                <c:formatCode>General</c:formatCode>
                <c:ptCount val="2"/>
                <c:pt idx="0">
                  <c:v>50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58-4458-9AFB-647ADDDD2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Staff </a:t>
            </a:r>
            <a:r>
              <a:rPr lang="en-US" sz="2000" b="1" smtClean="0"/>
              <a:t>2017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Hoja5!$B$6</c:f>
              <c:strCache>
                <c:ptCount val="1"/>
                <c:pt idx="0">
                  <c:v>Staff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4FE-40F6-A77C-849A4F50ECE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4FE-40F6-A77C-849A4F50ECE4}"/>
              </c:ext>
            </c:extLst>
          </c:dPt>
          <c:cat>
            <c:strRef>
              <c:f>Hoja5!$C$5:$D$5</c:f>
              <c:strCache>
                <c:ptCount val="2"/>
                <c:pt idx="0">
                  <c:v>Local</c:v>
                </c:pt>
                <c:pt idx="1">
                  <c:v>No Local</c:v>
                </c:pt>
              </c:strCache>
            </c:strRef>
          </c:cat>
          <c:val>
            <c:numRef>
              <c:f>Hoja5!$C$6:$D$6</c:f>
              <c:numCache>
                <c:formatCode>General</c:formatCode>
                <c:ptCount val="2"/>
                <c:pt idx="0">
                  <c:v>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FE-40F6-A77C-849A4F50E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30AD74-105D-4283-A19C-5B49C5D76816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EDD36A2-7C5C-402D-8994-F840E1E6807F}">
      <dgm:prSet phldrT="[Texto]"/>
      <dgm:spPr/>
      <dgm:t>
        <a:bodyPr/>
        <a:lstStyle/>
        <a:p>
          <a:r>
            <a:rPr lang="es-ES" b="1"/>
            <a:t>DIRECTORIO</a:t>
          </a:r>
        </a:p>
      </dgm:t>
    </dgm:pt>
    <dgm:pt modelId="{4E6EBB9A-C2A0-4862-926C-3376D62A63DA}" type="parTrans" cxnId="{5367A0C6-059A-42CA-84CA-55EB261C9E1C}">
      <dgm:prSet/>
      <dgm:spPr/>
      <dgm:t>
        <a:bodyPr/>
        <a:lstStyle/>
        <a:p>
          <a:endParaRPr lang="es-ES"/>
        </a:p>
      </dgm:t>
    </dgm:pt>
    <dgm:pt modelId="{8BFB4F7C-9807-4C8C-ACB6-D60EA113799F}" type="sibTrans" cxnId="{5367A0C6-059A-42CA-84CA-55EB261C9E1C}">
      <dgm:prSet/>
      <dgm:spPr/>
      <dgm:t>
        <a:bodyPr/>
        <a:lstStyle/>
        <a:p>
          <a:endParaRPr lang="es-ES"/>
        </a:p>
      </dgm:t>
    </dgm:pt>
    <dgm:pt modelId="{783C0DBE-54F3-47D7-8A64-F8EA1BC7E348}">
      <dgm:prSet phldrT="[Texto]"/>
      <dgm:spPr/>
      <dgm:t>
        <a:bodyPr/>
        <a:lstStyle/>
        <a:p>
          <a:r>
            <a:rPr lang="es-ES" b="1"/>
            <a:t>GERENCIA GENERAL</a:t>
          </a:r>
        </a:p>
        <a:p>
          <a:r>
            <a:rPr lang="es-ES" b="0"/>
            <a:t>Jorge Montoya G.</a:t>
          </a:r>
        </a:p>
      </dgm:t>
    </dgm:pt>
    <dgm:pt modelId="{B3A2F275-84FC-4A1D-B31C-1E9B2EEEEF8B}" type="parTrans" cxnId="{D5714887-7957-41A4-AF08-4BCDE8E6D1AD}">
      <dgm:prSet/>
      <dgm:spPr/>
      <dgm:t>
        <a:bodyPr/>
        <a:lstStyle/>
        <a:p>
          <a:endParaRPr lang="es-ES"/>
        </a:p>
      </dgm:t>
    </dgm:pt>
    <dgm:pt modelId="{FE582CFB-7445-4FB6-98C8-69D3CBCD6502}" type="sibTrans" cxnId="{D5714887-7957-41A4-AF08-4BCDE8E6D1AD}">
      <dgm:prSet/>
      <dgm:spPr/>
      <dgm:t>
        <a:bodyPr/>
        <a:lstStyle/>
        <a:p>
          <a:endParaRPr lang="es-ES"/>
        </a:p>
      </dgm:t>
    </dgm:pt>
    <dgm:pt modelId="{A24680AC-7682-4355-870F-A95618533C81}">
      <dgm:prSet/>
      <dgm:spPr/>
      <dgm:t>
        <a:bodyPr/>
        <a:lstStyle/>
        <a:p>
          <a:r>
            <a:rPr lang="es-ES" b="1"/>
            <a:t>TECNICA</a:t>
          </a:r>
        </a:p>
        <a:p>
          <a:r>
            <a:rPr lang="es-ES"/>
            <a:t>Edwar Tapia I.</a:t>
          </a:r>
        </a:p>
        <a:p>
          <a:r>
            <a:rPr lang="es-ES"/>
            <a:t>Pedro Escajadillo Iring</a:t>
          </a:r>
        </a:p>
      </dgm:t>
    </dgm:pt>
    <dgm:pt modelId="{D9C1C69D-7BA0-4020-8CA0-C7563BD9A6B2}" type="parTrans" cxnId="{11E9BB9E-09F7-4761-87EA-AC472CCF7CDE}">
      <dgm:prSet/>
      <dgm:spPr/>
      <dgm:t>
        <a:bodyPr/>
        <a:lstStyle/>
        <a:p>
          <a:endParaRPr lang="es-ES"/>
        </a:p>
      </dgm:t>
    </dgm:pt>
    <dgm:pt modelId="{F4D5231F-F048-4CEB-90D4-C9FC8510B110}" type="sibTrans" cxnId="{11E9BB9E-09F7-4761-87EA-AC472CCF7CDE}">
      <dgm:prSet/>
      <dgm:spPr/>
      <dgm:t>
        <a:bodyPr/>
        <a:lstStyle/>
        <a:p>
          <a:endParaRPr lang="es-ES"/>
        </a:p>
      </dgm:t>
    </dgm:pt>
    <dgm:pt modelId="{68EB5CD3-B908-4E3F-AA38-19538970514C}">
      <dgm:prSet/>
      <dgm:spPr/>
      <dgm:t>
        <a:bodyPr/>
        <a:lstStyle/>
        <a:p>
          <a:r>
            <a:rPr lang="es-ES" b="1"/>
            <a:t>CONTROL DE GESTION</a:t>
          </a:r>
        </a:p>
        <a:p>
          <a:r>
            <a:rPr lang="es-ES"/>
            <a:t>Henry Albines G.</a:t>
          </a:r>
        </a:p>
      </dgm:t>
    </dgm:pt>
    <dgm:pt modelId="{B3CC43CF-CFDB-4A49-BCBE-494671BD2DDC}" type="parTrans" cxnId="{37B33972-7CD3-4477-80C3-94816432F7D9}">
      <dgm:prSet/>
      <dgm:spPr/>
      <dgm:t>
        <a:bodyPr/>
        <a:lstStyle/>
        <a:p>
          <a:endParaRPr lang="es-ES"/>
        </a:p>
      </dgm:t>
    </dgm:pt>
    <dgm:pt modelId="{0CD6919F-C869-4588-AE40-C534F8B8C3F5}" type="sibTrans" cxnId="{37B33972-7CD3-4477-80C3-94816432F7D9}">
      <dgm:prSet/>
      <dgm:spPr/>
      <dgm:t>
        <a:bodyPr/>
        <a:lstStyle/>
        <a:p>
          <a:endParaRPr lang="es-ES"/>
        </a:p>
      </dgm:t>
    </dgm:pt>
    <dgm:pt modelId="{A67099DC-35F5-4067-90A2-45BDADB08CAC}">
      <dgm:prSet/>
      <dgm:spPr/>
      <dgm:t>
        <a:bodyPr/>
        <a:lstStyle/>
        <a:p>
          <a:r>
            <a:rPr lang="es-ES" b="1"/>
            <a:t>ADMINISTRACION Y FINANZAS</a:t>
          </a:r>
        </a:p>
        <a:p>
          <a:r>
            <a:rPr lang="es-ES"/>
            <a:t>Renato Dam V.</a:t>
          </a:r>
        </a:p>
      </dgm:t>
    </dgm:pt>
    <dgm:pt modelId="{FCBAC407-0CE8-4E95-B92B-2E70AC5167FB}" type="parTrans" cxnId="{ACCFF50D-0E91-4D98-8FC9-DE9DDD927EE9}">
      <dgm:prSet/>
      <dgm:spPr/>
      <dgm:t>
        <a:bodyPr/>
        <a:lstStyle/>
        <a:p>
          <a:endParaRPr lang="es-ES"/>
        </a:p>
      </dgm:t>
    </dgm:pt>
    <dgm:pt modelId="{87650BD1-4783-4113-954D-AC212600EFCF}" type="sibTrans" cxnId="{ACCFF50D-0E91-4D98-8FC9-DE9DDD927EE9}">
      <dgm:prSet/>
      <dgm:spPr/>
      <dgm:t>
        <a:bodyPr/>
        <a:lstStyle/>
        <a:p>
          <a:endParaRPr lang="es-ES"/>
        </a:p>
      </dgm:t>
    </dgm:pt>
    <dgm:pt modelId="{6A7EF81B-4DD2-46FE-AA47-7DFB36200679}" type="asst">
      <dgm:prSet/>
      <dgm:spPr/>
      <dgm:t>
        <a:bodyPr/>
        <a:lstStyle/>
        <a:p>
          <a:r>
            <a:rPr lang="es-ES" b="1" dirty="0"/>
            <a:t>ASESORIA </a:t>
          </a:r>
          <a:r>
            <a:rPr lang="es-ES" b="1" dirty="0" smtClean="0"/>
            <a:t>LEGAL</a:t>
          </a:r>
        </a:p>
        <a:p>
          <a:r>
            <a:rPr lang="es-ES" b="1" dirty="0" err="1" smtClean="0"/>
            <a:t>Roselló</a:t>
          </a:r>
          <a:endParaRPr lang="es-ES" b="1" dirty="0"/>
        </a:p>
      </dgm:t>
    </dgm:pt>
    <dgm:pt modelId="{5AC60460-C6FB-44C3-8345-F5010CE8B8BE}" type="parTrans" cxnId="{24A5630D-0CD6-46D3-AE02-21BC4CB7FC2E}">
      <dgm:prSet/>
      <dgm:spPr/>
      <dgm:t>
        <a:bodyPr/>
        <a:lstStyle/>
        <a:p>
          <a:endParaRPr lang="es-ES"/>
        </a:p>
      </dgm:t>
    </dgm:pt>
    <dgm:pt modelId="{84A41911-DABA-4803-B7EA-D8D1AFA98A7D}" type="sibTrans" cxnId="{24A5630D-0CD6-46D3-AE02-21BC4CB7FC2E}">
      <dgm:prSet/>
      <dgm:spPr/>
      <dgm:t>
        <a:bodyPr/>
        <a:lstStyle/>
        <a:p>
          <a:endParaRPr lang="es-ES"/>
        </a:p>
      </dgm:t>
    </dgm:pt>
    <dgm:pt modelId="{3B816594-244F-4D37-A614-9891847CCF60}" type="asst">
      <dgm:prSet/>
      <dgm:spPr/>
      <dgm:t>
        <a:bodyPr/>
        <a:lstStyle/>
        <a:p>
          <a:r>
            <a:rPr lang="es-ES" b="1" dirty="0"/>
            <a:t>ASESORIA </a:t>
          </a:r>
          <a:r>
            <a:rPr lang="es-ES" b="1" dirty="0" smtClean="0"/>
            <a:t>AMBIENTAL</a:t>
          </a:r>
        </a:p>
        <a:p>
          <a:r>
            <a:rPr lang="es-ES" b="1" dirty="0" err="1" smtClean="0"/>
            <a:t>Ecotec</a:t>
          </a:r>
          <a:endParaRPr lang="es-ES" b="1" dirty="0"/>
        </a:p>
      </dgm:t>
    </dgm:pt>
    <dgm:pt modelId="{8C2AFAD7-D1EB-49EA-9920-1B752399A84C}" type="parTrans" cxnId="{246ACAB3-991F-4EC0-A5BC-E21B0A990623}">
      <dgm:prSet/>
      <dgm:spPr/>
      <dgm:t>
        <a:bodyPr/>
        <a:lstStyle/>
        <a:p>
          <a:endParaRPr lang="es-ES"/>
        </a:p>
      </dgm:t>
    </dgm:pt>
    <dgm:pt modelId="{F8D48472-2E90-4C07-9B16-C8B0688A9874}" type="sibTrans" cxnId="{246ACAB3-991F-4EC0-A5BC-E21B0A990623}">
      <dgm:prSet/>
      <dgm:spPr/>
      <dgm:t>
        <a:bodyPr/>
        <a:lstStyle/>
        <a:p>
          <a:endParaRPr lang="es-ES"/>
        </a:p>
      </dgm:t>
    </dgm:pt>
    <dgm:pt modelId="{644B269F-DA31-4DA0-A16B-7F0C09035725}" type="pres">
      <dgm:prSet presAssocID="{5530AD74-105D-4283-A19C-5B49C5D768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299594E-88C4-4008-8C95-8EA3056916BD}" type="pres">
      <dgm:prSet presAssocID="{FEDD36A2-7C5C-402D-8994-F840E1E6807F}" presName="hierRoot1" presStyleCnt="0">
        <dgm:presLayoutVars>
          <dgm:hierBranch val="init"/>
        </dgm:presLayoutVars>
      </dgm:prSet>
      <dgm:spPr/>
    </dgm:pt>
    <dgm:pt modelId="{BAE455EA-202C-43EF-9A76-BC9961904F0E}" type="pres">
      <dgm:prSet presAssocID="{FEDD36A2-7C5C-402D-8994-F840E1E6807F}" presName="rootComposite1" presStyleCnt="0"/>
      <dgm:spPr/>
    </dgm:pt>
    <dgm:pt modelId="{0CCFAB40-65A6-431B-8665-BA3D74CAB0E0}" type="pres">
      <dgm:prSet presAssocID="{FEDD36A2-7C5C-402D-8994-F840E1E6807F}" presName="rootText1" presStyleLbl="node0" presStyleIdx="0" presStyleCnt="1" custScaleX="1110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555C34F-A133-44EC-9862-2DD6AEFB529D}" type="pres">
      <dgm:prSet presAssocID="{FEDD36A2-7C5C-402D-8994-F840E1E6807F}" presName="rootConnector1" presStyleLbl="node1" presStyleIdx="0" presStyleCnt="0"/>
      <dgm:spPr/>
      <dgm:t>
        <a:bodyPr/>
        <a:lstStyle/>
        <a:p>
          <a:endParaRPr lang="es-ES"/>
        </a:p>
      </dgm:t>
    </dgm:pt>
    <dgm:pt modelId="{A452D505-EB1C-46CC-9E22-0B1328013D22}" type="pres">
      <dgm:prSet presAssocID="{FEDD36A2-7C5C-402D-8994-F840E1E6807F}" presName="hierChild2" presStyleCnt="0"/>
      <dgm:spPr/>
    </dgm:pt>
    <dgm:pt modelId="{75CC6C8E-BE18-4E31-87C1-254F994F555B}" type="pres">
      <dgm:prSet presAssocID="{B3A2F275-84FC-4A1D-B31C-1E9B2EEEEF8B}" presName="Name37" presStyleLbl="parChTrans1D2" presStyleIdx="0" presStyleCnt="1"/>
      <dgm:spPr/>
      <dgm:t>
        <a:bodyPr/>
        <a:lstStyle/>
        <a:p>
          <a:endParaRPr lang="es-ES"/>
        </a:p>
      </dgm:t>
    </dgm:pt>
    <dgm:pt modelId="{16687EDC-96B5-4001-A86A-4BE15301E3EA}" type="pres">
      <dgm:prSet presAssocID="{783C0DBE-54F3-47D7-8A64-F8EA1BC7E348}" presName="hierRoot2" presStyleCnt="0">
        <dgm:presLayoutVars>
          <dgm:hierBranch/>
        </dgm:presLayoutVars>
      </dgm:prSet>
      <dgm:spPr/>
    </dgm:pt>
    <dgm:pt modelId="{4F0154CB-159A-4DF0-A159-995109E13673}" type="pres">
      <dgm:prSet presAssocID="{783C0DBE-54F3-47D7-8A64-F8EA1BC7E348}" presName="rootComposite" presStyleCnt="0"/>
      <dgm:spPr/>
    </dgm:pt>
    <dgm:pt modelId="{65C8443A-0ABD-4E07-98D0-48F9C9E77098}" type="pres">
      <dgm:prSet presAssocID="{783C0DBE-54F3-47D7-8A64-F8EA1BC7E348}" presName="rootText" presStyleLbl="node2" presStyleIdx="0" presStyleCnt="1" custScaleX="11175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9F9387B-048E-4075-8AA9-B6766460325D}" type="pres">
      <dgm:prSet presAssocID="{783C0DBE-54F3-47D7-8A64-F8EA1BC7E348}" presName="rootConnector" presStyleLbl="node2" presStyleIdx="0" presStyleCnt="1"/>
      <dgm:spPr/>
      <dgm:t>
        <a:bodyPr/>
        <a:lstStyle/>
        <a:p>
          <a:endParaRPr lang="es-ES"/>
        </a:p>
      </dgm:t>
    </dgm:pt>
    <dgm:pt modelId="{24D3716A-BC6B-4F13-B633-13837C0D886B}" type="pres">
      <dgm:prSet presAssocID="{783C0DBE-54F3-47D7-8A64-F8EA1BC7E348}" presName="hierChild4" presStyleCnt="0"/>
      <dgm:spPr/>
    </dgm:pt>
    <dgm:pt modelId="{D07F0BD9-596A-494C-84E2-2B93DCC93169}" type="pres">
      <dgm:prSet presAssocID="{D9C1C69D-7BA0-4020-8CA0-C7563BD9A6B2}" presName="Name35" presStyleLbl="parChTrans1D3" presStyleIdx="0" presStyleCnt="5"/>
      <dgm:spPr/>
      <dgm:t>
        <a:bodyPr/>
        <a:lstStyle/>
        <a:p>
          <a:endParaRPr lang="es-ES"/>
        </a:p>
      </dgm:t>
    </dgm:pt>
    <dgm:pt modelId="{2C27B886-28A7-4ED8-A639-C5DF74C4F307}" type="pres">
      <dgm:prSet presAssocID="{A24680AC-7682-4355-870F-A95618533C81}" presName="hierRoot2" presStyleCnt="0">
        <dgm:presLayoutVars>
          <dgm:hierBranch val="init"/>
        </dgm:presLayoutVars>
      </dgm:prSet>
      <dgm:spPr/>
    </dgm:pt>
    <dgm:pt modelId="{D1802B72-3166-45BF-B0CF-3D2ECD64702F}" type="pres">
      <dgm:prSet presAssocID="{A24680AC-7682-4355-870F-A95618533C81}" presName="rootComposite" presStyleCnt="0"/>
      <dgm:spPr/>
    </dgm:pt>
    <dgm:pt modelId="{521E998D-1306-46BE-8E21-35D680A77EC9}" type="pres">
      <dgm:prSet presAssocID="{A24680AC-7682-4355-870F-A95618533C81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ED90B1C-F8DE-4F42-B36C-D17D39D3F358}" type="pres">
      <dgm:prSet presAssocID="{A24680AC-7682-4355-870F-A95618533C81}" presName="rootConnector" presStyleLbl="node3" presStyleIdx="0" presStyleCnt="3"/>
      <dgm:spPr/>
      <dgm:t>
        <a:bodyPr/>
        <a:lstStyle/>
        <a:p>
          <a:endParaRPr lang="es-ES"/>
        </a:p>
      </dgm:t>
    </dgm:pt>
    <dgm:pt modelId="{1DC7D5F4-631A-4542-80BA-1EC8852A1891}" type="pres">
      <dgm:prSet presAssocID="{A24680AC-7682-4355-870F-A95618533C81}" presName="hierChild4" presStyleCnt="0"/>
      <dgm:spPr/>
    </dgm:pt>
    <dgm:pt modelId="{5FCD5716-4D00-43E7-8D90-C18D664DB562}" type="pres">
      <dgm:prSet presAssocID="{A24680AC-7682-4355-870F-A95618533C81}" presName="hierChild5" presStyleCnt="0"/>
      <dgm:spPr/>
    </dgm:pt>
    <dgm:pt modelId="{DA6CD038-B23F-4C29-A26E-94AD01706846}" type="pres">
      <dgm:prSet presAssocID="{B3CC43CF-CFDB-4A49-BCBE-494671BD2DDC}" presName="Name35" presStyleLbl="parChTrans1D3" presStyleIdx="1" presStyleCnt="5"/>
      <dgm:spPr/>
      <dgm:t>
        <a:bodyPr/>
        <a:lstStyle/>
        <a:p>
          <a:endParaRPr lang="es-ES"/>
        </a:p>
      </dgm:t>
    </dgm:pt>
    <dgm:pt modelId="{0413ABA4-AE19-4072-825D-E46B0871F6CD}" type="pres">
      <dgm:prSet presAssocID="{68EB5CD3-B908-4E3F-AA38-19538970514C}" presName="hierRoot2" presStyleCnt="0">
        <dgm:presLayoutVars>
          <dgm:hierBranch val="init"/>
        </dgm:presLayoutVars>
      </dgm:prSet>
      <dgm:spPr/>
    </dgm:pt>
    <dgm:pt modelId="{CB6010A0-1BDE-47A3-9848-C6E3FD978F9C}" type="pres">
      <dgm:prSet presAssocID="{68EB5CD3-B908-4E3F-AA38-19538970514C}" presName="rootComposite" presStyleCnt="0"/>
      <dgm:spPr/>
    </dgm:pt>
    <dgm:pt modelId="{1D40E62B-F4CF-4B81-9A7B-C65430F2DD11}" type="pres">
      <dgm:prSet presAssocID="{68EB5CD3-B908-4E3F-AA38-19538970514C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63042F-6FB6-408C-9A4B-679AB8347DF0}" type="pres">
      <dgm:prSet presAssocID="{68EB5CD3-B908-4E3F-AA38-19538970514C}" presName="rootConnector" presStyleLbl="node3" presStyleIdx="1" presStyleCnt="3"/>
      <dgm:spPr/>
      <dgm:t>
        <a:bodyPr/>
        <a:lstStyle/>
        <a:p>
          <a:endParaRPr lang="es-ES"/>
        </a:p>
      </dgm:t>
    </dgm:pt>
    <dgm:pt modelId="{EE2071D2-F598-4AD7-A9CD-80D211F737AB}" type="pres">
      <dgm:prSet presAssocID="{68EB5CD3-B908-4E3F-AA38-19538970514C}" presName="hierChild4" presStyleCnt="0"/>
      <dgm:spPr/>
    </dgm:pt>
    <dgm:pt modelId="{8FF47B61-B94A-42E9-B17A-01D741610B6D}" type="pres">
      <dgm:prSet presAssocID="{68EB5CD3-B908-4E3F-AA38-19538970514C}" presName="hierChild5" presStyleCnt="0"/>
      <dgm:spPr/>
    </dgm:pt>
    <dgm:pt modelId="{09264B07-3E02-4F2E-91E1-A6FCCD18A178}" type="pres">
      <dgm:prSet presAssocID="{FCBAC407-0CE8-4E95-B92B-2E70AC5167FB}" presName="Name35" presStyleLbl="parChTrans1D3" presStyleIdx="2" presStyleCnt="5"/>
      <dgm:spPr/>
      <dgm:t>
        <a:bodyPr/>
        <a:lstStyle/>
        <a:p>
          <a:endParaRPr lang="es-ES"/>
        </a:p>
      </dgm:t>
    </dgm:pt>
    <dgm:pt modelId="{AE4EABAA-6AC0-4E22-97FE-E221689F0BDA}" type="pres">
      <dgm:prSet presAssocID="{A67099DC-35F5-4067-90A2-45BDADB08CAC}" presName="hierRoot2" presStyleCnt="0">
        <dgm:presLayoutVars>
          <dgm:hierBranch val="init"/>
        </dgm:presLayoutVars>
      </dgm:prSet>
      <dgm:spPr/>
    </dgm:pt>
    <dgm:pt modelId="{F95E2827-2B63-4D5E-8493-469D09AD855C}" type="pres">
      <dgm:prSet presAssocID="{A67099DC-35F5-4067-90A2-45BDADB08CAC}" presName="rootComposite" presStyleCnt="0"/>
      <dgm:spPr/>
    </dgm:pt>
    <dgm:pt modelId="{99C980ED-C691-44BB-9D6E-5420C6282482}" type="pres">
      <dgm:prSet presAssocID="{A67099DC-35F5-4067-90A2-45BDADB08CAC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2EA0231-53E3-43F7-9599-235FF511926B}" type="pres">
      <dgm:prSet presAssocID="{A67099DC-35F5-4067-90A2-45BDADB08CAC}" presName="rootConnector" presStyleLbl="node3" presStyleIdx="2" presStyleCnt="3"/>
      <dgm:spPr/>
      <dgm:t>
        <a:bodyPr/>
        <a:lstStyle/>
        <a:p>
          <a:endParaRPr lang="es-ES"/>
        </a:p>
      </dgm:t>
    </dgm:pt>
    <dgm:pt modelId="{AC8D07F4-E9AC-4548-90E2-823ED3A280C7}" type="pres">
      <dgm:prSet presAssocID="{A67099DC-35F5-4067-90A2-45BDADB08CAC}" presName="hierChild4" presStyleCnt="0"/>
      <dgm:spPr/>
    </dgm:pt>
    <dgm:pt modelId="{D4C3FF18-B293-4186-97F5-CA4B6C9E8CA2}" type="pres">
      <dgm:prSet presAssocID="{A67099DC-35F5-4067-90A2-45BDADB08CAC}" presName="hierChild5" presStyleCnt="0"/>
      <dgm:spPr/>
    </dgm:pt>
    <dgm:pt modelId="{B6107255-FC74-4997-B3BF-57EA0346C103}" type="pres">
      <dgm:prSet presAssocID="{783C0DBE-54F3-47D7-8A64-F8EA1BC7E348}" presName="hierChild5" presStyleCnt="0"/>
      <dgm:spPr/>
    </dgm:pt>
    <dgm:pt modelId="{4FEBC411-FC0C-4B46-B9C8-6193748B6716}" type="pres">
      <dgm:prSet presAssocID="{5AC60460-C6FB-44C3-8345-F5010CE8B8BE}" presName="Name111" presStyleLbl="parChTrans1D3" presStyleIdx="3" presStyleCnt="5"/>
      <dgm:spPr/>
      <dgm:t>
        <a:bodyPr/>
        <a:lstStyle/>
        <a:p>
          <a:endParaRPr lang="es-ES"/>
        </a:p>
      </dgm:t>
    </dgm:pt>
    <dgm:pt modelId="{05C886F3-0A91-4A06-8824-3730AC06FF3E}" type="pres">
      <dgm:prSet presAssocID="{6A7EF81B-4DD2-46FE-AA47-7DFB36200679}" presName="hierRoot3" presStyleCnt="0">
        <dgm:presLayoutVars>
          <dgm:hierBranch val="init"/>
        </dgm:presLayoutVars>
      </dgm:prSet>
      <dgm:spPr/>
    </dgm:pt>
    <dgm:pt modelId="{D863B175-A50B-4CDB-85B8-D4AD98C44104}" type="pres">
      <dgm:prSet presAssocID="{6A7EF81B-4DD2-46FE-AA47-7DFB36200679}" presName="rootComposite3" presStyleCnt="0"/>
      <dgm:spPr/>
    </dgm:pt>
    <dgm:pt modelId="{08C70DC4-BDC0-44FA-9D87-16FDB9217DFB}" type="pres">
      <dgm:prSet presAssocID="{6A7EF81B-4DD2-46FE-AA47-7DFB36200679}" presName="rootText3" presStyleLbl="asst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21C796B-B06C-41C4-A9DE-B78E369C8A1D}" type="pres">
      <dgm:prSet presAssocID="{6A7EF81B-4DD2-46FE-AA47-7DFB36200679}" presName="rootConnector3" presStyleLbl="asst2" presStyleIdx="0" presStyleCnt="2"/>
      <dgm:spPr/>
      <dgm:t>
        <a:bodyPr/>
        <a:lstStyle/>
        <a:p>
          <a:endParaRPr lang="es-ES"/>
        </a:p>
      </dgm:t>
    </dgm:pt>
    <dgm:pt modelId="{4630F9FC-5B97-4375-88BA-B8EC4DDD24A1}" type="pres">
      <dgm:prSet presAssocID="{6A7EF81B-4DD2-46FE-AA47-7DFB36200679}" presName="hierChild6" presStyleCnt="0"/>
      <dgm:spPr/>
    </dgm:pt>
    <dgm:pt modelId="{AF10E5CA-8E5A-43AD-8CA8-CF98B3D25E57}" type="pres">
      <dgm:prSet presAssocID="{6A7EF81B-4DD2-46FE-AA47-7DFB36200679}" presName="hierChild7" presStyleCnt="0"/>
      <dgm:spPr/>
    </dgm:pt>
    <dgm:pt modelId="{CF47F2C3-9A2E-4153-A640-500A42C7CEC9}" type="pres">
      <dgm:prSet presAssocID="{8C2AFAD7-D1EB-49EA-9920-1B752399A84C}" presName="Name111" presStyleLbl="parChTrans1D3" presStyleIdx="4" presStyleCnt="5"/>
      <dgm:spPr/>
      <dgm:t>
        <a:bodyPr/>
        <a:lstStyle/>
        <a:p>
          <a:endParaRPr lang="es-ES"/>
        </a:p>
      </dgm:t>
    </dgm:pt>
    <dgm:pt modelId="{432C9C29-8018-46DB-B112-1C1DB0A6C9A2}" type="pres">
      <dgm:prSet presAssocID="{3B816594-244F-4D37-A614-9891847CCF60}" presName="hierRoot3" presStyleCnt="0">
        <dgm:presLayoutVars>
          <dgm:hierBranch val="init"/>
        </dgm:presLayoutVars>
      </dgm:prSet>
      <dgm:spPr/>
    </dgm:pt>
    <dgm:pt modelId="{6D112367-68B4-4B3E-9986-53D325E5E6EA}" type="pres">
      <dgm:prSet presAssocID="{3B816594-244F-4D37-A614-9891847CCF60}" presName="rootComposite3" presStyleCnt="0"/>
      <dgm:spPr/>
    </dgm:pt>
    <dgm:pt modelId="{0D726D31-3BF9-4238-9056-E461B9B69239}" type="pres">
      <dgm:prSet presAssocID="{3B816594-244F-4D37-A614-9891847CCF60}" presName="rootText3" presStyleLbl="asst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1673DAD-D81C-4825-B71A-22C7FFE9BBB4}" type="pres">
      <dgm:prSet presAssocID="{3B816594-244F-4D37-A614-9891847CCF60}" presName="rootConnector3" presStyleLbl="asst2" presStyleIdx="1" presStyleCnt="2"/>
      <dgm:spPr/>
      <dgm:t>
        <a:bodyPr/>
        <a:lstStyle/>
        <a:p>
          <a:endParaRPr lang="es-ES"/>
        </a:p>
      </dgm:t>
    </dgm:pt>
    <dgm:pt modelId="{BB40F2F0-41A7-4AE1-8A5B-3A83517952F6}" type="pres">
      <dgm:prSet presAssocID="{3B816594-244F-4D37-A614-9891847CCF60}" presName="hierChild6" presStyleCnt="0"/>
      <dgm:spPr/>
    </dgm:pt>
    <dgm:pt modelId="{4B7458EA-E1CB-4124-AB7D-C546DD029FC9}" type="pres">
      <dgm:prSet presAssocID="{3B816594-244F-4D37-A614-9891847CCF60}" presName="hierChild7" presStyleCnt="0"/>
      <dgm:spPr/>
    </dgm:pt>
    <dgm:pt modelId="{3251C7D6-0033-47E9-8A3C-EE08B0A2F401}" type="pres">
      <dgm:prSet presAssocID="{FEDD36A2-7C5C-402D-8994-F840E1E6807F}" presName="hierChild3" presStyleCnt="0"/>
      <dgm:spPr/>
    </dgm:pt>
  </dgm:ptLst>
  <dgm:cxnLst>
    <dgm:cxn modelId="{41A2D9F7-B0C9-4A98-9DEE-FA8572257967}" type="presOf" srcId="{783C0DBE-54F3-47D7-8A64-F8EA1BC7E348}" destId="{65C8443A-0ABD-4E07-98D0-48F9C9E77098}" srcOrd="0" destOrd="0" presId="urn:microsoft.com/office/officeart/2005/8/layout/orgChart1"/>
    <dgm:cxn modelId="{0740F949-286D-464F-900E-F794387E8D95}" type="presOf" srcId="{783C0DBE-54F3-47D7-8A64-F8EA1BC7E348}" destId="{39F9387B-048E-4075-8AA9-B6766460325D}" srcOrd="1" destOrd="0" presId="urn:microsoft.com/office/officeart/2005/8/layout/orgChart1"/>
    <dgm:cxn modelId="{BF8DC30D-2594-4FF1-9792-9062B282215A}" type="presOf" srcId="{B3A2F275-84FC-4A1D-B31C-1E9B2EEEEF8B}" destId="{75CC6C8E-BE18-4E31-87C1-254F994F555B}" srcOrd="0" destOrd="0" presId="urn:microsoft.com/office/officeart/2005/8/layout/orgChart1"/>
    <dgm:cxn modelId="{31D08BB2-F4B6-493A-8DFD-BABC3BC36E4E}" type="presOf" srcId="{A24680AC-7682-4355-870F-A95618533C81}" destId="{521E998D-1306-46BE-8E21-35D680A77EC9}" srcOrd="0" destOrd="0" presId="urn:microsoft.com/office/officeart/2005/8/layout/orgChart1"/>
    <dgm:cxn modelId="{832406D8-5FEF-40F2-8988-42124F166569}" type="presOf" srcId="{3B816594-244F-4D37-A614-9891847CCF60}" destId="{0D726D31-3BF9-4238-9056-E461B9B69239}" srcOrd="0" destOrd="0" presId="urn:microsoft.com/office/officeart/2005/8/layout/orgChart1"/>
    <dgm:cxn modelId="{D5714887-7957-41A4-AF08-4BCDE8E6D1AD}" srcId="{FEDD36A2-7C5C-402D-8994-F840E1E6807F}" destId="{783C0DBE-54F3-47D7-8A64-F8EA1BC7E348}" srcOrd="0" destOrd="0" parTransId="{B3A2F275-84FC-4A1D-B31C-1E9B2EEEEF8B}" sibTransId="{FE582CFB-7445-4FB6-98C8-69D3CBCD6502}"/>
    <dgm:cxn modelId="{ACCFF50D-0E91-4D98-8FC9-DE9DDD927EE9}" srcId="{783C0DBE-54F3-47D7-8A64-F8EA1BC7E348}" destId="{A67099DC-35F5-4067-90A2-45BDADB08CAC}" srcOrd="2" destOrd="0" parTransId="{FCBAC407-0CE8-4E95-B92B-2E70AC5167FB}" sibTransId="{87650BD1-4783-4113-954D-AC212600EFCF}"/>
    <dgm:cxn modelId="{246ACAB3-991F-4EC0-A5BC-E21B0A990623}" srcId="{783C0DBE-54F3-47D7-8A64-F8EA1BC7E348}" destId="{3B816594-244F-4D37-A614-9891847CCF60}" srcOrd="4" destOrd="0" parTransId="{8C2AFAD7-D1EB-49EA-9920-1B752399A84C}" sibTransId="{F8D48472-2E90-4C07-9B16-C8B0688A9874}"/>
    <dgm:cxn modelId="{EC6E1D0A-4C14-4AE8-BADB-6C1C94BF60D7}" type="presOf" srcId="{68EB5CD3-B908-4E3F-AA38-19538970514C}" destId="{3D63042F-6FB6-408C-9A4B-679AB8347DF0}" srcOrd="1" destOrd="0" presId="urn:microsoft.com/office/officeart/2005/8/layout/orgChart1"/>
    <dgm:cxn modelId="{60C3E990-FCC8-4BB5-AA2A-7B23F2EEDDC3}" type="presOf" srcId="{8C2AFAD7-D1EB-49EA-9920-1B752399A84C}" destId="{CF47F2C3-9A2E-4153-A640-500A42C7CEC9}" srcOrd="0" destOrd="0" presId="urn:microsoft.com/office/officeart/2005/8/layout/orgChart1"/>
    <dgm:cxn modelId="{ED8743E0-C0D2-49D9-A24E-379D21FB3783}" type="presOf" srcId="{5530AD74-105D-4283-A19C-5B49C5D76816}" destId="{644B269F-DA31-4DA0-A16B-7F0C09035725}" srcOrd="0" destOrd="0" presId="urn:microsoft.com/office/officeart/2005/8/layout/orgChart1"/>
    <dgm:cxn modelId="{847C94B5-16DC-4689-903F-C54A29894248}" type="presOf" srcId="{3B816594-244F-4D37-A614-9891847CCF60}" destId="{31673DAD-D81C-4825-B71A-22C7FFE9BBB4}" srcOrd="1" destOrd="0" presId="urn:microsoft.com/office/officeart/2005/8/layout/orgChart1"/>
    <dgm:cxn modelId="{24A5630D-0CD6-46D3-AE02-21BC4CB7FC2E}" srcId="{783C0DBE-54F3-47D7-8A64-F8EA1BC7E348}" destId="{6A7EF81B-4DD2-46FE-AA47-7DFB36200679}" srcOrd="3" destOrd="0" parTransId="{5AC60460-C6FB-44C3-8345-F5010CE8B8BE}" sibTransId="{84A41911-DABA-4803-B7EA-D8D1AFA98A7D}"/>
    <dgm:cxn modelId="{362EA690-578B-4515-B8F8-849DB3E8A064}" type="presOf" srcId="{5AC60460-C6FB-44C3-8345-F5010CE8B8BE}" destId="{4FEBC411-FC0C-4B46-B9C8-6193748B6716}" srcOrd="0" destOrd="0" presId="urn:microsoft.com/office/officeart/2005/8/layout/orgChart1"/>
    <dgm:cxn modelId="{36B01449-9CC7-45E4-88E6-1013251BDFDD}" type="presOf" srcId="{FCBAC407-0CE8-4E95-B92B-2E70AC5167FB}" destId="{09264B07-3E02-4F2E-91E1-A6FCCD18A178}" srcOrd="0" destOrd="0" presId="urn:microsoft.com/office/officeart/2005/8/layout/orgChart1"/>
    <dgm:cxn modelId="{37B33972-7CD3-4477-80C3-94816432F7D9}" srcId="{783C0DBE-54F3-47D7-8A64-F8EA1BC7E348}" destId="{68EB5CD3-B908-4E3F-AA38-19538970514C}" srcOrd="1" destOrd="0" parTransId="{B3CC43CF-CFDB-4A49-BCBE-494671BD2DDC}" sibTransId="{0CD6919F-C869-4588-AE40-C534F8B8C3F5}"/>
    <dgm:cxn modelId="{19E45220-F954-4B18-8D68-E282127B0C55}" type="presOf" srcId="{FEDD36A2-7C5C-402D-8994-F840E1E6807F}" destId="{0CCFAB40-65A6-431B-8665-BA3D74CAB0E0}" srcOrd="0" destOrd="0" presId="urn:microsoft.com/office/officeart/2005/8/layout/orgChart1"/>
    <dgm:cxn modelId="{D6AC6EB3-026D-4D3A-90FD-74EF6F7D1392}" type="presOf" srcId="{D9C1C69D-7BA0-4020-8CA0-C7563BD9A6B2}" destId="{D07F0BD9-596A-494C-84E2-2B93DCC93169}" srcOrd="0" destOrd="0" presId="urn:microsoft.com/office/officeart/2005/8/layout/orgChart1"/>
    <dgm:cxn modelId="{5367A0C6-059A-42CA-84CA-55EB261C9E1C}" srcId="{5530AD74-105D-4283-A19C-5B49C5D76816}" destId="{FEDD36A2-7C5C-402D-8994-F840E1E6807F}" srcOrd="0" destOrd="0" parTransId="{4E6EBB9A-C2A0-4862-926C-3376D62A63DA}" sibTransId="{8BFB4F7C-9807-4C8C-ACB6-D60EA113799F}"/>
    <dgm:cxn modelId="{0CA62A69-46D0-43BF-9040-2C8A7FFB43E3}" type="presOf" srcId="{6A7EF81B-4DD2-46FE-AA47-7DFB36200679}" destId="{F21C796B-B06C-41C4-A9DE-B78E369C8A1D}" srcOrd="1" destOrd="0" presId="urn:microsoft.com/office/officeart/2005/8/layout/orgChart1"/>
    <dgm:cxn modelId="{5A760B25-5E1A-4AB5-99D7-8AA4A7EDB85D}" type="presOf" srcId="{68EB5CD3-B908-4E3F-AA38-19538970514C}" destId="{1D40E62B-F4CF-4B81-9A7B-C65430F2DD11}" srcOrd="0" destOrd="0" presId="urn:microsoft.com/office/officeart/2005/8/layout/orgChart1"/>
    <dgm:cxn modelId="{CEB006D6-353C-484D-A996-7D9E6BD4A3B9}" type="presOf" srcId="{A67099DC-35F5-4067-90A2-45BDADB08CAC}" destId="{F2EA0231-53E3-43F7-9599-235FF511926B}" srcOrd="1" destOrd="0" presId="urn:microsoft.com/office/officeart/2005/8/layout/orgChart1"/>
    <dgm:cxn modelId="{EB711B66-566D-406E-8E38-591FD1D7E617}" type="presOf" srcId="{6A7EF81B-4DD2-46FE-AA47-7DFB36200679}" destId="{08C70DC4-BDC0-44FA-9D87-16FDB9217DFB}" srcOrd="0" destOrd="0" presId="urn:microsoft.com/office/officeart/2005/8/layout/orgChart1"/>
    <dgm:cxn modelId="{4D5DB29E-D1B2-491D-84AD-024DCA8E0058}" type="presOf" srcId="{B3CC43CF-CFDB-4A49-BCBE-494671BD2DDC}" destId="{DA6CD038-B23F-4C29-A26E-94AD01706846}" srcOrd="0" destOrd="0" presId="urn:microsoft.com/office/officeart/2005/8/layout/orgChart1"/>
    <dgm:cxn modelId="{9F0C8947-F2D3-4D21-9367-4521662919F1}" type="presOf" srcId="{A67099DC-35F5-4067-90A2-45BDADB08CAC}" destId="{99C980ED-C691-44BB-9D6E-5420C6282482}" srcOrd="0" destOrd="0" presId="urn:microsoft.com/office/officeart/2005/8/layout/orgChart1"/>
    <dgm:cxn modelId="{11E9BB9E-09F7-4761-87EA-AC472CCF7CDE}" srcId="{783C0DBE-54F3-47D7-8A64-F8EA1BC7E348}" destId="{A24680AC-7682-4355-870F-A95618533C81}" srcOrd="0" destOrd="0" parTransId="{D9C1C69D-7BA0-4020-8CA0-C7563BD9A6B2}" sibTransId="{F4D5231F-F048-4CEB-90D4-C9FC8510B110}"/>
    <dgm:cxn modelId="{C399AE09-5FB7-483F-BC27-206CA5C2F10D}" type="presOf" srcId="{A24680AC-7682-4355-870F-A95618533C81}" destId="{AED90B1C-F8DE-4F42-B36C-D17D39D3F358}" srcOrd="1" destOrd="0" presId="urn:microsoft.com/office/officeart/2005/8/layout/orgChart1"/>
    <dgm:cxn modelId="{B848680F-102A-40DF-BA17-BA6A88BCB67B}" type="presOf" srcId="{FEDD36A2-7C5C-402D-8994-F840E1E6807F}" destId="{A555C34F-A133-44EC-9862-2DD6AEFB529D}" srcOrd="1" destOrd="0" presId="urn:microsoft.com/office/officeart/2005/8/layout/orgChart1"/>
    <dgm:cxn modelId="{3B845BE2-2C38-4BAA-9621-2F4DC96A18BF}" type="presParOf" srcId="{644B269F-DA31-4DA0-A16B-7F0C09035725}" destId="{4299594E-88C4-4008-8C95-8EA3056916BD}" srcOrd="0" destOrd="0" presId="urn:microsoft.com/office/officeart/2005/8/layout/orgChart1"/>
    <dgm:cxn modelId="{1B48EB88-8F33-4F3E-9789-0685D78700AD}" type="presParOf" srcId="{4299594E-88C4-4008-8C95-8EA3056916BD}" destId="{BAE455EA-202C-43EF-9A76-BC9961904F0E}" srcOrd="0" destOrd="0" presId="urn:microsoft.com/office/officeart/2005/8/layout/orgChart1"/>
    <dgm:cxn modelId="{D7C8690D-767D-4D99-9CBF-6B4AB30BB1AA}" type="presParOf" srcId="{BAE455EA-202C-43EF-9A76-BC9961904F0E}" destId="{0CCFAB40-65A6-431B-8665-BA3D74CAB0E0}" srcOrd="0" destOrd="0" presId="urn:microsoft.com/office/officeart/2005/8/layout/orgChart1"/>
    <dgm:cxn modelId="{09F6FB23-B3C7-4D95-BCAA-32EF68D5BF7E}" type="presParOf" srcId="{BAE455EA-202C-43EF-9A76-BC9961904F0E}" destId="{A555C34F-A133-44EC-9862-2DD6AEFB529D}" srcOrd="1" destOrd="0" presId="urn:microsoft.com/office/officeart/2005/8/layout/orgChart1"/>
    <dgm:cxn modelId="{CB222A67-9A14-4E93-AB2A-E79CF4250E13}" type="presParOf" srcId="{4299594E-88C4-4008-8C95-8EA3056916BD}" destId="{A452D505-EB1C-46CC-9E22-0B1328013D22}" srcOrd="1" destOrd="0" presId="urn:microsoft.com/office/officeart/2005/8/layout/orgChart1"/>
    <dgm:cxn modelId="{0D5112A2-5F88-4564-8522-36E712BCC531}" type="presParOf" srcId="{A452D505-EB1C-46CC-9E22-0B1328013D22}" destId="{75CC6C8E-BE18-4E31-87C1-254F994F555B}" srcOrd="0" destOrd="0" presId="urn:microsoft.com/office/officeart/2005/8/layout/orgChart1"/>
    <dgm:cxn modelId="{099D0080-6BE2-4AA4-A735-E25CAC4B4D96}" type="presParOf" srcId="{A452D505-EB1C-46CC-9E22-0B1328013D22}" destId="{16687EDC-96B5-4001-A86A-4BE15301E3EA}" srcOrd="1" destOrd="0" presId="urn:microsoft.com/office/officeart/2005/8/layout/orgChart1"/>
    <dgm:cxn modelId="{694F90CD-929B-40A2-AA52-00455962A8F9}" type="presParOf" srcId="{16687EDC-96B5-4001-A86A-4BE15301E3EA}" destId="{4F0154CB-159A-4DF0-A159-995109E13673}" srcOrd="0" destOrd="0" presId="urn:microsoft.com/office/officeart/2005/8/layout/orgChart1"/>
    <dgm:cxn modelId="{0856A46B-3A85-4C2F-826C-2198D6483E24}" type="presParOf" srcId="{4F0154CB-159A-4DF0-A159-995109E13673}" destId="{65C8443A-0ABD-4E07-98D0-48F9C9E77098}" srcOrd="0" destOrd="0" presId="urn:microsoft.com/office/officeart/2005/8/layout/orgChart1"/>
    <dgm:cxn modelId="{07407E99-5312-4D17-93F1-CAC921E8F466}" type="presParOf" srcId="{4F0154CB-159A-4DF0-A159-995109E13673}" destId="{39F9387B-048E-4075-8AA9-B6766460325D}" srcOrd="1" destOrd="0" presId="urn:microsoft.com/office/officeart/2005/8/layout/orgChart1"/>
    <dgm:cxn modelId="{4306E652-242D-4937-B7A6-BFAF74560AEB}" type="presParOf" srcId="{16687EDC-96B5-4001-A86A-4BE15301E3EA}" destId="{24D3716A-BC6B-4F13-B633-13837C0D886B}" srcOrd="1" destOrd="0" presId="urn:microsoft.com/office/officeart/2005/8/layout/orgChart1"/>
    <dgm:cxn modelId="{CFEFE0D9-644B-491D-B60D-183E746222FF}" type="presParOf" srcId="{24D3716A-BC6B-4F13-B633-13837C0D886B}" destId="{D07F0BD9-596A-494C-84E2-2B93DCC93169}" srcOrd="0" destOrd="0" presId="urn:microsoft.com/office/officeart/2005/8/layout/orgChart1"/>
    <dgm:cxn modelId="{A5C7CEDA-8322-49E1-816E-E40A1753E638}" type="presParOf" srcId="{24D3716A-BC6B-4F13-B633-13837C0D886B}" destId="{2C27B886-28A7-4ED8-A639-C5DF74C4F307}" srcOrd="1" destOrd="0" presId="urn:microsoft.com/office/officeart/2005/8/layout/orgChart1"/>
    <dgm:cxn modelId="{1DA18B47-7BDD-41BC-82B3-800B59FC1A89}" type="presParOf" srcId="{2C27B886-28A7-4ED8-A639-C5DF74C4F307}" destId="{D1802B72-3166-45BF-B0CF-3D2ECD64702F}" srcOrd="0" destOrd="0" presId="urn:microsoft.com/office/officeart/2005/8/layout/orgChart1"/>
    <dgm:cxn modelId="{24D0181A-B9B6-4CE8-91C8-A87CEE4B7918}" type="presParOf" srcId="{D1802B72-3166-45BF-B0CF-3D2ECD64702F}" destId="{521E998D-1306-46BE-8E21-35D680A77EC9}" srcOrd="0" destOrd="0" presId="urn:microsoft.com/office/officeart/2005/8/layout/orgChart1"/>
    <dgm:cxn modelId="{70438F1E-999B-4A77-B27F-8072A6531635}" type="presParOf" srcId="{D1802B72-3166-45BF-B0CF-3D2ECD64702F}" destId="{AED90B1C-F8DE-4F42-B36C-D17D39D3F358}" srcOrd="1" destOrd="0" presId="urn:microsoft.com/office/officeart/2005/8/layout/orgChart1"/>
    <dgm:cxn modelId="{ED678BBD-48BA-471F-9BBB-332A60C6AB34}" type="presParOf" srcId="{2C27B886-28A7-4ED8-A639-C5DF74C4F307}" destId="{1DC7D5F4-631A-4542-80BA-1EC8852A1891}" srcOrd="1" destOrd="0" presId="urn:microsoft.com/office/officeart/2005/8/layout/orgChart1"/>
    <dgm:cxn modelId="{22B719DB-B616-4099-940E-D1BDCDCEB153}" type="presParOf" srcId="{2C27B886-28A7-4ED8-A639-C5DF74C4F307}" destId="{5FCD5716-4D00-43E7-8D90-C18D664DB562}" srcOrd="2" destOrd="0" presId="urn:microsoft.com/office/officeart/2005/8/layout/orgChart1"/>
    <dgm:cxn modelId="{7C266923-7973-4AA6-90F3-5B620629A539}" type="presParOf" srcId="{24D3716A-BC6B-4F13-B633-13837C0D886B}" destId="{DA6CD038-B23F-4C29-A26E-94AD01706846}" srcOrd="2" destOrd="0" presId="urn:microsoft.com/office/officeart/2005/8/layout/orgChart1"/>
    <dgm:cxn modelId="{E14AA271-9101-4B8A-9234-8B23C4FB3711}" type="presParOf" srcId="{24D3716A-BC6B-4F13-B633-13837C0D886B}" destId="{0413ABA4-AE19-4072-825D-E46B0871F6CD}" srcOrd="3" destOrd="0" presId="urn:microsoft.com/office/officeart/2005/8/layout/orgChart1"/>
    <dgm:cxn modelId="{309BA4B2-D3A4-4E7A-A3F5-B299CFDAD576}" type="presParOf" srcId="{0413ABA4-AE19-4072-825D-E46B0871F6CD}" destId="{CB6010A0-1BDE-47A3-9848-C6E3FD978F9C}" srcOrd="0" destOrd="0" presId="urn:microsoft.com/office/officeart/2005/8/layout/orgChart1"/>
    <dgm:cxn modelId="{D0632AC9-154E-4CA9-9FB9-E60BB8BE6A28}" type="presParOf" srcId="{CB6010A0-1BDE-47A3-9848-C6E3FD978F9C}" destId="{1D40E62B-F4CF-4B81-9A7B-C65430F2DD11}" srcOrd="0" destOrd="0" presId="urn:microsoft.com/office/officeart/2005/8/layout/orgChart1"/>
    <dgm:cxn modelId="{E4BA9C04-832E-49C4-AA9A-2B6EB4FC0C50}" type="presParOf" srcId="{CB6010A0-1BDE-47A3-9848-C6E3FD978F9C}" destId="{3D63042F-6FB6-408C-9A4B-679AB8347DF0}" srcOrd="1" destOrd="0" presId="urn:microsoft.com/office/officeart/2005/8/layout/orgChart1"/>
    <dgm:cxn modelId="{B161E657-F33E-42C8-B709-3CA858459934}" type="presParOf" srcId="{0413ABA4-AE19-4072-825D-E46B0871F6CD}" destId="{EE2071D2-F598-4AD7-A9CD-80D211F737AB}" srcOrd="1" destOrd="0" presId="urn:microsoft.com/office/officeart/2005/8/layout/orgChart1"/>
    <dgm:cxn modelId="{DC7E5E83-F7D2-43A5-B8C5-77864DDEF7CF}" type="presParOf" srcId="{0413ABA4-AE19-4072-825D-E46B0871F6CD}" destId="{8FF47B61-B94A-42E9-B17A-01D741610B6D}" srcOrd="2" destOrd="0" presId="urn:microsoft.com/office/officeart/2005/8/layout/orgChart1"/>
    <dgm:cxn modelId="{CA6779FF-6107-4FAB-90E3-1399329760DA}" type="presParOf" srcId="{24D3716A-BC6B-4F13-B633-13837C0D886B}" destId="{09264B07-3E02-4F2E-91E1-A6FCCD18A178}" srcOrd="4" destOrd="0" presId="urn:microsoft.com/office/officeart/2005/8/layout/orgChart1"/>
    <dgm:cxn modelId="{10A104E4-9FCE-49AA-ACE9-1849483F411A}" type="presParOf" srcId="{24D3716A-BC6B-4F13-B633-13837C0D886B}" destId="{AE4EABAA-6AC0-4E22-97FE-E221689F0BDA}" srcOrd="5" destOrd="0" presId="urn:microsoft.com/office/officeart/2005/8/layout/orgChart1"/>
    <dgm:cxn modelId="{0B5B9151-73F4-4684-96E8-1B272A76EF52}" type="presParOf" srcId="{AE4EABAA-6AC0-4E22-97FE-E221689F0BDA}" destId="{F95E2827-2B63-4D5E-8493-469D09AD855C}" srcOrd="0" destOrd="0" presId="urn:microsoft.com/office/officeart/2005/8/layout/orgChart1"/>
    <dgm:cxn modelId="{A1F44247-74A6-46AD-ADCD-481F223EC5D0}" type="presParOf" srcId="{F95E2827-2B63-4D5E-8493-469D09AD855C}" destId="{99C980ED-C691-44BB-9D6E-5420C6282482}" srcOrd="0" destOrd="0" presId="urn:microsoft.com/office/officeart/2005/8/layout/orgChart1"/>
    <dgm:cxn modelId="{2BFC39F1-CD94-4E70-9CB1-D00F47620BDB}" type="presParOf" srcId="{F95E2827-2B63-4D5E-8493-469D09AD855C}" destId="{F2EA0231-53E3-43F7-9599-235FF511926B}" srcOrd="1" destOrd="0" presId="urn:microsoft.com/office/officeart/2005/8/layout/orgChart1"/>
    <dgm:cxn modelId="{334AF0BF-08F2-4852-B3F5-A2DCE180B7DF}" type="presParOf" srcId="{AE4EABAA-6AC0-4E22-97FE-E221689F0BDA}" destId="{AC8D07F4-E9AC-4548-90E2-823ED3A280C7}" srcOrd="1" destOrd="0" presId="urn:microsoft.com/office/officeart/2005/8/layout/orgChart1"/>
    <dgm:cxn modelId="{4844F7E0-063F-4169-96C2-B763DD4D71A1}" type="presParOf" srcId="{AE4EABAA-6AC0-4E22-97FE-E221689F0BDA}" destId="{D4C3FF18-B293-4186-97F5-CA4B6C9E8CA2}" srcOrd="2" destOrd="0" presId="urn:microsoft.com/office/officeart/2005/8/layout/orgChart1"/>
    <dgm:cxn modelId="{D4054449-9620-435E-B882-E37A0304FBB9}" type="presParOf" srcId="{16687EDC-96B5-4001-A86A-4BE15301E3EA}" destId="{B6107255-FC74-4997-B3BF-57EA0346C103}" srcOrd="2" destOrd="0" presId="urn:microsoft.com/office/officeart/2005/8/layout/orgChart1"/>
    <dgm:cxn modelId="{080C377C-B886-45BD-93F6-471429CBD9F5}" type="presParOf" srcId="{B6107255-FC74-4997-B3BF-57EA0346C103}" destId="{4FEBC411-FC0C-4B46-B9C8-6193748B6716}" srcOrd="0" destOrd="0" presId="urn:microsoft.com/office/officeart/2005/8/layout/orgChart1"/>
    <dgm:cxn modelId="{79A5D9AD-1188-40D3-BDE4-12D8DF26F00A}" type="presParOf" srcId="{B6107255-FC74-4997-B3BF-57EA0346C103}" destId="{05C886F3-0A91-4A06-8824-3730AC06FF3E}" srcOrd="1" destOrd="0" presId="urn:microsoft.com/office/officeart/2005/8/layout/orgChart1"/>
    <dgm:cxn modelId="{A63E2C55-3C1E-489D-B81F-38F9B73CA7AA}" type="presParOf" srcId="{05C886F3-0A91-4A06-8824-3730AC06FF3E}" destId="{D863B175-A50B-4CDB-85B8-D4AD98C44104}" srcOrd="0" destOrd="0" presId="urn:microsoft.com/office/officeart/2005/8/layout/orgChart1"/>
    <dgm:cxn modelId="{45C04DF4-0CCB-4E97-9634-2A8368149D0A}" type="presParOf" srcId="{D863B175-A50B-4CDB-85B8-D4AD98C44104}" destId="{08C70DC4-BDC0-44FA-9D87-16FDB9217DFB}" srcOrd="0" destOrd="0" presId="urn:microsoft.com/office/officeart/2005/8/layout/orgChart1"/>
    <dgm:cxn modelId="{6A8130E9-B8F6-4039-88DF-B47FFB09AF1F}" type="presParOf" srcId="{D863B175-A50B-4CDB-85B8-D4AD98C44104}" destId="{F21C796B-B06C-41C4-A9DE-B78E369C8A1D}" srcOrd="1" destOrd="0" presId="urn:microsoft.com/office/officeart/2005/8/layout/orgChart1"/>
    <dgm:cxn modelId="{6FC3EDD1-4F37-4900-8B50-3ACE2B4698FF}" type="presParOf" srcId="{05C886F3-0A91-4A06-8824-3730AC06FF3E}" destId="{4630F9FC-5B97-4375-88BA-B8EC4DDD24A1}" srcOrd="1" destOrd="0" presId="urn:microsoft.com/office/officeart/2005/8/layout/orgChart1"/>
    <dgm:cxn modelId="{C9B98A17-E001-4ACB-A81E-CE5BEF963027}" type="presParOf" srcId="{05C886F3-0A91-4A06-8824-3730AC06FF3E}" destId="{AF10E5CA-8E5A-43AD-8CA8-CF98B3D25E57}" srcOrd="2" destOrd="0" presId="urn:microsoft.com/office/officeart/2005/8/layout/orgChart1"/>
    <dgm:cxn modelId="{02A50A4D-FA25-4F90-9D21-514A4D08F8AB}" type="presParOf" srcId="{B6107255-FC74-4997-B3BF-57EA0346C103}" destId="{CF47F2C3-9A2E-4153-A640-500A42C7CEC9}" srcOrd="2" destOrd="0" presId="urn:microsoft.com/office/officeart/2005/8/layout/orgChart1"/>
    <dgm:cxn modelId="{9B970255-7DF8-437B-9938-9882173F8ABB}" type="presParOf" srcId="{B6107255-FC74-4997-B3BF-57EA0346C103}" destId="{432C9C29-8018-46DB-B112-1C1DB0A6C9A2}" srcOrd="3" destOrd="0" presId="urn:microsoft.com/office/officeart/2005/8/layout/orgChart1"/>
    <dgm:cxn modelId="{1D4C82EF-70F7-4298-9B3B-CC6556EE5D03}" type="presParOf" srcId="{432C9C29-8018-46DB-B112-1C1DB0A6C9A2}" destId="{6D112367-68B4-4B3E-9986-53D325E5E6EA}" srcOrd="0" destOrd="0" presId="urn:microsoft.com/office/officeart/2005/8/layout/orgChart1"/>
    <dgm:cxn modelId="{9535D928-B51C-4F5A-BB89-0C7AE131461F}" type="presParOf" srcId="{6D112367-68B4-4B3E-9986-53D325E5E6EA}" destId="{0D726D31-3BF9-4238-9056-E461B9B69239}" srcOrd="0" destOrd="0" presId="urn:microsoft.com/office/officeart/2005/8/layout/orgChart1"/>
    <dgm:cxn modelId="{8C8F1270-5546-4738-B257-E0C972B179C0}" type="presParOf" srcId="{6D112367-68B4-4B3E-9986-53D325E5E6EA}" destId="{31673DAD-D81C-4825-B71A-22C7FFE9BBB4}" srcOrd="1" destOrd="0" presId="urn:microsoft.com/office/officeart/2005/8/layout/orgChart1"/>
    <dgm:cxn modelId="{2B590EE5-BA03-48BB-BDF8-598A17101EA4}" type="presParOf" srcId="{432C9C29-8018-46DB-B112-1C1DB0A6C9A2}" destId="{BB40F2F0-41A7-4AE1-8A5B-3A83517952F6}" srcOrd="1" destOrd="0" presId="urn:microsoft.com/office/officeart/2005/8/layout/orgChart1"/>
    <dgm:cxn modelId="{71A8A81E-8D61-4390-AEEF-711E5B5D538C}" type="presParOf" srcId="{432C9C29-8018-46DB-B112-1C1DB0A6C9A2}" destId="{4B7458EA-E1CB-4124-AB7D-C546DD029FC9}" srcOrd="2" destOrd="0" presId="urn:microsoft.com/office/officeart/2005/8/layout/orgChart1"/>
    <dgm:cxn modelId="{66029E6A-D09E-4F6D-B208-296EB9E0E158}" type="presParOf" srcId="{4299594E-88C4-4008-8C95-8EA3056916BD}" destId="{3251C7D6-0033-47E9-8A3C-EE08B0A2F4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7F2C3-9A2E-4153-A640-500A42C7CEC9}">
      <dsp:nvSpPr>
        <dsp:cNvPr id="0" name=""/>
        <dsp:cNvSpPr/>
      </dsp:nvSpPr>
      <dsp:spPr>
        <a:xfrm>
          <a:off x="3420380" y="1921638"/>
          <a:ext cx="166593" cy="729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9836"/>
              </a:lnTo>
              <a:lnTo>
                <a:pt x="166593" y="72983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BC411-FC0C-4B46-B9C8-6193748B6716}">
      <dsp:nvSpPr>
        <dsp:cNvPr id="0" name=""/>
        <dsp:cNvSpPr/>
      </dsp:nvSpPr>
      <dsp:spPr>
        <a:xfrm>
          <a:off x="3253786" y="1921638"/>
          <a:ext cx="166593" cy="729836"/>
        </a:xfrm>
        <a:custGeom>
          <a:avLst/>
          <a:gdLst/>
          <a:ahLst/>
          <a:cxnLst/>
          <a:rect l="0" t="0" r="0" b="0"/>
          <a:pathLst>
            <a:path>
              <a:moveTo>
                <a:pt x="166593" y="0"/>
              </a:moveTo>
              <a:lnTo>
                <a:pt x="166593" y="729836"/>
              </a:lnTo>
              <a:lnTo>
                <a:pt x="0" y="729836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264B07-3E02-4F2E-91E1-A6FCCD18A178}">
      <dsp:nvSpPr>
        <dsp:cNvPr id="0" name=""/>
        <dsp:cNvSpPr/>
      </dsp:nvSpPr>
      <dsp:spPr>
        <a:xfrm>
          <a:off x="3420380" y="1921638"/>
          <a:ext cx="1919788" cy="1459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3080"/>
              </a:lnTo>
              <a:lnTo>
                <a:pt x="1919788" y="1293080"/>
              </a:lnTo>
              <a:lnTo>
                <a:pt x="1919788" y="145967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CD038-B23F-4C29-A26E-94AD01706846}">
      <dsp:nvSpPr>
        <dsp:cNvPr id="0" name=""/>
        <dsp:cNvSpPr/>
      </dsp:nvSpPr>
      <dsp:spPr>
        <a:xfrm>
          <a:off x="3374660" y="1921638"/>
          <a:ext cx="91440" cy="1459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967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F0BD9-596A-494C-84E2-2B93DCC93169}">
      <dsp:nvSpPr>
        <dsp:cNvPr id="0" name=""/>
        <dsp:cNvSpPr/>
      </dsp:nvSpPr>
      <dsp:spPr>
        <a:xfrm>
          <a:off x="1500591" y="1921638"/>
          <a:ext cx="1919788" cy="1459673"/>
        </a:xfrm>
        <a:custGeom>
          <a:avLst/>
          <a:gdLst/>
          <a:ahLst/>
          <a:cxnLst/>
          <a:rect l="0" t="0" r="0" b="0"/>
          <a:pathLst>
            <a:path>
              <a:moveTo>
                <a:pt x="1919788" y="0"/>
              </a:moveTo>
              <a:lnTo>
                <a:pt x="1919788" y="1293080"/>
              </a:lnTo>
              <a:lnTo>
                <a:pt x="0" y="1293080"/>
              </a:lnTo>
              <a:lnTo>
                <a:pt x="0" y="145967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C6C8E-BE18-4E31-87C1-254F994F555B}">
      <dsp:nvSpPr>
        <dsp:cNvPr id="0" name=""/>
        <dsp:cNvSpPr/>
      </dsp:nvSpPr>
      <dsp:spPr>
        <a:xfrm>
          <a:off x="3374660" y="795151"/>
          <a:ext cx="91440" cy="3331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31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FAB40-65A6-431B-8665-BA3D74CAB0E0}">
      <dsp:nvSpPr>
        <dsp:cNvPr id="0" name=""/>
        <dsp:cNvSpPr/>
      </dsp:nvSpPr>
      <dsp:spPr>
        <a:xfrm>
          <a:off x="2539514" y="1850"/>
          <a:ext cx="1761731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/>
            <a:t>DIRECTORIO</a:t>
          </a:r>
        </a:p>
      </dsp:txBody>
      <dsp:txXfrm>
        <a:off x="2539514" y="1850"/>
        <a:ext cx="1761731" cy="793301"/>
      </dsp:txXfrm>
    </dsp:sp>
    <dsp:sp modelId="{65C8443A-0ABD-4E07-98D0-48F9C9E77098}">
      <dsp:nvSpPr>
        <dsp:cNvPr id="0" name=""/>
        <dsp:cNvSpPr/>
      </dsp:nvSpPr>
      <dsp:spPr>
        <a:xfrm>
          <a:off x="2533794" y="1128337"/>
          <a:ext cx="1773170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/>
            <a:t>GERENCIA GENERAL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0" kern="1200"/>
            <a:t>Jorge Montoya G.</a:t>
          </a:r>
        </a:p>
      </dsp:txBody>
      <dsp:txXfrm>
        <a:off x="2533794" y="1128337"/>
        <a:ext cx="1773170" cy="793301"/>
      </dsp:txXfrm>
    </dsp:sp>
    <dsp:sp modelId="{521E998D-1306-46BE-8E21-35D680A77EC9}">
      <dsp:nvSpPr>
        <dsp:cNvPr id="0" name=""/>
        <dsp:cNvSpPr/>
      </dsp:nvSpPr>
      <dsp:spPr>
        <a:xfrm>
          <a:off x="707290" y="3381312"/>
          <a:ext cx="1586602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/>
            <a:t>TECNICA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/>
            <a:t>Edwar Tapia I.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/>
            <a:t>Pedro Escajadillo Iring</a:t>
          </a:r>
        </a:p>
      </dsp:txBody>
      <dsp:txXfrm>
        <a:off x="707290" y="3381312"/>
        <a:ext cx="1586602" cy="793301"/>
      </dsp:txXfrm>
    </dsp:sp>
    <dsp:sp modelId="{1D40E62B-F4CF-4B81-9A7B-C65430F2DD11}">
      <dsp:nvSpPr>
        <dsp:cNvPr id="0" name=""/>
        <dsp:cNvSpPr/>
      </dsp:nvSpPr>
      <dsp:spPr>
        <a:xfrm>
          <a:off x="2627078" y="3381312"/>
          <a:ext cx="1586602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/>
            <a:t>CONTROL DE GESTION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/>
            <a:t>Henry Albines G.</a:t>
          </a:r>
        </a:p>
      </dsp:txBody>
      <dsp:txXfrm>
        <a:off x="2627078" y="3381312"/>
        <a:ext cx="1586602" cy="793301"/>
      </dsp:txXfrm>
    </dsp:sp>
    <dsp:sp modelId="{99C980ED-C691-44BB-9D6E-5420C6282482}">
      <dsp:nvSpPr>
        <dsp:cNvPr id="0" name=""/>
        <dsp:cNvSpPr/>
      </dsp:nvSpPr>
      <dsp:spPr>
        <a:xfrm>
          <a:off x="4546867" y="3381312"/>
          <a:ext cx="1586602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/>
            <a:t>ADMINISTRACION Y FINANZAS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/>
            <a:t>Renato Dam V.</a:t>
          </a:r>
        </a:p>
      </dsp:txBody>
      <dsp:txXfrm>
        <a:off x="4546867" y="3381312"/>
        <a:ext cx="1586602" cy="793301"/>
      </dsp:txXfrm>
    </dsp:sp>
    <dsp:sp modelId="{08C70DC4-BDC0-44FA-9D87-16FDB9217DFB}">
      <dsp:nvSpPr>
        <dsp:cNvPr id="0" name=""/>
        <dsp:cNvSpPr/>
      </dsp:nvSpPr>
      <dsp:spPr>
        <a:xfrm>
          <a:off x="1667184" y="2254825"/>
          <a:ext cx="1586602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ASESORIA </a:t>
          </a:r>
          <a:r>
            <a:rPr lang="es-ES" sz="1300" b="1" kern="1200" dirty="0" smtClean="0"/>
            <a:t>LEGAL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err="1" smtClean="0"/>
            <a:t>Roselló</a:t>
          </a:r>
          <a:endParaRPr lang="es-ES" sz="1300" b="1" kern="1200" dirty="0"/>
        </a:p>
      </dsp:txBody>
      <dsp:txXfrm>
        <a:off x="1667184" y="2254825"/>
        <a:ext cx="1586602" cy="793301"/>
      </dsp:txXfrm>
    </dsp:sp>
    <dsp:sp modelId="{0D726D31-3BF9-4238-9056-E461B9B69239}">
      <dsp:nvSpPr>
        <dsp:cNvPr id="0" name=""/>
        <dsp:cNvSpPr/>
      </dsp:nvSpPr>
      <dsp:spPr>
        <a:xfrm>
          <a:off x="3586973" y="2254825"/>
          <a:ext cx="1586602" cy="7933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/>
            <a:t>ASESORIA </a:t>
          </a:r>
          <a:r>
            <a:rPr lang="es-ES" sz="1300" b="1" kern="1200" dirty="0" smtClean="0"/>
            <a:t>AMBIENTAL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err="1" smtClean="0"/>
            <a:t>Ecotec</a:t>
          </a:r>
          <a:endParaRPr lang="es-ES" sz="1300" b="1" kern="1200" dirty="0"/>
        </a:p>
      </dsp:txBody>
      <dsp:txXfrm>
        <a:off x="3586973" y="2254825"/>
        <a:ext cx="1586602" cy="793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t" anchorCtr="0" compatLnSpc="1">
            <a:prstTxWarp prst="textNoShape">
              <a:avLst/>
            </a:prstTxWarp>
          </a:bodyPr>
          <a:lstStyle>
            <a:lvl1pPr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133" y="1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t" anchorCtr="0" compatLnSpc="1">
            <a:prstTxWarp prst="textNoShape">
              <a:avLst/>
            </a:prstTxWarp>
          </a:bodyPr>
          <a:lstStyle>
            <a:lvl1pPr algn="r"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1579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b" anchorCtr="0" compatLnSpc="1">
            <a:prstTxWarp prst="textNoShape">
              <a:avLst/>
            </a:prstTxWarp>
          </a:bodyPr>
          <a:lstStyle>
            <a:lvl1pPr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133" y="9441579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b" anchorCtr="0" compatLnSpc="1">
            <a:prstTxWarp prst="textNoShape">
              <a:avLst/>
            </a:prstTxWarp>
          </a:bodyPr>
          <a:lstStyle>
            <a:lvl1pPr algn="r"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2A93297-228E-4590-9DE0-6639D3BE63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363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t" anchorCtr="0" compatLnSpc="1">
            <a:prstTxWarp prst="textNoShape">
              <a:avLst/>
            </a:prstTxWarp>
          </a:bodyPr>
          <a:lstStyle>
            <a:lvl1pPr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133" y="1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t" anchorCtr="0" compatLnSpc="1">
            <a:prstTxWarp prst="textNoShape">
              <a:avLst/>
            </a:prstTxWarp>
          </a:bodyPr>
          <a:lstStyle>
            <a:lvl1pPr algn="r"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7288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879" y="4721942"/>
            <a:ext cx="5447030" cy="44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1579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b" anchorCtr="0" compatLnSpc="1">
            <a:prstTxWarp prst="textNoShape">
              <a:avLst/>
            </a:prstTxWarp>
          </a:bodyPr>
          <a:lstStyle>
            <a:lvl1pPr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133" y="9441579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79" tIns="48941" rIns="97879" bIns="48941" numCol="1" anchor="b" anchorCtr="0" compatLnSpc="1">
            <a:prstTxWarp prst="textNoShape">
              <a:avLst/>
            </a:prstTxWarp>
          </a:bodyPr>
          <a:lstStyle>
            <a:lvl1pPr algn="r" defTabSz="97898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EC2DFE3-C9EE-43B6-9077-47919A4864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257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41CF2E-7818-42AD-A9E4-6FED01A78ED7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494801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10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675502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11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4245527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15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1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2DFE3-C9EE-43B6-9077-47919A4864AA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405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27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416578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28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134850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2DFE3-C9EE-43B6-9077-47919A4864AA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99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65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15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57133" y="9441579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879" tIns="48941" rIns="97879" bIns="48941" anchor="b"/>
          <a:lstStyle/>
          <a:p>
            <a:pPr algn="r" defTabSz="978981"/>
            <a:fld id="{2C8A36AA-BC6C-47F8-86A3-32F9B88174AC}" type="slidenum">
              <a:rPr lang="es-ES" sz="1300"/>
              <a:pPr algn="r" defTabSz="978981"/>
              <a:t>66</a:t>
            </a:fld>
            <a:endParaRPr lang="es-ES" sz="13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01066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67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4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2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1246292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68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49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69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3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70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94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71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12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72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25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77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194101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88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09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F3456-2872-408D-96E5-98FCF007C835}" type="slidenum">
              <a:rPr lang="es-ES" smtClean="0">
                <a:latin typeface="Arial" pitchFamily="34" charset="0"/>
              </a:rPr>
              <a:pPr/>
              <a:t>89</a:t>
            </a:fld>
            <a:endParaRPr lang="es-E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5862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54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93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072170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C2DFE3-C9EE-43B6-9077-47919A4864AA}" type="slidenum">
              <a:rPr lang="es-ES" smtClean="0"/>
              <a:pPr>
                <a:defRPr/>
              </a:pPr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01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E32E0D-90BA-4FCD-ADF1-F7440FE3E68B}" type="slidenum">
              <a:rPr lang="es-ES" smtClean="0"/>
              <a:pPr/>
              <a:t>3</a:t>
            </a:fld>
            <a:endParaRPr lang="es-E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828957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101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08592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A8AF0-F24F-49F4-B523-871CBA0348C2}" type="slidenum">
              <a:rPr lang="es-ES" smtClean="0"/>
              <a:pPr/>
              <a:t>4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092999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E32E0D-90BA-4FCD-ADF1-F7440FE3E68B}" type="slidenum">
              <a:rPr lang="es-ES" smtClean="0"/>
              <a:pPr/>
              <a:t>5</a:t>
            </a:fld>
            <a:endParaRPr lang="es-E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792151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971B48-00C8-475D-93B0-13C70EF2DB73}" type="slidenum">
              <a:rPr lang="es-ES" smtClean="0"/>
              <a:pPr/>
              <a:t>6</a:t>
            </a:fld>
            <a:endParaRPr lang="es-E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72190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4E251-CE0F-4E40-A811-3C33FE8F804E}" type="slidenum">
              <a:rPr lang="es-ES" smtClean="0"/>
              <a:pPr/>
              <a:t>7</a:t>
            </a:fld>
            <a:endParaRPr lang="es-E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86680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4E251-CE0F-4E40-A811-3C33FE8F804E}" type="slidenum">
              <a:rPr lang="es-ES" smtClean="0"/>
              <a:pPr/>
              <a:t>8</a:t>
            </a:fld>
            <a:endParaRPr lang="es-E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3948798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57133" y="9441579"/>
            <a:ext cx="2950476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879" tIns="48941" rIns="97879" bIns="48941" anchor="b"/>
          <a:lstStyle/>
          <a:p>
            <a:pPr algn="r" defTabSz="978981"/>
            <a:fld id="{82C3595D-329F-4B9C-A1CA-870399C29DCD}" type="slidenum">
              <a:rPr lang="es-ES" sz="1300"/>
              <a:pPr algn="r" defTabSz="978981"/>
              <a:t>9</a:t>
            </a:fld>
            <a:endParaRPr lang="es-ES" sz="13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20062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3EC58-5D1B-4291-9513-0D911A312F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F777-C165-4CE5-8AE0-F17F678913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BAA75-8D30-4FB5-9BCF-12A8DF534D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 userDrawn="1"/>
        </p:nvCxnSpPr>
        <p:spPr>
          <a:xfrm>
            <a:off x="0" y="500063"/>
            <a:ext cx="9144000" cy="15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40B0E-F81A-44B2-AAFA-7B50456C50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 userDrawn="1"/>
        </p:nvCxnSpPr>
        <p:spPr>
          <a:xfrm>
            <a:off x="0" y="500063"/>
            <a:ext cx="9144000" cy="15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 userDrawn="1"/>
        </p:nvCxnSpPr>
        <p:spPr>
          <a:xfrm>
            <a:off x="0" y="500063"/>
            <a:ext cx="9144000" cy="15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 userDrawn="1"/>
        </p:nvCxnSpPr>
        <p:spPr>
          <a:xfrm>
            <a:off x="0" y="500063"/>
            <a:ext cx="9144000" cy="15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 userDrawn="1"/>
        </p:nvCxnSpPr>
        <p:spPr>
          <a:xfrm>
            <a:off x="0" y="500063"/>
            <a:ext cx="9144000" cy="15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 userDrawn="1"/>
        </p:nvCxnSpPr>
        <p:spPr>
          <a:xfrm>
            <a:off x="0" y="500063"/>
            <a:ext cx="9144000" cy="15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44981-8154-4703-B6CC-88401CCECA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36A10-FC9D-4951-B632-6BFF11ECAD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52762-5A59-44F2-AF92-C37A8C4C1E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944AA-56DE-4E76-8B1C-2A4788BE90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E1412-D41B-4FCB-9C56-59CBAD03F8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2E926-512D-4CCD-8A40-84A2925CBD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779A-D944-4D49-9E02-AC481646224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306B17-1A63-40B1-AAB0-263069B41D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408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  <p:sldLayoutId id="2147484411" r:id="rId12"/>
    <p:sldLayoutId id="2147484407" r:id="rId13"/>
    <p:sldLayoutId id="2147484413" r:id="rId14"/>
    <p:sldLayoutId id="2147484414" r:id="rId15"/>
    <p:sldLayoutId id="2147484415" r:id="rId16"/>
    <p:sldLayoutId id="2147484416" r:id="rId1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4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942913" y="2200805"/>
            <a:ext cx="55814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600" b="1" dirty="0"/>
              <a:t>Plan de Negocios </a:t>
            </a:r>
            <a:r>
              <a:rPr lang="es-ES" sz="3600" b="1" dirty="0" smtClean="0"/>
              <a:t>2018</a:t>
            </a:r>
            <a:endParaRPr lang="en-US" sz="3600" b="1" dirty="0"/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467544" y="3068960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/>
              <a:t>Presentación a: </a:t>
            </a:r>
            <a:endParaRPr lang="en-US" sz="1600" b="1" dirty="0"/>
          </a:p>
        </p:txBody>
      </p:sp>
      <p:sp>
        <p:nvSpPr>
          <p:cNvPr id="7172" name="Line 7"/>
          <p:cNvSpPr>
            <a:spLocks noChangeShapeType="1"/>
          </p:cNvSpPr>
          <p:nvPr/>
        </p:nvSpPr>
        <p:spPr bwMode="auto">
          <a:xfrm>
            <a:off x="250825" y="6235725"/>
            <a:ext cx="8353425" cy="1587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468313" y="6261100"/>
            <a:ext cx="648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 dirty="0"/>
              <a:t>Lima, </a:t>
            </a:r>
            <a:r>
              <a:rPr lang="es-ES" sz="1600" b="1" dirty="0" smtClean="0"/>
              <a:t>16 marzo 2018</a:t>
            </a:r>
            <a:endParaRPr lang="en-US" sz="1600" b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381" y="620688"/>
            <a:ext cx="3660811" cy="1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www.ositran.gob.pe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7" y="3172147"/>
            <a:ext cx="19431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05" y="4826321"/>
            <a:ext cx="2016000" cy="13389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3"/>
          <a:stretch/>
        </p:blipFill>
        <p:spPr>
          <a:xfrm>
            <a:off x="2538393" y="4831374"/>
            <a:ext cx="2016000" cy="13223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806388"/>
            <a:ext cx="2016000" cy="13389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908917" y="4831375"/>
            <a:ext cx="1983563" cy="12959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1500" y="2784351"/>
            <a:ext cx="8143875" cy="1004689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Agenda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39552" y="1354138"/>
            <a:ext cx="83209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 I.  Introducción</a:t>
            </a:r>
            <a:endParaRPr lang="es-PE" sz="2000" b="1" dirty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II.  Aspectos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Generales de la Infraestructura Concesionada</a:t>
            </a:r>
            <a:endParaRPr lang="es-PE" sz="2000" b="1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III. Resumen Ejecutivo. Principales Indicadores y/o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Metas </a:t>
            </a:r>
            <a:r>
              <a:rPr kumimoji="0" lang="es-ES" sz="2000" b="1" i="0" u="none" strike="noStrike" cap="none" normalizeH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Alcanzadas 2017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IV. Objetivos y Agenda de Trabajo para el año 2018</a:t>
            </a: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V. Otros aspectos relacionados a la Concesión para el año 2018</a:t>
            </a: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VI. Conclusiones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17094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5708" y="908720"/>
            <a:ext cx="8786812" cy="714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AutoNum type="alphaLcParenR" startAt="2"/>
              <a:defRPr/>
            </a:pPr>
            <a:r>
              <a:rPr lang="es-ES" b="1" u="sng" kern="0" dirty="0" smtClean="0">
                <a:solidFill>
                  <a:srgbClr val="121006"/>
                </a:solidFill>
                <a:ea typeface="+mj-ea"/>
              </a:rPr>
              <a:t>Servicios </a:t>
            </a:r>
            <a:r>
              <a:rPr lang="es-ES" b="1" u="sng" kern="0" dirty="0">
                <a:solidFill>
                  <a:srgbClr val="121006"/>
                </a:solidFill>
                <a:ea typeface="+mj-ea"/>
              </a:rPr>
              <a:t>adicionales – no contractuales, que serán brindados en la zona</a:t>
            </a:r>
            <a:r>
              <a:rPr lang="es-ES" b="1" kern="0" dirty="0">
                <a:solidFill>
                  <a:srgbClr val="121006"/>
                </a:solidFill>
                <a:ea typeface="+mj-ea"/>
              </a:rPr>
              <a:t> </a:t>
            </a:r>
            <a:endParaRPr lang="es-ES" b="1" kern="0" dirty="0" smtClean="0">
              <a:solidFill>
                <a:srgbClr val="121006"/>
              </a:solidFill>
              <a:ea typeface="+mj-ea"/>
            </a:endParaRPr>
          </a:p>
          <a:p>
            <a:pPr marL="342900" indent="-342900">
              <a:defRPr/>
            </a:pPr>
            <a:r>
              <a:rPr lang="es-ES" b="1" kern="0" dirty="0" smtClean="0">
                <a:solidFill>
                  <a:srgbClr val="121006"/>
                </a:solidFill>
                <a:ea typeface="+mj-ea"/>
              </a:rPr>
              <a:t>      </a:t>
            </a:r>
            <a:r>
              <a:rPr lang="es-ES" b="1" u="sng" kern="0" dirty="0" smtClean="0">
                <a:solidFill>
                  <a:srgbClr val="121006"/>
                </a:solidFill>
                <a:ea typeface="+mj-ea"/>
              </a:rPr>
              <a:t>de influencia (Desarrollar </a:t>
            </a:r>
            <a:r>
              <a:rPr lang="es-ES" b="1" u="sng" kern="0" dirty="0">
                <a:solidFill>
                  <a:srgbClr val="121006"/>
                </a:solidFill>
                <a:ea typeface="+mj-ea"/>
              </a:rPr>
              <a:t>éste punto en el caso que hubieran</a:t>
            </a:r>
            <a:r>
              <a:rPr lang="es-ES" b="1" u="sng" kern="0" dirty="0" smtClean="0">
                <a:solidFill>
                  <a:srgbClr val="121006"/>
                </a:solidFill>
                <a:ea typeface="+mj-ea"/>
              </a:rPr>
              <a:t>)</a:t>
            </a:r>
            <a:endParaRPr lang="es-ES" b="1" u="sng" kern="0" dirty="0">
              <a:solidFill>
                <a:srgbClr val="121006"/>
              </a:solidFill>
              <a:ea typeface="+mj-ea"/>
            </a:endParaRP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367739" y="305971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sp>
        <p:nvSpPr>
          <p:cNvPr id="2" name="1 Rectángulo"/>
          <p:cNvSpPr/>
          <p:nvPr/>
        </p:nvSpPr>
        <p:spPr>
          <a:xfrm>
            <a:off x="971599" y="1623095"/>
            <a:ext cx="7527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 smtClean="0"/>
              <a:t>Continuar con la difusión del aspecto turístico en la página web de la concesión.</a:t>
            </a:r>
            <a:endParaRPr lang="es-MX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269426"/>
            <a:ext cx="6689533" cy="44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3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7680" y="5160615"/>
            <a:ext cx="8143875" cy="428625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Agenda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7484" y="1268760"/>
            <a:ext cx="83209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 I.  Introducción</a:t>
            </a:r>
            <a:endParaRPr lang="es-PE" sz="2000" b="1" dirty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II.  Aspectos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Generales de la Infraestructura Concesionada</a:t>
            </a:r>
            <a:endParaRPr lang="es-PE" sz="2000" b="1" dirty="0"/>
          </a:p>
          <a:p>
            <a:pPr marL="514350" indent="-514350">
              <a:lnSpc>
                <a:spcPct val="200000"/>
              </a:lnSpc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Resumen Ejecutivo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Hechos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Relevantes 2015</a:t>
            </a:r>
            <a:endParaRPr kumimoji="0" lang="es-ES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lnSpc>
                <a:spcPct val="200000"/>
              </a:lnSpc>
              <a:buSzPct val="85000"/>
              <a:buAutoNum type="romanUcPeriod" startAt="3"/>
            </a:pPr>
            <a:r>
              <a:rPr lang="es-ES" sz="2000" b="1" dirty="0">
                <a:ea typeface="Times New Roman" pitchFamily="18" charset="0"/>
              </a:rPr>
              <a:t>Principales Indicadores y/o Metas Alcanzadas 2015 </a:t>
            </a:r>
          </a:p>
          <a:p>
            <a:pPr marL="514350" indent="-514350">
              <a:lnSpc>
                <a:spcPct val="200000"/>
              </a:lnSpc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Objetivos y Agenda de Trabajo para el </a:t>
            </a:r>
            <a:r>
              <a:rPr kumimoji="0" lang="es-ES" sz="20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año 2017</a:t>
            </a:r>
            <a:endParaRPr kumimoji="0" lang="es-ES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lnSpc>
                <a:spcPct val="200000"/>
              </a:lnSpc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Otros aspectos relacionados a la Concesión para el </a:t>
            </a:r>
            <a:r>
              <a:rPr kumimoji="0" lang="es-ES" sz="20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año 2017</a:t>
            </a:r>
            <a:endParaRPr kumimoji="0" lang="es-ES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lnSpc>
                <a:spcPct val="200000"/>
              </a:lnSpc>
              <a:buClr>
                <a:schemeClr val="bg1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Conclusiones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9129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352550" y="304384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VII.  CONCLUSIONES</a:t>
            </a:r>
            <a:endParaRPr lang="es-PE" sz="1600" b="1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1204" y="908721"/>
            <a:ext cx="7815212" cy="16561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just">
              <a:defRPr/>
            </a:pPr>
            <a:r>
              <a:rPr lang="es-MX" dirty="0" smtClean="0"/>
              <a:t>  - Con la presente, el Concesionario ha cumplido con lo dispuesto en el Art. N° 25 del Reglamento General de Supervisión de OSITRAN, el mismo que establece la obligación de presentar y exponer ante el OSITRAN el Plan Anual de Negocios para la carretera Empalme 1B – Buenos Aires - Canchaque.</a:t>
            </a:r>
            <a:endParaRPr lang="es-PE" dirty="0" smtClean="0"/>
          </a:p>
          <a:p>
            <a:pPr marL="342900" indent="-342900">
              <a:defRPr/>
            </a:pPr>
            <a:endParaRPr lang="es-ES" b="1" kern="0" dirty="0">
              <a:solidFill>
                <a:srgbClr val="121006"/>
              </a:solidFill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3708784"/>
            <a:ext cx="2168090" cy="144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717192"/>
            <a:ext cx="2168090" cy="1440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64394" y="2769694"/>
            <a:ext cx="7815212" cy="16561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ctr">
              <a:defRPr/>
            </a:pPr>
            <a:r>
              <a:rPr lang="es-PE" sz="2200" b="1" dirty="0" smtClean="0"/>
              <a:t>GRACIAS</a:t>
            </a:r>
          </a:p>
          <a:p>
            <a:pPr marL="342900" indent="-342900">
              <a:defRPr/>
            </a:pPr>
            <a:endParaRPr lang="es-ES" b="1" kern="0" dirty="0">
              <a:solidFill>
                <a:srgbClr val="121006"/>
              </a:solidFill>
              <a:ea typeface="+mj-ea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67" y="3717032"/>
            <a:ext cx="2306093" cy="14401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084" y="3717032"/>
            <a:ext cx="2166155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67544" y="1037049"/>
            <a:ext cx="806489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/>
              <a:t> </a:t>
            </a:r>
            <a:r>
              <a:rPr lang="es-PE" b="1" u="sng" dirty="0" smtClean="0"/>
              <a:t>Resumen Ejecutivo</a:t>
            </a:r>
            <a:endParaRPr lang="es-PE" u="sng" dirty="0" smtClean="0"/>
          </a:p>
          <a:p>
            <a:r>
              <a:rPr lang="es-ES" dirty="0" smtClean="0"/>
              <a:t> </a:t>
            </a:r>
            <a:endParaRPr lang="es-PE" dirty="0" smtClean="0"/>
          </a:p>
          <a:p>
            <a:pPr marL="466725" lvl="1" indent="-285750" algn="just">
              <a:lnSpc>
                <a:spcPct val="150000"/>
              </a:lnSpc>
              <a:buFontTx/>
              <a:buChar char="-"/>
              <a:tabLst>
                <a:tab pos="361950" algn="l"/>
              </a:tabLst>
            </a:pPr>
            <a:r>
              <a:rPr lang="es-ES" dirty="0" smtClean="0"/>
              <a:t>Las </a:t>
            </a:r>
            <a:r>
              <a:rPr lang="es-ES" dirty="0"/>
              <a:t>Obras de Construcción se iniciaron el 28 de abril de 2008 y </a:t>
            </a:r>
            <a:r>
              <a:rPr lang="es-ES" dirty="0" smtClean="0"/>
              <a:t>fueron culminadas </a:t>
            </a:r>
            <a:r>
              <a:rPr lang="es-ES" dirty="0"/>
              <a:t>en su totalidad el 30 de setiembre de 2009.</a:t>
            </a:r>
          </a:p>
          <a:p>
            <a:pPr lvl="1" algn="just">
              <a:lnSpc>
                <a:spcPct val="150000"/>
              </a:lnSpc>
            </a:pPr>
            <a:endParaRPr lang="es-ES" dirty="0" smtClean="0"/>
          </a:p>
          <a:p>
            <a:pPr marL="466725" lvl="1" indent="-285750" algn="just">
              <a:lnSpc>
                <a:spcPct val="150000"/>
              </a:lnSpc>
              <a:buFontTx/>
              <a:buChar char="-"/>
              <a:tabLst>
                <a:tab pos="361950" algn="l"/>
              </a:tabLst>
            </a:pPr>
            <a:r>
              <a:rPr lang="es-PE" dirty="0" smtClean="0"/>
              <a:t>El 30 de diciembre de 2009, mediante Oficio N° 4794-09-GS-OSITRAN, el Regulador emite opinión favorable a la culminación de las Obras de Construcción, de conformidad con lo dispuesto en la cláusula 6.26 del Contrato de Concesión.</a:t>
            </a:r>
          </a:p>
          <a:p>
            <a:pPr marL="180975" lvl="1" algn="just">
              <a:lnSpc>
                <a:spcPct val="150000"/>
              </a:lnSpc>
              <a:tabLst>
                <a:tab pos="361950" algn="l"/>
              </a:tabLst>
            </a:pPr>
            <a:endParaRPr lang="es-PE" dirty="0" smtClean="0"/>
          </a:p>
          <a:p>
            <a:pPr marL="466725" lvl="1" indent="-285750" algn="just">
              <a:lnSpc>
                <a:spcPct val="150000"/>
              </a:lnSpc>
              <a:buFontTx/>
              <a:buChar char="-"/>
              <a:tabLst>
                <a:tab pos="361950" algn="l"/>
              </a:tabLst>
            </a:pPr>
            <a:r>
              <a:rPr lang="es-PE" dirty="0" smtClean="0"/>
              <a:t>El 23 de febrero de 2010 se suscribió el Acta de Aceptación de las Obras de Construcción.</a:t>
            </a:r>
          </a:p>
          <a:p>
            <a:pPr marL="466725" lvl="1" indent="-285750" algn="just">
              <a:lnSpc>
                <a:spcPct val="150000"/>
              </a:lnSpc>
              <a:buFontTx/>
              <a:buChar char="-"/>
              <a:tabLst>
                <a:tab pos="361950" algn="l"/>
              </a:tabLst>
            </a:pP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dirty="0" smtClean="0"/>
              <a:t>  </a:t>
            </a:r>
            <a:endParaRPr lang="es-PE" dirty="0" smtClean="0"/>
          </a:p>
        </p:txBody>
      </p:sp>
      <p:sp>
        <p:nvSpPr>
          <p:cNvPr id="4" name="5 CuadroTexto"/>
          <p:cNvSpPr txBox="1">
            <a:spLocks noChangeArrowheads="1"/>
          </p:cNvSpPr>
          <p:nvPr/>
        </p:nvSpPr>
        <p:spPr bwMode="auto">
          <a:xfrm>
            <a:off x="173040" y="181089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6309320"/>
            <a:ext cx="2929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Puesta a Punto - Tramo 1</a:t>
            </a:r>
            <a:endParaRPr lang="es-E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1" name="Imagen 13" descr="Foto 16, Km 15, Sector Puesta a Punto, Guardavias pintado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6"/>
          <a:stretch/>
        </p:blipFill>
        <p:spPr bwMode="auto">
          <a:xfrm>
            <a:off x="395536" y="882731"/>
            <a:ext cx="4392488" cy="3338357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Imagen 11" descr="Foto 17, Km 20 del Sector de Puesta a Punto, Distrito de Buenos Aire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83"/>
          <a:stretch/>
        </p:blipFill>
        <p:spPr bwMode="auto">
          <a:xfrm>
            <a:off x="4589748" y="3068960"/>
            <a:ext cx="4320480" cy="324036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73040" y="181089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536" y="6309320"/>
            <a:ext cx="5352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Obras de Construcción en el Tramo 2 y Tramo3</a:t>
            </a:r>
            <a:endParaRPr lang="es-E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42" name="Imagen 5" descr="Foto 50, Km 49, Zona de Emergencia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836320"/>
            <a:ext cx="3528392" cy="2700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Imagen 6" descr="Foto 91, Km 66+600,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0"/>
          <a:stretch/>
        </p:blipFill>
        <p:spPr bwMode="auto">
          <a:xfrm>
            <a:off x="4536255" y="836320"/>
            <a:ext cx="3528000" cy="2700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Imagen 7" descr="Foto 91, Km 66+600,"/>
          <p:cNvPicPr preferRelativeResize="0">
            <a:picLocks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37"/>
          <a:stretch/>
        </p:blipFill>
        <p:spPr bwMode="auto">
          <a:xfrm>
            <a:off x="899592" y="3609320"/>
            <a:ext cx="3528392" cy="2700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Imagen 9" descr="Foto 78, Km 73, Curva de voteo y Muo de Concreto Armado construido"/>
          <p:cNvPicPr preferRelativeResize="0">
            <a:picLocks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87"/>
          <a:stretch/>
        </p:blipFill>
        <p:spPr bwMode="auto">
          <a:xfrm>
            <a:off x="4536255" y="3603173"/>
            <a:ext cx="3528000" cy="2700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536" y="6372036"/>
            <a:ext cx="5416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50000"/>
                  </a:schemeClr>
                </a:solidFill>
              </a:rPr>
              <a:t>Obras de Construcción en el Tramo 2 y Tramo 3</a:t>
            </a:r>
            <a:endParaRPr lang="es-E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266" name="Imagen 14" descr="Foto 73, Km 75-900, Carretera en Concesion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827724"/>
            <a:ext cx="3744000" cy="2736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Imagen 15" descr="Foto 72, Km 76, Carretera en Concesion"/>
          <p:cNvPicPr preferRelativeResize="0">
            <a:picLocks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1"/>
          <a:stretch/>
        </p:blipFill>
        <p:spPr bwMode="auto">
          <a:xfrm>
            <a:off x="4658520" y="818064"/>
            <a:ext cx="3744000" cy="2736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Imagen 17" descr="Foto 67, Km 76+900, Carretera en Concesion Fin del Tramo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708044"/>
            <a:ext cx="3744000" cy="27360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459925" y="729061"/>
            <a:ext cx="4095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UNIDAD DE PEAJE </a:t>
            </a:r>
            <a:r>
              <a:rPr lang="es-PE" sz="1600" b="1" dirty="0" smtClean="0">
                <a:ea typeface="Times New Roman" pitchFamily="18" charset="0"/>
              </a:rPr>
              <a:t>LOMA LARGA BAJA</a:t>
            </a:r>
            <a:endParaRPr kumimoji="0" lang="es-PE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457200" y="4171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3040" y="188640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  <p:pic>
        <p:nvPicPr>
          <p:cNvPr id="6" name="Picture 2" descr="C:\Users\jonathan.chuica\Desktop\chuica\f94c2bc2-013a-4bc1-a1c2-5d1c3883a25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1"/>
            <a:ext cx="9144000" cy="56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886122" y="6082860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/>
              <a:t>Unidad de </a:t>
            </a:r>
            <a:r>
              <a:rPr lang="es-ES" b="1" dirty="0" smtClean="0"/>
              <a:t>Pesaje Móvil </a:t>
            </a:r>
            <a:endParaRPr lang="es-ES" b="1" dirty="0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  <p:pic>
        <p:nvPicPr>
          <p:cNvPr id="8" name="Picture 2" descr="E:\chuica\5fd02c69-ec2e-49da-b78d-d7859aa18bf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49" y="811144"/>
            <a:ext cx="3925284" cy="220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chuica\c15c025f-ff4f-4598-97d9-52c4fb31543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549" y="3171529"/>
            <a:ext cx="8323164" cy="27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chuica\9be106cc-0e64-4800-a931-8d7810e019b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451" y="811143"/>
            <a:ext cx="3941262" cy="22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95536" y="1114866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A la fecha se han implementado los siguientes servicios:</a:t>
            </a:r>
          </a:p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buFont typeface="Arial" charset="0"/>
              <a:buChar char="•"/>
              <a:tabLst>
                <a:tab pos="266700" algn="l"/>
                <a:tab pos="622300" algn="l"/>
              </a:tabLst>
            </a:pPr>
            <a:r>
              <a:rPr lang="es-PE" dirty="0">
                <a:ea typeface="ＭＳ Ｐゴシック" pitchFamily="34" charset="-128"/>
              </a:rPr>
              <a:t>Sistema de Comunicación de Emergencia en Tiempo Real: (01) Central de Emergencia (CAE) + (08) Postes SOS.</a:t>
            </a: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buFont typeface="Arial" charset="0"/>
              <a:buChar char="•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Servicio de  Emergencia de Auxilio Mecánico con 01 grúa remolque </a:t>
            </a: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		para traslado de vehículos livianos.</a:t>
            </a: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buFont typeface="Arial" charset="0"/>
              <a:buChar char="•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Libro de Sugerencias y Reclamos en las Unidades de Peaje.</a:t>
            </a: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buFont typeface="Arial" charset="0"/>
              <a:buChar char="•"/>
              <a:tabLst>
                <a:tab pos="266700" algn="l"/>
                <a:tab pos="622300" algn="l"/>
              </a:tabLst>
            </a:pPr>
            <a:r>
              <a:rPr lang="es-PE" dirty="0">
                <a:ea typeface="ＭＳ Ｐゴシック" pitchFamily="34" charset="-128"/>
              </a:rPr>
              <a:t>Servicios Higiénicos en la Unidad de Peaje.</a:t>
            </a: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buFont typeface="Arial" charset="0"/>
              <a:buChar char="•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Página web.</a:t>
            </a:r>
          </a:p>
          <a:p>
            <a:pPr marL="723900" lvl="1" indent="-266700" algn="just" eaLnBrk="0" hangingPunct="0">
              <a:spcBef>
                <a:spcPct val="50000"/>
              </a:spcBef>
              <a:buSzPct val="80000"/>
              <a:buFont typeface="Arial" charset="0"/>
              <a:buChar char="•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enzo.delgado\AppData\Local\Microsoft\Windows\Temporary Internet Files\Content.Outlook\QLHIHUIR\peaje 031 (3).jpg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25" y="692696"/>
            <a:ext cx="3600000" cy="273600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onathan.chuica\Desktop\BAC\OT2\ITM N°1 Canchaque\FOTOS CARRETERA\fotos 2\IMG_559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242" y="3551907"/>
            <a:ext cx="3648166" cy="2736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da45dac067a4bf785dd31a0b97db1f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25" y="3551907"/>
            <a:ext cx="3599999" cy="2736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867" y="692696"/>
            <a:ext cx="3649541" cy="2736000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66025" y="6411118"/>
            <a:ext cx="737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>
                <a:ea typeface="ＭＳ Ｐゴシック" pitchFamily="34" charset="-128"/>
              </a:rPr>
              <a:t>Servicio de  Emergencia de Auxilio Mecánico</a:t>
            </a:r>
            <a:endParaRPr lang="es-P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971600" y="904652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 smtClean="0"/>
              <a:t>Postes S.O.S</a:t>
            </a:r>
          </a:p>
          <a:p>
            <a:pPr algn="just"/>
            <a:endParaRPr lang="es-PE" b="1" dirty="0" smtClean="0"/>
          </a:p>
          <a:p>
            <a:pPr algn="just"/>
            <a:r>
              <a:rPr lang="es-ES" dirty="0" smtClean="0"/>
              <a:t>Sistema de Comunicación de Emergencia en tiempo real, ubicados a cada 10 Km. de distancia a lo largo de la carretera. El sistema permite establecer comunicación de voz entre cualquier Poste S.O.S. y la Central, pudiendo ésta mantener un registro de todos los eventos y sucesos, así como grabar las conversaciones.</a:t>
            </a:r>
            <a:endParaRPr lang="es-PE" dirty="0" smtClean="0"/>
          </a:p>
          <a:p>
            <a:endParaRPr lang="es-PE" b="1" dirty="0" smtClean="0"/>
          </a:p>
          <a:p>
            <a:endParaRPr lang="es-PE" b="1" dirty="0" smtClean="0"/>
          </a:p>
          <a:p>
            <a:r>
              <a:rPr lang="es-PE" dirty="0" smtClean="0"/>
              <a:t> </a:t>
            </a: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</a:t>
            </a:r>
            <a:endParaRPr lang="en-US" sz="20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04" y="3284982"/>
            <a:ext cx="6523285" cy="264589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2" name="Picture 3" descr="C:\Users\jonathan.chuica\Desktop\564704d8-1f34-4f7a-9dea-51ab7bcae7f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84" y="3284982"/>
            <a:ext cx="1984420" cy="2645893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1500" y="1557338"/>
            <a:ext cx="8143875" cy="428625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Agenda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71500" y="1354138"/>
            <a:ext cx="83209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>
                <a:solidFill>
                  <a:schemeClr val="bg1"/>
                </a:solidFill>
              </a:rPr>
              <a:t>  I.  Introducción</a:t>
            </a:r>
            <a:endParaRPr lang="es-PE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II.  Aspectos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Generales de la Infraestructura Concesionada</a:t>
            </a:r>
            <a:endParaRPr lang="es-PE" sz="2000" b="1" dirty="0"/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Resumen Ejecutivo. Principales Indicadores y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Metas </a:t>
            </a:r>
            <a:r>
              <a:rPr kumimoji="0" lang="es-ES" sz="20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Alcanzadas 2017</a:t>
            </a:r>
            <a:r>
              <a:rPr kumimoji="0" lang="es-E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Objetivos y Agenda de Trabajo para el año 2018</a:t>
            </a: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Otros aspectos relacionados a la Concesión para el año 2018</a:t>
            </a: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Conclusiones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</a:t>
            </a:r>
            <a:endParaRPr lang="es-P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102984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700" b="1" dirty="0" smtClean="0"/>
              <a:t>III. </a:t>
            </a:r>
            <a:r>
              <a:rPr lang="es-ES" sz="1700" b="1" dirty="0" smtClean="0"/>
              <a:t>RESUMEN EJECUTIVO</a:t>
            </a:r>
            <a:endParaRPr lang="en-U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36" y="620688"/>
            <a:ext cx="8633644" cy="56521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86466" y="6284427"/>
            <a:ext cx="737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ea typeface="ＭＳ Ｐゴシック" pitchFamily="34" charset="-128"/>
              </a:rPr>
              <a:t>Página Web</a:t>
            </a:r>
            <a:endParaRPr lang="es-P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err="1" smtClean="0">
                <a:ea typeface="Times New Roman" pitchFamily="18" charset="0"/>
              </a:rPr>
              <a:t>EjecutiVO</a:t>
            </a:r>
            <a:r>
              <a:rPr lang="es-ES" sz="1700" b="1" cap="all" dirty="0" smtClean="0">
                <a:ea typeface="Times New Roman" pitchFamily="18" charset="0"/>
              </a:rPr>
              <a:t> – HECHOS RELEVANTES</a:t>
            </a:r>
            <a:endParaRPr lang="en-U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226792" y="4892020"/>
            <a:ext cx="8863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b="1" dirty="0" smtClean="0"/>
              <a:t>Decreto Supremo N°035-2017-PCM: </a:t>
            </a:r>
            <a:r>
              <a:rPr lang="es-PE" dirty="0" err="1" smtClean="0"/>
              <a:t>Declarción</a:t>
            </a:r>
            <a:r>
              <a:rPr lang="es-PE" dirty="0" smtClean="0"/>
              <a:t> Estado de Emergencia Nacional en el departamento de Piura, por desastre de gran magnitud, a consecuencia de intensas lluvias.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956" y="826774"/>
            <a:ext cx="5911128" cy="37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err="1" smtClean="0">
                <a:ea typeface="Times New Roman" pitchFamily="18" charset="0"/>
              </a:rPr>
              <a:t>EjecutiVO</a:t>
            </a:r>
            <a:r>
              <a:rPr lang="es-ES" sz="1700" b="1" cap="all" dirty="0" smtClean="0">
                <a:ea typeface="Times New Roman" pitchFamily="18" charset="0"/>
              </a:rPr>
              <a:t> – HECHOS RELEVANTES</a:t>
            </a:r>
            <a:endParaRPr lang="en-U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58020" y="811143"/>
            <a:ext cx="8863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b="1" dirty="0" smtClean="0"/>
              <a:t>Decreto Supremo N°035-2017-PCM: </a:t>
            </a:r>
            <a:r>
              <a:rPr lang="es-PE" dirty="0" smtClean="0"/>
              <a:t>Declaración Estado de Emergencia Nacional en el departamento de Piura, por desastre de gran magnitud, a consecuencia de intensas lluvias.</a:t>
            </a:r>
            <a:endParaRPr lang="es-PE" dirty="0"/>
          </a:p>
        </p:txBody>
      </p:sp>
      <p:pic>
        <p:nvPicPr>
          <p:cNvPr id="7" name="Imagen 6" descr="C:\Users\javier.aburto\Desktop\NAZCA PUQUIO PREDIOS FINAL\canchaque\20170308_09271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52616"/>
            <a:ext cx="2880320" cy="218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javier.aburto\Desktop\NAZCA PUQUIO PREDIOS FINAL\canchaque\20170308_09272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726968"/>
            <a:ext cx="2880321" cy="220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javier.aburto\Desktop\NAZCA PUQUIO PREDIOS FINAL\canchaque\IMG_2669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8803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javier.aburto\Desktop\NAZCA PUQUIO PREDIOS FINAL\canchaque\IMG_7966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7" y="4149080"/>
            <a:ext cx="28803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javier.aburto\Desktop\NAZCA PUQUIO PREDIOS FINAL\canchaque\IMG_8108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3" y="1700808"/>
            <a:ext cx="2592287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javier.aburto\Desktop\NAZCA PUQUIO PREDIOS FINAL\canchaque\IMG_8364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3" y="4149080"/>
            <a:ext cx="2592287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15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 – HECHOS RELEVANTES</a:t>
            </a:r>
            <a:endParaRPr lang="en-US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66" y="1700808"/>
            <a:ext cx="3304436" cy="4754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35" y="1158926"/>
            <a:ext cx="3312368" cy="4760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421" y="601217"/>
            <a:ext cx="3188580" cy="4688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420" y="1988840"/>
            <a:ext cx="3188580" cy="4559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245566" y="6548746"/>
            <a:ext cx="88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/>
              <a:t>Declaratoria de Eventos de Mantenimiento de Emergencia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84301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 – METAS ALCANZADAS</a:t>
            </a:r>
            <a:endParaRPr lang="en-US" sz="2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61653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/>
              <a:t>Aprobación de Puente </a:t>
            </a:r>
            <a:r>
              <a:rPr lang="es-PE" b="1" dirty="0" err="1" smtClean="0"/>
              <a:t>Filadera</a:t>
            </a:r>
            <a:r>
              <a:rPr lang="es-PE" b="1" dirty="0" smtClean="0"/>
              <a:t> y Desvío Temporal</a:t>
            </a:r>
            <a:endParaRPr lang="es-PE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999910"/>
            <a:ext cx="5544616" cy="3949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92" y="1248586"/>
            <a:ext cx="3113661" cy="4313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390" b="28747"/>
          <a:stretch/>
        </p:blipFill>
        <p:spPr>
          <a:xfrm>
            <a:off x="3707904" y="673225"/>
            <a:ext cx="4896544" cy="1232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1392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29406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 – METAS ALCANZADAS</a:t>
            </a:r>
            <a:endParaRPr lang="en-US" sz="2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61653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/>
              <a:t>Autorización para la ejecución de actividades de Mantenimiento Periódico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3" y="646254"/>
            <a:ext cx="3586087" cy="53994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700808"/>
            <a:ext cx="5690847" cy="13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1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467544" y="82742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u="sng" dirty="0" smtClean="0"/>
              <a:t>Reajuste tarifa Peaje – </a:t>
            </a:r>
            <a:r>
              <a:rPr lang="es-PE" b="1" u="sng" smtClean="0"/>
              <a:t>Marzo 2017</a:t>
            </a:r>
            <a:endParaRPr lang="es-PE" u="sng" dirty="0"/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>
                <a:ea typeface="Times New Roman" pitchFamily="18" charset="0"/>
              </a:rPr>
              <a:t>Resumen </a:t>
            </a:r>
            <a:r>
              <a:rPr lang="es-ES" sz="1700" b="1" cap="all" dirty="0" smtClean="0">
                <a:ea typeface="Times New Roman" pitchFamily="18" charset="0"/>
              </a:rPr>
              <a:t>Ejecutivo – METAS ALCANZADAS</a:t>
            </a:r>
            <a:endParaRPr lang="en-US" sz="2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763022" cy="528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142" y="1340769"/>
            <a:ext cx="3736298" cy="528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639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67544" y="836712"/>
            <a:ext cx="806489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/>
              <a:t> a)  </a:t>
            </a:r>
            <a:r>
              <a:rPr lang="es-ES" b="1" u="sng" dirty="0" smtClean="0"/>
              <a:t>Inversiones Ejecutadas</a:t>
            </a:r>
            <a:endParaRPr lang="es-PE" u="sng" dirty="0" smtClean="0"/>
          </a:p>
          <a:p>
            <a:r>
              <a:rPr lang="es-ES" dirty="0" smtClean="0"/>
              <a:t> </a:t>
            </a:r>
          </a:p>
          <a:p>
            <a:endParaRPr lang="es-ES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5725" algn="l"/>
              </a:tabLst>
            </a:pPr>
            <a:r>
              <a:rPr lang="es-ES" dirty="0" smtClean="0"/>
              <a:t>Se adquirió cámaras para peaje, monitor y otros.</a:t>
            </a:r>
          </a:p>
          <a:p>
            <a:pPr algn="ctr">
              <a:lnSpc>
                <a:spcPct val="150000"/>
              </a:lnSpc>
              <a:tabLst>
                <a:tab pos="85725" algn="l"/>
              </a:tabLst>
            </a:pPr>
            <a:endParaRPr lang="es-ES" dirty="0" smtClean="0"/>
          </a:p>
          <a:p>
            <a:pPr algn="ctr">
              <a:lnSpc>
                <a:spcPct val="150000"/>
              </a:lnSpc>
              <a:tabLst>
                <a:tab pos="85725" algn="l"/>
              </a:tabLst>
            </a:pPr>
            <a:r>
              <a:rPr lang="es-ES" dirty="0" smtClean="0"/>
              <a:t>Valor Referencial: </a:t>
            </a:r>
            <a:r>
              <a:rPr lang="es-ES" u="sng" dirty="0" smtClean="0"/>
              <a:t>S/. 17,361.</a:t>
            </a:r>
          </a:p>
          <a:p>
            <a:pPr algn="ctr">
              <a:lnSpc>
                <a:spcPct val="150000"/>
              </a:lnSpc>
              <a:tabLst>
                <a:tab pos="85725" algn="l"/>
              </a:tabLst>
            </a:pPr>
            <a:endParaRPr lang="es-ES" u="sng" dirty="0" smtClean="0"/>
          </a:p>
          <a:p>
            <a:pPr marL="466725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dirty="0"/>
              <a:t>Ejecución</a:t>
            </a:r>
            <a:r>
              <a:rPr lang="es-ES" dirty="0" smtClean="0"/>
              <a:t> parcial del ITM de US$ 2.4MM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  </a:t>
            </a:r>
            <a:endParaRPr lang="es-PE" dirty="0" smtClean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440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23528" y="836712"/>
            <a:ext cx="8568952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/>
              <a:t> a)  </a:t>
            </a:r>
            <a:r>
              <a:rPr lang="es-ES" b="1" u="sng" dirty="0" smtClean="0"/>
              <a:t>Inversiones Ejecutadas</a:t>
            </a:r>
            <a:endParaRPr lang="es-PE" u="sng" dirty="0" smtClean="0"/>
          </a:p>
          <a:p>
            <a:r>
              <a:rPr lang="es-ES" dirty="0" smtClean="0"/>
              <a:t> </a:t>
            </a:r>
          </a:p>
          <a:p>
            <a:pPr algn="ctr"/>
            <a:r>
              <a:rPr lang="es-ES" sz="1600" b="1" dirty="0" smtClean="0"/>
              <a:t>Cuadro N° 01</a:t>
            </a:r>
          </a:p>
          <a:p>
            <a:pPr algn="ctr"/>
            <a:endParaRPr lang="es-ES" sz="1050" b="1" dirty="0" smtClean="0"/>
          </a:p>
          <a:p>
            <a:pPr marL="180975" lvl="1" algn="ctr">
              <a:tabLst>
                <a:tab pos="361950" algn="l"/>
              </a:tabLst>
            </a:pPr>
            <a:r>
              <a:rPr lang="es-ES" sz="1600" b="1" i="1" dirty="0" smtClean="0"/>
              <a:t>Montos de inversión anual ejecutados desde el año de inicio de obras hasta el 2017</a:t>
            </a:r>
          </a:p>
          <a:p>
            <a:pPr>
              <a:lnSpc>
                <a:spcPct val="150000"/>
              </a:lnSpc>
            </a:pPr>
            <a:endParaRPr lang="es-ES" dirty="0" smtClean="0"/>
          </a:p>
          <a:p>
            <a:pPr>
              <a:lnSpc>
                <a:spcPct val="150000"/>
              </a:lnSpc>
            </a:pPr>
            <a:endParaRPr lang="es-ES" dirty="0"/>
          </a:p>
          <a:p>
            <a:pPr>
              <a:lnSpc>
                <a:spcPct val="150000"/>
              </a:lnSpc>
            </a:pPr>
            <a:endParaRPr lang="es-ES" dirty="0" smtClean="0"/>
          </a:p>
          <a:p>
            <a:pPr>
              <a:lnSpc>
                <a:spcPct val="150000"/>
              </a:lnSpc>
            </a:pPr>
            <a:endParaRPr lang="es-ES" dirty="0"/>
          </a:p>
          <a:p>
            <a:pPr>
              <a:lnSpc>
                <a:spcPct val="150000"/>
              </a:lnSpc>
            </a:pPr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sz="1100" dirty="0" smtClean="0"/>
              <a:t>En US$</a:t>
            </a:r>
          </a:p>
          <a:p>
            <a:pPr>
              <a:lnSpc>
                <a:spcPct val="150000"/>
              </a:lnSpc>
            </a:pPr>
            <a:r>
              <a:rPr lang="es-ES" dirty="0" smtClean="0"/>
              <a:t>   </a:t>
            </a:r>
            <a:endParaRPr lang="es-PE" dirty="0" smtClean="0"/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41" y="2492896"/>
            <a:ext cx="8970960" cy="13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i. Operaciones</a:t>
            </a:r>
            <a:endParaRPr lang="es-PE" dirty="0" smtClean="0"/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endParaRPr lang="es-PE" dirty="0" smtClean="0"/>
          </a:p>
          <a:p>
            <a:pPr lvl="0"/>
            <a:r>
              <a:rPr lang="es-ES" dirty="0" smtClean="0"/>
              <a:t>	</a:t>
            </a: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13" name="Picture 2" descr="C:\Users\renzo.delgado\AppData\Local\Microsoft\Windows\Temporary Internet Files\Content.Outlook\QLHIHUIR\peaje 031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76" y="4221088"/>
            <a:ext cx="3168352" cy="237626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76" y="1686389"/>
            <a:ext cx="316514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254011"/>
            <a:ext cx="3168352" cy="237626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jonathan.chuica\Desktop\b33b7681-3952-4b05-a2ce-9c11aaa2c9f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761" y="1694481"/>
            <a:ext cx="2128931" cy="24032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1042988" y="1412875"/>
            <a:ext cx="698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0100" lvl="1" indent="-342900"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buFontTx/>
              <a:buChar char="•"/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buFontTx/>
              <a:buChar char="•"/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970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   I. INTRODUCCION</a:t>
            </a:r>
            <a:endParaRPr lang="en-US" b="1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908720"/>
            <a:ext cx="82804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es-PE" b="1" dirty="0" smtClean="0"/>
              <a:t>Datos :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es-P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/>
            </a:pPr>
            <a:r>
              <a:rPr lang="es-PE" dirty="0">
                <a:latin typeface="Arial" pitchFamily="34" charset="0"/>
                <a:cs typeface="Arial" pitchFamily="34" charset="0"/>
              </a:rPr>
              <a:t>Modalidad del Contrato: Concesión </a:t>
            </a:r>
            <a:r>
              <a:rPr lang="es-PE" dirty="0" smtClean="0">
                <a:latin typeface="Arial" pitchFamily="34" charset="0"/>
                <a:cs typeface="Arial" pitchFamily="34" charset="0"/>
              </a:rPr>
              <a:t>Cofinanciada.</a:t>
            </a:r>
            <a:endParaRPr lang="es-PE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/>
            </a:pPr>
            <a:r>
              <a:rPr lang="es-PE" dirty="0">
                <a:latin typeface="Arial" pitchFamily="34" charset="0"/>
                <a:cs typeface="Arial" pitchFamily="34" charset="0"/>
              </a:rPr>
              <a:t>Plazo del Contrato: </a:t>
            </a:r>
            <a:r>
              <a:rPr lang="es-PE" dirty="0" smtClean="0">
                <a:latin typeface="Arial" pitchFamily="34" charset="0"/>
                <a:cs typeface="Arial" pitchFamily="34" charset="0"/>
              </a:rPr>
              <a:t>15 </a:t>
            </a:r>
            <a:r>
              <a:rPr lang="es-PE" dirty="0">
                <a:latin typeface="Arial" pitchFamily="34" charset="0"/>
                <a:cs typeface="Arial" pitchFamily="34" charset="0"/>
              </a:rPr>
              <a:t>años desde </a:t>
            </a:r>
            <a:r>
              <a:rPr lang="es-PE" dirty="0" smtClean="0">
                <a:latin typeface="Arial" pitchFamily="34" charset="0"/>
                <a:cs typeface="Arial" pitchFamily="34" charset="0"/>
              </a:rPr>
              <a:t>el inicio de la explotación.</a:t>
            </a:r>
            <a:endParaRPr lang="es-PE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defRPr/>
            </a:pPr>
            <a:r>
              <a:rPr lang="es-PE" dirty="0">
                <a:latin typeface="Arial" pitchFamily="34" charset="0"/>
                <a:cs typeface="Arial" pitchFamily="34" charset="0"/>
              </a:rPr>
              <a:t>Longitud del tramo: </a:t>
            </a:r>
            <a:r>
              <a:rPr lang="es-PE" dirty="0" smtClean="0">
                <a:latin typeface="Arial" pitchFamily="34" charset="0"/>
                <a:cs typeface="Arial" pitchFamily="34" charset="0"/>
              </a:rPr>
              <a:t>76.9 Km. aprox.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es-PE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14CDF8"/>
              </a:buClr>
              <a:buSzPct val="90000"/>
              <a:defRPr/>
            </a:pPr>
            <a:r>
              <a:rPr lang="es-PE" b="1" dirty="0" smtClean="0"/>
              <a:t>Principales </a:t>
            </a:r>
            <a:r>
              <a:rPr lang="es-PE" b="1" dirty="0"/>
              <a:t>obligaciones del Concesionario</a:t>
            </a:r>
            <a:r>
              <a:rPr lang="es-PE" b="1" dirty="0" smtClean="0"/>
              <a:t>:</a:t>
            </a:r>
          </a:p>
          <a:p>
            <a:pPr marL="457200" indent="-457200">
              <a:spcBef>
                <a:spcPct val="20000"/>
              </a:spcBef>
              <a:buClr>
                <a:srgbClr val="14CDF8"/>
              </a:buClr>
              <a:buSzPct val="90000"/>
              <a:defRPr/>
            </a:pPr>
            <a:endParaRPr lang="es-PE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 indent="-457200">
              <a:spcBef>
                <a:spcPct val="20000"/>
              </a:spcBef>
              <a:buSzPct val="90000"/>
              <a:buFont typeface="Arial" pitchFamily="34" charset="0"/>
              <a:buChar char="•"/>
              <a:defRPr/>
            </a:pPr>
            <a:r>
              <a:rPr lang="es-PE" dirty="0" smtClean="0">
                <a:latin typeface="Arial" pitchFamily="34" charset="0"/>
                <a:cs typeface="Arial" pitchFamily="34" charset="0"/>
              </a:rPr>
              <a:t>Construcción </a:t>
            </a:r>
            <a:r>
              <a:rPr lang="es-PE" dirty="0">
                <a:latin typeface="Arial" pitchFamily="34" charset="0"/>
                <a:cs typeface="Arial" pitchFamily="34" charset="0"/>
              </a:rPr>
              <a:t>de la Infraestructura del </a:t>
            </a:r>
            <a:r>
              <a:rPr lang="es-PE" dirty="0" smtClean="0">
                <a:latin typeface="Arial" pitchFamily="34" charset="0"/>
                <a:cs typeface="Arial" pitchFamily="34" charset="0"/>
              </a:rPr>
              <a:t>Tramo. </a:t>
            </a:r>
            <a:endParaRPr lang="es-PE" dirty="0">
              <a:latin typeface="Arial" pitchFamily="34" charset="0"/>
              <a:cs typeface="Arial" pitchFamily="34" charset="0"/>
            </a:endParaRPr>
          </a:p>
          <a:p>
            <a:pPr lvl="1" indent="-457200">
              <a:spcBef>
                <a:spcPct val="20000"/>
              </a:spcBef>
              <a:buSzPct val="90000"/>
              <a:buFont typeface="Arial" pitchFamily="34" charset="0"/>
              <a:buChar char="•"/>
              <a:defRPr/>
            </a:pPr>
            <a:r>
              <a:rPr lang="es-PE" dirty="0">
                <a:latin typeface="Arial" pitchFamily="34" charset="0"/>
                <a:cs typeface="Arial" pitchFamily="34" charset="0"/>
              </a:rPr>
              <a:t>Conservación de los Bienes de la Concesión.</a:t>
            </a:r>
          </a:p>
          <a:p>
            <a:pPr lvl="1" indent="-457200">
              <a:spcBef>
                <a:spcPct val="20000"/>
              </a:spcBef>
              <a:buSzPct val="90000"/>
              <a:buFont typeface="Arial" pitchFamily="34" charset="0"/>
              <a:buChar char="•"/>
              <a:defRPr/>
            </a:pPr>
            <a:r>
              <a:rPr lang="es-PE" dirty="0">
                <a:latin typeface="Arial" pitchFamily="34" charset="0"/>
                <a:cs typeface="Arial" pitchFamily="34" charset="0"/>
              </a:rPr>
              <a:t>Explotación del Servicio.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s-PE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Aspectos Operativos</a:t>
            </a:r>
          </a:p>
          <a:p>
            <a:endParaRPr lang="es-PE" dirty="0" smtClean="0"/>
          </a:p>
          <a:p>
            <a:endParaRPr lang="es-PE" dirty="0" smtClean="0"/>
          </a:p>
          <a:p>
            <a:r>
              <a:rPr lang="es-ES" b="1" dirty="0" smtClean="0"/>
              <a:t>     i. Operaciones  </a:t>
            </a:r>
            <a:r>
              <a:rPr lang="es-PE" dirty="0" smtClean="0"/>
              <a:t>		</a:t>
            </a:r>
          </a:p>
          <a:p>
            <a:endParaRPr lang="es-PE" dirty="0" smtClean="0"/>
          </a:p>
          <a:p>
            <a:pPr lvl="0"/>
            <a:r>
              <a:rPr lang="es-ES" dirty="0" smtClean="0"/>
              <a:t>	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555120"/>
              </p:ext>
            </p:extLst>
          </p:nvPr>
        </p:nvGraphicFramePr>
        <p:xfrm>
          <a:off x="900113" y="2459038"/>
          <a:ext cx="7399337" cy="334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Hoja de cálculo" r:id="rId3" imgW="6553085" imgH="2962251" progId="Excel.Sheet.12">
                  <p:embed/>
                </p:oleObj>
              </mc:Choice>
              <mc:Fallback>
                <p:oleObj name="Hoja de cálculo" r:id="rId3" imgW="6553085" imgH="29622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0113" y="2459038"/>
                        <a:ext cx="7399337" cy="334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50495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188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i. Operaciones</a:t>
            </a:r>
            <a:endParaRPr lang="es-PE" dirty="0" smtClean="0"/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algn="ctr"/>
            <a:r>
              <a:rPr lang="es-ES" sz="1600" b="1" dirty="0"/>
              <a:t>Cuadro N° </a:t>
            </a:r>
            <a:r>
              <a:rPr lang="es-ES" sz="1600" b="1" dirty="0" smtClean="0"/>
              <a:t>02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ES" sz="1600" b="1" i="1" dirty="0" smtClean="0"/>
              <a:t>Evolución histórica anual de accidentes desde el inicio de la explotación al 2017</a:t>
            </a:r>
            <a:endParaRPr lang="es-ES" dirty="0" smtClean="0"/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5" y="2835469"/>
            <a:ext cx="8715494" cy="26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24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</a:t>
            </a:r>
            <a:r>
              <a:rPr lang="es-ES" b="1" dirty="0" err="1" smtClean="0"/>
              <a:t>ii</a:t>
            </a:r>
            <a:r>
              <a:rPr lang="es-ES" b="1" dirty="0" smtClean="0"/>
              <a:t>. Mantenimiento 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</a:p>
          <a:p>
            <a:endParaRPr lang="es-ES" b="1" dirty="0"/>
          </a:p>
          <a:p>
            <a:r>
              <a:rPr lang="es-PE" dirty="0" smtClean="0"/>
              <a:t>Se dio las actividades de Mantenimiento Periódico descritas en el Informe Técnico de Mantenimiento (ITM) Concesión Vial: Empalme 1B – Buenos Aires – Canchaque.</a:t>
            </a:r>
            <a:endParaRPr lang="es-PE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6" name="Imagen 5" descr="C:\Users\pescajadillo\Documents\0A Proyecto Canchaque\99 Visitas\171020 Visita Canchaque\20171020_083856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9748" y="3796291"/>
            <a:ext cx="417646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pescajadillo\Documents\0A Proyecto Canchaque\99 Visitas\171208\20171207_11434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37" y="3807746"/>
            <a:ext cx="3850140" cy="25808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505837" y="6388579"/>
            <a:ext cx="385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Limpieza de plataforma </a:t>
            </a:r>
            <a:endParaRPr lang="es-PE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589748" y="6388578"/>
            <a:ext cx="417646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Sellado de fisuras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835334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95536" y="3453066"/>
            <a:ext cx="370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Riego de Liga</a:t>
            </a:r>
            <a:endParaRPr lang="es-PE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958662" y="3474129"/>
            <a:ext cx="3438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Bacheo Superficial</a:t>
            </a:r>
            <a:endParaRPr lang="es-PE" sz="1400" dirty="0"/>
          </a:p>
        </p:txBody>
      </p:sp>
      <p:pic>
        <p:nvPicPr>
          <p:cNvPr id="11" name="Imagen 10" descr="C:\Users\pedro.sandoval\OneDrive\1200\III Ejecución\I. Fotos\IMG-273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35" y="1356063"/>
            <a:ext cx="3706123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pescajadillo\Documents\0A Proyecto Canchaque\99 Visitas\171115 Visita Canchaque\20171115_124452_Richtone(HDR)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35" y="3997408"/>
            <a:ext cx="3728492" cy="214199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505835" y="6181525"/>
            <a:ext cx="3728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Bacheo Profundo</a:t>
            </a:r>
            <a:endParaRPr lang="es-PE" sz="1400" dirty="0"/>
          </a:p>
        </p:txBody>
      </p:sp>
      <p:pic>
        <p:nvPicPr>
          <p:cNvPr id="14" name="Imagen 13" descr="C:\Users\generico\Desktop\MP 2\MP-Canchache 2\7. VAL CLIENTE\2. VAL - OCTUBRE 17\FOTOS\IMG-20171031-WA005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662" y="1363993"/>
            <a:ext cx="3438636" cy="208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pescajadillo\Documents\0A Proyecto Canchaque\99 Visitas\171208\20171206_092126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829" y="3997408"/>
            <a:ext cx="3424470" cy="2141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/>
          <p:cNvSpPr txBox="1"/>
          <p:nvPr/>
        </p:nvSpPr>
        <p:spPr>
          <a:xfrm>
            <a:off x="4958662" y="6181524"/>
            <a:ext cx="3438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Refuerzo Asfáltico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160560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95536" y="3453066"/>
            <a:ext cx="370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Aplicación de </a:t>
            </a:r>
            <a:r>
              <a:rPr lang="es-PE" sz="1400" dirty="0" err="1" smtClean="0"/>
              <a:t>Slurry</a:t>
            </a:r>
            <a:r>
              <a:rPr lang="es-PE" sz="1400" dirty="0" smtClean="0"/>
              <a:t> </a:t>
            </a:r>
            <a:r>
              <a:rPr lang="es-PE" sz="1400" dirty="0" err="1" smtClean="0"/>
              <a:t>Seal</a:t>
            </a:r>
            <a:endParaRPr lang="es-PE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958662" y="3474129"/>
            <a:ext cx="3438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Cambio de Señales</a:t>
            </a:r>
            <a:endParaRPr lang="es-PE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05835" y="6181525"/>
            <a:ext cx="3728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Marcas en el pavimento</a:t>
            </a:r>
            <a:endParaRPr lang="es-PE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958662" y="6181524"/>
            <a:ext cx="3438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Reemplazo de reductores de Velocidad</a:t>
            </a:r>
            <a:endParaRPr lang="es-PE" sz="1400" dirty="0"/>
          </a:p>
        </p:txBody>
      </p:sp>
      <p:pic>
        <p:nvPicPr>
          <p:cNvPr id="17" name="Imagen 16" descr="C:\Users\pescajadillo\Documents\0A Proyecto Canchaque\99 Visitas\171413 Fotos\20171213_10223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836" y="1356064"/>
            <a:ext cx="372849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5523" y="1383340"/>
            <a:ext cx="3131840" cy="21185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13" y="4054923"/>
            <a:ext cx="3705735" cy="2084476"/>
          </a:xfrm>
          <a:prstGeom prst="rect">
            <a:avLst/>
          </a:prstGeom>
        </p:spPr>
      </p:pic>
      <p:pic>
        <p:nvPicPr>
          <p:cNvPr id="19" name="Imagen 18" descr="C:\Users\pescajadillo\Documents\0A Proyecto Canchaque\99 Visitas\180100\20180130_095858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5" y="4054924"/>
            <a:ext cx="3816424" cy="2084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179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72116" y="6181526"/>
            <a:ext cx="29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Reconstrucción de Cunetas</a:t>
            </a:r>
            <a:endParaRPr lang="es-PE" sz="1400" dirty="0"/>
          </a:p>
        </p:txBody>
      </p:sp>
      <p:pic>
        <p:nvPicPr>
          <p:cNvPr id="14" name="Imagen 13" descr="C:\Users\pescajadillo\Documents\0A Proyecto Canchaque\99 Visitas\180109 Fotos ITM (whatsup)\IMG-20171221-WA0003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16" y="1916832"/>
            <a:ext cx="2995930" cy="415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C:\Users\pescajadillo\Documents\0A Proyecto Canchaque\99 Visitas\171123 ITM\20171122_111318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475" y="3323981"/>
            <a:ext cx="4442129" cy="274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/>
          <p:cNvSpPr txBox="1"/>
          <p:nvPr/>
        </p:nvSpPr>
        <p:spPr>
          <a:xfrm>
            <a:off x="4251475" y="6163456"/>
            <a:ext cx="4442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Producción de Asfalto en Caliente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642666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95536" y="3573016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0+000</a:t>
            </a:r>
            <a:endParaRPr lang="es-PE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1093532"/>
            <a:ext cx="3312368" cy="24842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04999"/>
            <a:ext cx="3312368" cy="248427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220072" y="3573016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5+000</a:t>
            </a:r>
            <a:endParaRPr lang="es-PE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05065"/>
            <a:ext cx="3312370" cy="248427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23529" y="6459725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16+000</a:t>
            </a:r>
            <a:endParaRPr lang="es-PE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005067"/>
            <a:ext cx="3312367" cy="248427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5219554" y="6459724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23+000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718025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95536" y="3573016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0+000</a:t>
            </a:r>
            <a:endParaRPr lang="es-PE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85874" y="6289575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32+340</a:t>
            </a:r>
            <a:endParaRPr lang="es-PE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90022"/>
            <a:ext cx="3637061" cy="48494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118" y="1049191"/>
            <a:ext cx="3307337" cy="248050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220072" y="3501008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44+200</a:t>
            </a:r>
            <a:endParaRPr lang="es-PE" sz="1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118" y="3880793"/>
            <a:ext cx="3312444" cy="248433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294594" y="6335977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57+900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3326876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Periódico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49562" y="5929158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64+220</a:t>
            </a:r>
            <a:endParaRPr lang="es-PE" sz="1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124521" y="3462707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71+280</a:t>
            </a:r>
            <a:endParaRPr lang="es-PE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276781"/>
            <a:ext cx="3450369" cy="46004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521" y="844912"/>
            <a:ext cx="3456383" cy="25922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02" y="3809390"/>
            <a:ext cx="3472102" cy="2604077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5108803" y="6433591"/>
            <a:ext cx="3495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Km 76+080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172626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</a:t>
            </a:r>
            <a:r>
              <a:rPr lang="es-ES" b="1" dirty="0" err="1" smtClean="0"/>
              <a:t>ii</a:t>
            </a:r>
            <a:r>
              <a:rPr lang="es-ES" b="1" dirty="0" smtClean="0"/>
              <a:t>. Mantenimiento 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endParaRPr lang="es-E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</a:p>
          <a:p>
            <a:endParaRPr lang="es-ES" b="1" dirty="0"/>
          </a:p>
          <a:p>
            <a:r>
              <a:rPr lang="es-PE" dirty="0" smtClean="0"/>
              <a:t>Actividades </a:t>
            </a:r>
            <a:r>
              <a:rPr lang="es-PE" dirty="0"/>
              <a:t>que se realizan con el propósito de proteger y mantener en buenas   condiciones de funcionalidad infraestructura vial. 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es-PE" dirty="0" smtClean="0"/>
          </a:p>
          <a:p>
            <a:pPr>
              <a:lnSpc>
                <a:spcPct val="90000"/>
              </a:lnSpc>
            </a:pPr>
            <a:r>
              <a:rPr lang="es-PE" dirty="0" smtClean="0"/>
              <a:t>       Se ejecutaron trabajos relacionados a:</a:t>
            </a:r>
          </a:p>
          <a:p>
            <a:pPr lvl="1">
              <a:lnSpc>
                <a:spcPct val="90000"/>
              </a:lnSpc>
            </a:pPr>
            <a:endParaRPr lang="es-PE" dirty="0" smtClean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Limpieza de cunetas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Limpieza </a:t>
            </a:r>
            <a:r>
              <a:rPr lang="es-PE" dirty="0"/>
              <a:t>de alcantarillas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Desbroce </a:t>
            </a:r>
            <a:r>
              <a:rPr lang="es-PE" dirty="0"/>
              <a:t>de maleza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Bacheo </a:t>
            </a:r>
            <a:endParaRPr lang="es-PE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Sello </a:t>
            </a:r>
            <a:r>
              <a:rPr lang="es-PE" dirty="0"/>
              <a:t>de fisuras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Limpieza </a:t>
            </a:r>
            <a:r>
              <a:rPr lang="es-PE" dirty="0"/>
              <a:t>derrumbes menores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60773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1500" y="2136279"/>
            <a:ext cx="8143875" cy="428625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Agenda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39552" y="1354138"/>
            <a:ext cx="83209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 I.  Introducción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ES" sz="2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II.  Aspectos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Generales de la Infraestructura Concesionada</a:t>
            </a:r>
            <a:endParaRPr lang="es-PE" sz="2000" b="1" dirty="0" smtClean="0">
              <a:solidFill>
                <a:schemeClr val="bg1"/>
              </a:solidFill>
            </a:endParaRP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Resumen Ejecutivo. Principales Indicadores y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Metas </a:t>
            </a:r>
            <a:r>
              <a:rPr kumimoji="0" lang="es-ES" sz="20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Alcanzadas 2017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Objetivos y Agenda de Trabajo para el año 2018</a:t>
            </a: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Otros aspectos relacionados a la Concesión para el año 2018</a:t>
            </a:r>
          </a:p>
          <a:p>
            <a:pPr marL="514350" indent="-514350">
              <a:lnSpc>
                <a:spcPct val="200000"/>
              </a:lnSpc>
              <a:buClr>
                <a:srgbClr val="003300"/>
              </a:buClr>
              <a:buSzPct val="85000"/>
              <a:buAutoNum type="romanUcPeriod" startAt="3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Conclusiones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8629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50" descr="Foto 89, Km 68+300, Centro Poblado Loma Larga 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217642"/>
            <a:ext cx="9180512" cy="5379710"/>
          </a:xfrm>
          <a:prstGeom prst="rect">
            <a:avLst/>
          </a:prstGeom>
          <a:noFill/>
        </p:spPr>
      </p:pic>
      <p:sp>
        <p:nvSpPr>
          <p:cNvPr id="9229" name="AutoShape 13"/>
          <p:cNvSpPr>
            <a:spLocks/>
          </p:cNvSpPr>
          <p:nvPr/>
        </p:nvSpPr>
        <p:spPr bwMode="auto">
          <a:xfrm>
            <a:off x="34925" y="2060575"/>
            <a:ext cx="1292225" cy="574675"/>
          </a:xfrm>
          <a:prstGeom prst="borderCallout1">
            <a:avLst>
              <a:gd name="adj1" fmla="val 19889"/>
              <a:gd name="adj2" fmla="val 105898"/>
              <a:gd name="adj3" fmla="val 367012"/>
              <a:gd name="adj4" fmla="val 262418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es-PE" sz="1400" b="1" dirty="0">
                <a:solidFill>
                  <a:srgbClr val="000000"/>
                </a:solidFill>
              </a:rPr>
              <a:t>Señalización Horizontal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9230" name="AutoShape 14"/>
          <p:cNvSpPr>
            <a:spLocks noChangeArrowheads="1"/>
          </p:cNvSpPr>
          <p:nvPr/>
        </p:nvSpPr>
        <p:spPr bwMode="auto">
          <a:xfrm>
            <a:off x="34925" y="3068638"/>
            <a:ext cx="1296988" cy="288925"/>
          </a:xfrm>
          <a:prstGeom prst="wedgeRectCallout">
            <a:avLst>
              <a:gd name="adj1" fmla="val 179375"/>
              <a:gd name="adj2" fmla="val 58681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1400" b="1">
                <a:solidFill>
                  <a:srgbClr val="000000"/>
                </a:solidFill>
              </a:rPr>
              <a:t>Calzada</a:t>
            </a:r>
            <a:endParaRPr lang="es-ES" sz="1400" b="1">
              <a:solidFill>
                <a:srgbClr val="000000"/>
              </a:solidFill>
            </a:endParaRP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5471283" y="3547135"/>
            <a:ext cx="1296988" cy="360362"/>
          </a:xfrm>
          <a:prstGeom prst="wedgeRectCallout">
            <a:avLst>
              <a:gd name="adj1" fmla="val -48010"/>
              <a:gd name="adj2" fmla="val 16890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1400" b="1" dirty="0">
                <a:solidFill>
                  <a:srgbClr val="000000"/>
                </a:solidFill>
              </a:rPr>
              <a:t>Berma</a:t>
            </a:r>
            <a:endParaRPr lang="es-ES" sz="1400" b="1" dirty="0">
              <a:solidFill>
                <a:srgbClr val="000000"/>
              </a:solidFill>
            </a:endParaRPr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4658520" y="5805264"/>
            <a:ext cx="1625526" cy="576263"/>
          </a:xfrm>
          <a:prstGeom prst="wedgeRectCallout">
            <a:avLst>
              <a:gd name="adj1" fmla="val 142336"/>
              <a:gd name="adj2" fmla="val -13752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1400" b="1" dirty="0" smtClean="0"/>
              <a:t>Elementos de encarrilamiento</a:t>
            </a:r>
            <a:endParaRPr lang="es-ES" sz="1400" b="1" dirty="0"/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0" y="79664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/>
              <a:t>Principales elementos de la infraestructura vial</a:t>
            </a:r>
            <a:endParaRPr lang="es-ES" sz="2000" b="1" dirty="0"/>
          </a:p>
        </p:txBody>
      </p:sp>
      <p:cxnSp>
        <p:nvCxnSpPr>
          <p:cNvPr id="25" name="24 Conector recto"/>
          <p:cNvCxnSpPr/>
          <p:nvPr/>
        </p:nvCxnSpPr>
        <p:spPr>
          <a:xfrm>
            <a:off x="323850" y="474663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683419" y="5373216"/>
            <a:ext cx="1296988" cy="583467"/>
          </a:xfrm>
          <a:prstGeom prst="wedgeRectCallout">
            <a:avLst>
              <a:gd name="adj1" fmla="val -56880"/>
              <a:gd name="adj2" fmla="val -10025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1400" b="1" dirty="0" smtClean="0">
                <a:solidFill>
                  <a:srgbClr val="000000"/>
                </a:solidFill>
              </a:rPr>
              <a:t>Drenaje</a:t>
            </a:r>
          </a:p>
          <a:p>
            <a:pPr algn="ctr"/>
            <a:r>
              <a:rPr lang="es-PE" sz="1400" b="1" dirty="0" smtClean="0">
                <a:solidFill>
                  <a:srgbClr val="000000"/>
                </a:solidFill>
              </a:rPr>
              <a:t>Longitudinal</a:t>
            </a:r>
            <a:endParaRPr lang="es-ES" sz="1400" b="1" dirty="0">
              <a:solidFill>
                <a:srgbClr val="000000"/>
              </a:solidFill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>
            <a:off x="1475656" y="2204864"/>
            <a:ext cx="2808312" cy="19442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7524328" y="1935702"/>
            <a:ext cx="1512168" cy="538324"/>
          </a:xfrm>
          <a:prstGeom prst="wedgeRectCallout">
            <a:avLst>
              <a:gd name="adj1" fmla="val -48010"/>
              <a:gd name="adj2" fmla="val 16890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PE" sz="1400" b="1" dirty="0" smtClean="0">
                <a:solidFill>
                  <a:srgbClr val="000000"/>
                </a:solidFill>
              </a:rPr>
              <a:t>Señales</a:t>
            </a:r>
          </a:p>
          <a:p>
            <a:pPr algn="ctr"/>
            <a:r>
              <a:rPr lang="es-PE" sz="1400" b="1" dirty="0" smtClean="0">
                <a:solidFill>
                  <a:srgbClr val="000000"/>
                </a:solidFill>
              </a:rPr>
              <a:t>Verticales</a:t>
            </a:r>
          </a:p>
        </p:txBody>
      </p: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17 Conector recto"/>
          <p:cNvCxnSpPr/>
          <p:nvPr/>
        </p:nvCxnSpPr>
        <p:spPr>
          <a:xfrm>
            <a:off x="323850" y="587103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9144000" cy="47054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6181"/>
            <a:ext cx="9144000" cy="1147548"/>
          </a:xfrm>
          <a:prstGeom prst="rect">
            <a:avLst/>
          </a:prstGeom>
        </p:spPr>
      </p:pic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994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390" y="350404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alcantarilla 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54+450/56+500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085838" y="350404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alcantarilla   - </a:t>
            </a:r>
            <a:r>
              <a:rPr lang="es-PE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54+450/56+500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7" y="62797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Desbroce de maleza con equipo- Antes</a:t>
            </a:r>
            <a:endParaRPr lang="es-PE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4+800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11960" y="62797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Desbroce de maleza con equipo-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4+800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195" y="1370269"/>
            <a:ext cx="2740226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 descr="D:\REPORTE DIARIO DE MTTO\FELIX\DICIEMBRE\IMG_234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694" y="1450161"/>
            <a:ext cx="2592288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301" y="4074265"/>
            <a:ext cx="26400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969" y="4074265"/>
            <a:ext cx="26400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19542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90626" y="344977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Carpeta - Antes</a:t>
            </a:r>
            <a:endParaRPr lang="es-PE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68+500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39952" y="34497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Carpeta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-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: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68+500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30780" y="62797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cunetas manual  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- Buenos Aires 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14+000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al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17+000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534234" y="62797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cunetas manual  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- Buenos Aires 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14+000 al Km 17+000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9 Imagen" descr="D:\REPORTE DIARIO DE MTTO\ELADIO\DICIEMBRE\IMG_643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61" y="4095068"/>
            <a:ext cx="2769503" cy="205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158629"/>
            <a:ext cx="2735580" cy="204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43" y="1199607"/>
            <a:ext cx="2734921" cy="20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629" y="1225530"/>
            <a:ext cx="2700337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3843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7406" y="34333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Bacheo en berma  - Antes</a:t>
            </a:r>
            <a:endParaRPr lang="es-PE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</a:t>
            </a:r>
            <a:endParaRPr lang="es-PE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21+900/24+600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73870" y="340358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Bacheo en berma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21+900/24+600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7406" y="6264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Reparación de concreto en cunetas 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800" dirty="0" smtClean="0"/>
              <a:t>                                                       Sector </a:t>
            </a:r>
            <a:r>
              <a:rPr lang="es-ES" sz="800" dirty="0"/>
              <a:t>2: Buenos Aires - Malacasi</a:t>
            </a:r>
            <a:endParaRPr lang="es-PE" sz="800" dirty="0"/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25+100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73870" y="62797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Reparación de concreto en cunetas 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800" dirty="0" smtClean="0"/>
              <a:t>                                                     Sector </a:t>
            </a:r>
            <a:r>
              <a:rPr lang="es-ES" sz="800" dirty="0"/>
              <a:t>2: Buenos Aires - Malacasi</a:t>
            </a:r>
            <a:endParaRPr lang="es-PE" sz="800" dirty="0"/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25+100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9 Imagen" descr="D:\REPORTE DIARIO DE MTTO\FELIX\DICIEMBRE\IMG_2407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56" y="1194146"/>
            <a:ext cx="2702140" cy="205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718" y="1203754"/>
            <a:ext cx="2736304" cy="204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56" y="4042990"/>
            <a:ext cx="2732735" cy="205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7627" y="4049184"/>
            <a:ext cx="2724485" cy="204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93622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7406" y="361375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Reposición de delineador-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1: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 </a:t>
            </a:r>
            <a:endParaRPr lang="es-ES" sz="8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21+900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29854" y="36137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Reposición de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delineador-</a:t>
            </a:r>
            <a:r>
              <a:rPr lang="es-ES" sz="8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Despues</a:t>
            </a:r>
            <a:endParaRPr lang="es-ES" sz="8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Sector -1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Emp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. 1b – Buenos Aires </a:t>
            </a:r>
            <a:endParaRPr lang="es-ES" sz="8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21+900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4663" y="63517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Control de erosión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Sector3: Loma Larga-</a:t>
            </a:r>
            <a:r>
              <a:rPr lang="es-ES" sz="8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75+500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29854" y="63517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Control de erosión--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Loma Larga-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Km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 75+500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008" y="1314914"/>
            <a:ext cx="2703188" cy="202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168" y="1380816"/>
            <a:ext cx="2742476" cy="2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1 Imagen" descr="D:\REPORTE DIARIO DE MTTO\FELIX\DICIEMBRE\IMG_2350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838" y="4189814"/>
            <a:ext cx="268635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D:\REPORTE DIARIO DE MTTO\FELIX\DICIEMBRE\IMG_2354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168" y="4236624"/>
            <a:ext cx="2742476" cy="1825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13590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9414" y="34713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Demarcación de pavimento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2: Buenos Aires-</a:t>
            </a:r>
            <a:r>
              <a:rPr lang="es-ES" sz="8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Malacasi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31+100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23204" y="347139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Demarcación de pavimento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2: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Buenos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Aires-</a:t>
            </a:r>
            <a:r>
              <a:rPr lang="es-ES" sz="8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Malacasi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31+100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3323" y="62797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Reposición señal preventiva y reglamentaria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74+212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32011" y="627970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Reposición señal preventiva y reglamentaria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74+212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061" y="1321773"/>
            <a:ext cx="2760143" cy="20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258" y="1316971"/>
            <a:ext cx="2746802" cy="207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42" y="4160616"/>
            <a:ext cx="2760143" cy="207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258" y="4135330"/>
            <a:ext cx="2721230" cy="214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71138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7406" y="35121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Reposición de señal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Reglamentaria 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2A: Buenos Aires - Malacasi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22+500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870124" y="35121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Reposición de señal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Reglamentaria 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2A: Buenos Aires - Malacasi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22+500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3197" y="63517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Demarcación de pavimento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2A: Buenos Aires - Malacasi </a:t>
            </a:r>
            <a:endParaRPr lang="es-ES" sz="8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29+900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13830" y="63517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Demarcación de pavimento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2A: Buenos Aires - Malacasi </a:t>
            </a:r>
            <a:endParaRPr lang="es-ES" sz="8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Progresiva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291+900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8 Imagen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51883"/>
            <a:ext cx="2664296" cy="2051685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417" y="1351883"/>
            <a:ext cx="2733839" cy="205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555" y="4160196"/>
            <a:ext cx="2738417" cy="205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263" y="4187715"/>
            <a:ext cx="2750993" cy="206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708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9414" y="356322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Demarcación de pavimento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74+000/75+000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57846" y="35634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Demarcación de pavimento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74+000/75+000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9414" y="62797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Eliminación de derrumbes-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31+750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157846" y="62797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Eliminación de derrumbes-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3: Loma Larga - </a:t>
            </a:r>
            <a:r>
              <a:rPr lang="es-ES" sz="800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Canchaque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31+750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356" y="1402989"/>
            <a:ext cx="2757848" cy="207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332" y="1402989"/>
            <a:ext cx="2736304" cy="204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356" y="4149485"/>
            <a:ext cx="2757848" cy="20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332" y="4193699"/>
            <a:ext cx="2736304" cy="205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5569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1422" y="358343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Slurry  Seal en Calzada  </a:t>
            </a: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2A: Buenos Aires -  Malacasi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14+052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93869" y="358343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Slurry  Seal en Calzada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2A: Buenos Aires -  Malacasi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14+052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1520" y="63517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cuneta con equipo  - Antes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2b: Malacasi – Loma Larga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38+100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67944" y="635171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Limpieza de cuneta con equipo  - Después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Sector 2b: Malacasi – Loma Larga</a:t>
            </a:r>
            <a:endParaRPr lang="es-PE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800" dirty="0">
                <a:latin typeface="Comic Sans MS" panose="030F0702030302020204" pitchFamily="66" charset="0"/>
                <a:ea typeface="Times New Roman" panose="02020603050405020304" pitchFamily="18" charset="0"/>
              </a:rPr>
              <a:t>Progresiva: km </a:t>
            </a:r>
            <a:r>
              <a:rPr lang="es-ES" sz="8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38+100</a:t>
            </a:r>
            <a:endParaRPr lang="es-P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263286"/>
            <a:ext cx="2735580" cy="20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282094"/>
            <a:ext cx="2735580" cy="205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423194"/>
            <a:ext cx="2726105" cy="20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7" y="1477216"/>
            <a:ext cx="2693950" cy="202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64954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1042988" y="1412875"/>
            <a:ext cx="6985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0100" lvl="1" indent="-342900"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buFontTx/>
              <a:buChar char="•"/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buFontTx/>
              <a:buChar char="•"/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0" name="Rectangle 15"/>
          <p:cNvSpPr>
            <a:spLocks noChangeArrowheads="1"/>
          </p:cNvSpPr>
          <p:nvPr/>
        </p:nvSpPr>
        <p:spPr bwMode="auto">
          <a:xfrm>
            <a:off x="395288" y="785794"/>
            <a:ext cx="8209160" cy="56323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just" eaLnBrk="0" hangingPunct="0">
              <a:spcBef>
                <a:spcPts val="0"/>
              </a:spcBef>
              <a:buSzPct val="80000"/>
              <a:tabLst>
                <a:tab pos="266700" algn="l"/>
                <a:tab pos="622300" algn="l"/>
              </a:tabLst>
            </a:pPr>
            <a:endParaRPr lang="es-ES_tradnl" dirty="0">
              <a:ea typeface="ＭＳ Ｐゴシック" pitchFamily="34" charset="-128"/>
            </a:endParaRPr>
          </a:p>
          <a:p>
            <a:pPr marL="266700" lvl="1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ES_tradnl" dirty="0" smtClean="0">
                <a:ea typeface="ＭＳ Ｐゴシック" pitchFamily="34" charset="-128"/>
              </a:rPr>
              <a:t>Periodo de Concesión: 15 años contados desde el Inicio de Explotación.</a:t>
            </a:r>
            <a:endParaRPr lang="es-ES_tradnl" dirty="0">
              <a:ea typeface="ＭＳ Ｐゴシック" pitchFamily="34" charset="-128"/>
            </a:endParaRPr>
          </a:p>
          <a:p>
            <a:pPr marL="266700" lvl="1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Dividido en 3 sectores contractuales:</a:t>
            </a: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algn="just" eaLnBrk="0" hangingPunct="0">
              <a:spcBef>
                <a:spcPts val="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algn="just" eaLnBrk="0" hangingPunct="0">
              <a:spcBef>
                <a:spcPts val="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Incluye</a:t>
            </a:r>
            <a:r>
              <a:rPr lang="en-US" dirty="0" smtClean="0">
                <a:ea typeface="ＭＳ Ｐゴシック" pitchFamily="34" charset="-128"/>
              </a:rPr>
              <a:t>: </a:t>
            </a:r>
          </a:p>
          <a:p>
            <a:pPr marL="1181100" lvl="2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/>
              <a:t>(01) Unidad de Peaje Loma </a:t>
            </a:r>
            <a:r>
              <a:rPr lang="es-PE" dirty="0"/>
              <a:t>Larga Baja </a:t>
            </a:r>
            <a:r>
              <a:rPr lang="es-PE" dirty="0" smtClean="0"/>
              <a:t>Km</a:t>
            </a:r>
            <a:r>
              <a:rPr lang="es-PE" dirty="0"/>
              <a:t>. </a:t>
            </a:r>
            <a:r>
              <a:rPr lang="es-PE" dirty="0" smtClean="0"/>
              <a:t>63+370</a:t>
            </a:r>
          </a:p>
          <a:p>
            <a:pPr marL="1181100" lvl="2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(01) Estación de Pesaje Móvil.</a:t>
            </a:r>
          </a:p>
          <a:p>
            <a:pPr marL="266700" indent="-266700" algn="just" eaLnBrk="0" hangingPunct="0">
              <a:spcBef>
                <a:spcPts val="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Inicio de </a:t>
            </a:r>
            <a:r>
              <a:rPr lang="es-PE" dirty="0">
                <a:ea typeface="ＭＳ Ｐゴシック" pitchFamily="34" charset="-128"/>
              </a:rPr>
              <a:t>E</a:t>
            </a:r>
            <a:r>
              <a:rPr lang="es-PE" dirty="0" smtClean="0">
                <a:ea typeface="ＭＳ Ｐゴシック" pitchFamily="34" charset="-128"/>
              </a:rPr>
              <a:t>xplotación: 01 de marzo de 2010</a:t>
            </a:r>
          </a:p>
          <a:p>
            <a:pPr algn="just" eaLnBrk="0" hangingPunct="0">
              <a:spcBef>
                <a:spcPts val="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Noveno año de Concesión.</a:t>
            </a: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ts val="0"/>
              </a:spcBef>
              <a:buSzPct val="80000"/>
              <a:buFont typeface="Wingdings" pitchFamily="2" charset="2"/>
              <a:buChar char="Ø"/>
              <a:tabLst>
                <a:tab pos="266700" algn="l"/>
                <a:tab pos="622300" algn="l"/>
              </a:tabLst>
            </a:pPr>
            <a:r>
              <a:rPr lang="es-PE" dirty="0" smtClean="0">
                <a:ea typeface="ＭＳ Ｐゴシック" pitchFamily="34" charset="-128"/>
              </a:rPr>
              <a:t>La carretera concesionada atraviesa 30 centro poblados aledaños a la vía.</a:t>
            </a: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173038" y="76200"/>
            <a:ext cx="8719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ES" b="1" dirty="0" smtClean="0"/>
              <a:t>II. ASPECTOS GENERALES DE LA INFRAESTRUCTURA CONCESIONADA</a:t>
            </a:r>
            <a:endParaRPr lang="es-PE" dirty="0" smtClean="0"/>
          </a:p>
        </p:txBody>
      </p:sp>
      <p:pic>
        <p:nvPicPr>
          <p:cNvPr id="7" name="Imagen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10" b="14083"/>
          <a:stretch/>
        </p:blipFill>
        <p:spPr bwMode="auto">
          <a:xfrm>
            <a:off x="755576" y="2060848"/>
            <a:ext cx="6984776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17 Conector recto"/>
          <p:cNvCxnSpPr/>
          <p:nvPr/>
        </p:nvCxnSpPr>
        <p:spPr>
          <a:xfrm>
            <a:off x="323850" y="587103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1079612" y="1221397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/>
              <a:t>Organigrama</a:t>
            </a:r>
            <a:endParaRPr lang="es-ES" sz="2000" b="1" dirty="0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7" name="Imagen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768394"/>
            <a:ext cx="5688632" cy="50896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0595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986112" y="1187604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/>
              <a:t>Metrados Ejecutados - 2017</a:t>
            </a: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6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04625"/>
            <a:ext cx="7776864" cy="32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70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986112" y="1187604"/>
            <a:ext cx="7344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 smtClean="0"/>
              <a:t>Reforzamiento puente existente </a:t>
            </a:r>
            <a:r>
              <a:rPr lang="es-ES" sz="2000" b="1" dirty="0" err="1" smtClean="0"/>
              <a:t>Filadera</a:t>
            </a:r>
            <a:endParaRPr lang="es-ES" sz="2000" b="1" dirty="0" smtClean="0"/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6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Rutinario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359" y="2012676"/>
            <a:ext cx="3236640" cy="18206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959" y="2012676"/>
            <a:ext cx="3236640" cy="1820610"/>
          </a:xfrm>
          <a:prstGeom prst="rect">
            <a:avLst/>
          </a:prstGeom>
        </p:spPr>
      </p:pic>
      <p:pic>
        <p:nvPicPr>
          <p:cNvPr id="3074" name="Picture 2" descr="IMG-20180116-WA00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820" y="4149080"/>
            <a:ext cx="3206180" cy="18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-20180116-WA00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006" y="4127761"/>
            <a:ext cx="3266322" cy="183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150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94356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ii. Mantenimiento </a:t>
            </a:r>
          </a:p>
          <a:p>
            <a:endParaRPr lang="es-ES" b="1" dirty="0"/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23933"/>
              </p:ext>
            </p:extLst>
          </p:nvPr>
        </p:nvGraphicFramePr>
        <p:xfrm>
          <a:off x="395536" y="2348880"/>
          <a:ext cx="8496944" cy="3024335"/>
        </p:xfrm>
        <a:graphic>
          <a:graphicData uri="http://schemas.openxmlformats.org/drawingml/2006/table">
            <a:tbl>
              <a:tblPr/>
              <a:tblGrid>
                <a:gridCol w="2644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78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Referencia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Conclusión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38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Primer Trimestre</a:t>
                      </a:r>
                      <a:b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Enero - 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 N° </a:t>
                      </a:r>
                      <a:r>
                        <a:rPr lang="es-PE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1819 -2017-JCRV-GSF-OSITRAN</a:t>
                      </a: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de fecha </a:t>
                      </a:r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 de mayo </a:t>
                      </a:r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acuerdo al Apéndice 7 del Anexo I del Contrato de Concesión:  </a:t>
                      </a:r>
                      <a:endParaRPr lang="es-P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es-PE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                               </a:t>
                      </a: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Nivel de Servicio Global del Contrato - Superior al 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38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Segundo Trimestre</a:t>
                      </a:r>
                      <a:b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Abril - Junio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Oficio N</a:t>
                      </a:r>
                      <a:r>
                        <a:rPr lang="es-PE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° </a:t>
                      </a:r>
                      <a:r>
                        <a:rPr lang="es-PE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3202-2017</a:t>
                      </a:r>
                      <a:r>
                        <a:rPr lang="es-PE" sz="1200" b="0" i="0" u="none" strike="noStrike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PE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GSF-OSITRAN</a:t>
                      </a:r>
                      <a: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de fecha </a:t>
                      </a:r>
                      <a:r>
                        <a:rPr lang="es-PE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 </a:t>
                      </a:r>
                      <a:r>
                        <a:rPr lang="es-PE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 julio </a:t>
                      </a:r>
                      <a:r>
                        <a:rPr lang="es-PE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200" b="0" i="0" u="none" strike="noStrike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38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Tercer Trimestre</a:t>
                      </a:r>
                      <a:b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 - Setiembre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 N</a:t>
                      </a:r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 </a:t>
                      </a:r>
                      <a:r>
                        <a:rPr lang="es-PE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4567-2017-JCRV-GSF-OSITRAN</a:t>
                      </a: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de fecha </a:t>
                      </a:r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</a:t>
                      </a: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octubre </a:t>
                      </a:r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8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Cuarto Trimestre</a:t>
                      </a:r>
                      <a:b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Octubre - Diciembre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Oficio N° </a:t>
                      </a:r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0485-2017-JCRV-GSF-OSITRAN</a:t>
                      </a: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de fecha </a:t>
                      </a:r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de </a:t>
                      </a:r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enero de </a:t>
                      </a:r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9318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</a:t>
            </a:r>
            <a:r>
              <a:rPr lang="es-ES" b="1" dirty="0" err="1" smtClean="0"/>
              <a:t>ii</a:t>
            </a:r>
            <a:r>
              <a:rPr lang="es-ES" b="1" dirty="0" smtClean="0"/>
              <a:t>. Mantenimiento 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endParaRPr lang="es-E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de Emergencia</a:t>
            </a:r>
          </a:p>
          <a:p>
            <a:endParaRPr lang="es-ES" b="1" dirty="0"/>
          </a:p>
          <a:p>
            <a:r>
              <a:rPr lang="es-PE" dirty="0" smtClean="0"/>
              <a:t>Se ejecutaron las labores de Mantenimiento de Emergencia de los eventos calificados por el Regulador como tales mediante los oficios:</a:t>
            </a:r>
          </a:p>
          <a:p>
            <a:pPr lvl="1">
              <a:lnSpc>
                <a:spcPct val="90000"/>
              </a:lnSpc>
            </a:pPr>
            <a:endParaRPr lang="es-PE" dirty="0" smtClean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4709-2016-JCRV-GSF-OSITRAN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2902-2017-GSF-OSITRAN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3424-2017-GSF-OSITRAN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3828-2017-GSF-OSITRAN</a:t>
            </a:r>
          </a:p>
          <a:p>
            <a:pPr lvl="1">
              <a:lnSpc>
                <a:spcPct val="90000"/>
              </a:lnSpc>
            </a:pPr>
            <a:endParaRPr lang="es-PE" dirty="0" smtClean="0"/>
          </a:p>
          <a:p>
            <a:pPr>
              <a:lnSpc>
                <a:spcPct val="90000"/>
              </a:lnSpc>
            </a:pPr>
            <a:r>
              <a:rPr lang="es-PE" dirty="0" smtClean="0"/>
              <a:t>Los mismos que fueron comunicados con el Concedente, mediante los oficios:</a:t>
            </a:r>
          </a:p>
          <a:p>
            <a:pPr>
              <a:lnSpc>
                <a:spcPct val="90000"/>
              </a:lnSpc>
            </a:pPr>
            <a:endParaRPr lang="es-PE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/>
              <a:t>Oficio N° 4505-2016-MTC/25</a:t>
            </a:r>
            <a:endParaRPr lang="es-PE" dirty="0" smtClean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1541-2017-MTC/25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1843-2017-MTC/25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PE" dirty="0" smtClean="0"/>
              <a:t>Oficio N° 2100-2017-MTC/25</a:t>
            </a:r>
            <a:endParaRPr lang="es-PE" dirty="0"/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6799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208662" y="3611564"/>
            <a:ext cx="866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44+020</a:t>
            </a:r>
            <a:endParaRPr lang="es-PE" sz="1600" dirty="0"/>
          </a:p>
        </p:txBody>
      </p:sp>
      <p:pic>
        <p:nvPicPr>
          <p:cNvPr id="3074" name="1 Image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661" y="1350378"/>
            <a:ext cx="3715267" cy="223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1 Imagen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396136"/>
            <a:ext cx="3652209" cy="21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de Emergencia</a:t>
            </a:r>
            <a:endParaRPr lang="es-ES" dirty="0"/>
          </a:p>
        </p:txBody>
      </p:sp>
      <p:pic>
        <p:nvPicPr>
          <p:cNvPr id="10" name="Imagen 2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40" y="4168858"/>
            <a:ext cx="2177579" cy="23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IMG_653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199" y="4168858"/>
            <a:ext cx="3094881" cy="23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20170210_1228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822" y="4168858"/>
            <a:ext cx="3476355" cy="23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208661" y="6514377"/>
            <a:ext cx="8859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72+300</a:t>
            </a:r>
            <a:endParaRPr lang="es-PE" sz="1600" dirty="0"/>
          </a:p>
        </p:txBody>
      </p: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90955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208662" y="3611564"/>
            <a:ext cx="893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13+480</a:t>
            </a:r>
            <a:endParaRPr lang="es-PE" sz="1600" dirty="0"/>
          </a:p>
        </p:txBody>
      </p: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de Emergencia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8661" y="6514377"/>
            <a:ext cx="8859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16+915</a:t>
            </a:r>
            <a:endParaRPr lang="es-PE" sz="1600" dirty="0"/>
          </a:p>
        </p:txBody>
      </p:sp>
      <p:pic>
        <p:nvPicPr>
          <p:cNvPr id="5122" name="Picture 2" descr="IMG_68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40" y="1350377"/>
            <a:ext cx="2953798" cy="22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WhatsApp Image 2018-01-18 at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8726" y="1354352"/>
            <a:ext cx="2088232" cy="22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WhatsApp Image 2018-02-27 at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364577"/>
            <a:ext cx="3672408" cy="22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40" y="4168858"/>
            <a:ext cx="3379858" cy="231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G_523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1492" y="4159648"/>
            <a:ext cx="3205004" cy="232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IMG_468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60"/>
          <a:stretch/>
        </p:blipFill>
        <p:spPr bwMode="auto">
          <a:xfrm>
            <a:off x="3616128" y="4168857"/>
            <a:ext cx="2135296" cy="235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2825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208662" y="3611564"/>
            <a:ext cx="893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51+000</a:t>
            </a:r>
            <a:endParaRPr lang="es-PE" sz="1600" dirty="0"/>
          </a:p>
        </p:txBody>
      </p: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de Emergencia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8661" y="6514377"/>
            <a:ext cx="8859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72+200</a:t>
            </a:r>
            <a:endParaRPr lang="es-PE" sz="1600" dirty="0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2551" y="13645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040" y="1364577"/>
            <a:ext cx="2785273" cy="221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MG_882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9631" y="1368033"/>
            <a:ext cx="2396466" cy="2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97"/>
          <a:stretch/>
        </p:blipFill>
        <p:spPr bwMode="auto">
          <a:xfrm>
            <a:off x="5538870" y="1361094"/>
            <a:ext cx="3497626" cy="222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G_88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40" y="4168857"/>
            <a:ext cx="3073942" cy="23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IMG_915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8870" y="4178261"/>
            <a:ext cx="1800200" cy="23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IMG_074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9532" y="4196063"/>
            <a:ext cx="1296144" cy="23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MG-20170916-WA000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4178823"/>
            <a:ext cx="2435582" cy="233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0621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/>
        </p:nvCxnSpPr>
        <p:spPr>
          <a:xfrm>
            <a:off x="35496" y="457200"/>
            <a:ext cx="9108504" cy="0"/>
          </a:xfrm>
          <a:prstGeom prst="line">
            <a:avLst/>
          </a:prstGeom>
          <a:ln w="4445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</a:ln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395536" y="70517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Mantenimiento de Emergencia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73040" y="6132016"/>
            <a:ext cx="8859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/>
              <a:t>Mantenimiento de Emergencia 73+280</a:t>
            </a:r>
            <a:endParaRPr lang="es-PE" sz="1600" dirty="0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2551" y="13645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8194" name="21 Imag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29" y="1368032"/>
            <a:ext cx="3132098" cy="2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IMG_42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136" y="1368867"/>
            <a:ext cx="3149075" cy="221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IMG_950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5020" y="1368032"/>
            <a:ext cx="2212273" cy="2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IMG_428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29" y="3717032"/>
            <a:ext cx="3270356" cy="2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IMG_051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0240" y="3721639"/>
            <a:ext cx="2258295" cy="2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IMG_872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273" y="3735519"/>
            <a:ext cx="2946020" cy="22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93257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59</a:t>
            </a:fld>
            <a:endParaRPr lang="es-ES"/>
          </a:p>
        </p:txBody>
      </p:sp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0272" y="2465576"/>
            <a:ext cx="70671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PE" dirty="0" smtClean="0"/>
              <a:t> </a:t>
            </a:r>
          </a:p>
          <a:p>
            <a:pPr lvl="0"/>
            <a:r>
              <a:rPr lang="es-PE" dirty="0" smtClean="0"/>
              <a:t>	</a:t>
            </a:r>
          </a:p>
          <a:p>
            <a:pPr lvl="0"/>
            <a:r>
              <a:rPr lang="es-PE" dirty="0" smtClean="0"/>
              <a:t>	- Monitoreo Ambientales: </a:t>
            </a:r>
          </a:p>
          <a:p>
            <a:pPr lvl="0"/>
            <a:endParaRPr lang="es-PE" dirty="0"/>
          </a:p>
          <a:p>
            <a:pPr lvl="0"/>
            <a:endParaRPr lang="es-PE" dirty="0" smtClean="0"/>
          </a:p>
          <a:p>
            <a:pPr lvl="0"/>
            <a:r>
              <a:rPr lang="es-PE" dirty="0"/>
              <a:t>	</a:t>
            </a:r>
            <a:r>
              <a:rPr lang="es-PE" dirty="0" smtClean="0"/>
              <a:t>	Agua, Ruido, Suelo y Aire.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40272" y="908720"/>
            <a:ext cx="88634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</a:t>
            </a:r>
            <a:r>
              <a:rPr lang="es-ES" b="1" dirty="0" err="1" smtClean="0"/>
              <a:t>iii</a:t>
            </a:r>
            <a:r>
              <a:rPr lang="es-ES" b="1" dirty="0" smtClean="0"/>
              <a:t>. Medio Ambiente</a:t>
            </a:r>
          </a:p>
          <a:p>
            <a:endParaRPr lang="es-ES" b="1" dirty="0" smtClean="0"/>
          </a:p>
          <a:p>
            <a:r>
              <a:rPr lang="es-PE" dirty="0" smtClean="0"/>
              <a:t>          Las actividades realizadas comprenden:</a:t>
            </a:r>
          </a:p>
          <a:p>
            <a:r>
              <a:rPr lang="es-PE" dirty="0" smtClean="0"/>
              <a:t> 	</a:t>
            </a:r>
          </a:p>
          <a:p>
            <a:pPr lvl="0"/>
            <a:r>
              <a:rPr lang="es-PE" dirty="0" smtClean="0"/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73038" y="76200"/>
            <a:ext cx="8719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ES" b="1" dirty="0" smtClean="0"/>
              <a:t>II. ASPECTOS GENERALES DE LA INFRAESTRUCTURA CONCESIONADA</a:t>
            </a:r>
            <a:endParaRPr lang="es-PE" dirty="0" smtClean="0"/>
          </a:p>
        </p:txBody>
      </p:sp>
      <p:grpSp>
        <p:nvGrpSpPr>
          <p:cNvPr id="2" name="Grupo 1"/>
          <p:cNvGrpSpPr/>
          <p:nvPr/>
        </p:nvGrpSpPr>
        <p:grpSpPr>
          <a:xfrm>
            <a:off x="173038" y="1124744"/>
            <a:ext cx="8874205" cy="3636378"/>
            <a:chOff x="173038" y="1474038"/>
            <a:chExt cx="8874205" cy="363637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38" y="1474038"/>
              <a:ext cx="8874205" cy="3636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11 Conector"/>
            <p:cNvSpPr/>
            <p:nvPr/>
          </p:nvSpPr>
          <p:spPr>
            <a:xfrm>
              <a:off x="3321677" y="3634278"/>
              <a:ext cx="142875" cy="142875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20194" y="3852050"/>
              <a:ext cx="100273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50" b="1" dirty="0" err="1" smtClean="0">
                  <a:solidFill>
                    <a:schemeClr val="bg1"/>
                  </a:solidFill>
                </a:rPr>
                <a:t>Empalme</a:t>
              </a:r>
              <a:r>
                <a:rPr lang="en-US" sz="1050" b="1" dirty="0" smtClean="0">
                  <a:solidFill>
                    <a:schemeClr val="bg1"/>
                  </a:solidFill>
                </a:rPr>
                <a:t> 1B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12 Conector"/>
            <p:cNvSpPr/>
            <p:nvPr/>
          </p:nvSpPr>
          <p:spPr>
            <a:xfrm>
              <a:off x="7169663" y="4029766"/>
              <a:ext cx="133350" cy="1524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5" name="14 Conector"/>
            <p:cNvSpPr/>
            <p:nvPr/>
          </p:nvSpPr>
          <p:spPr>
            <a:xfrm>
              <a:off x="4538703" y="3786678"/>
              <a:ext cx="142875" cy="142875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4507855" y="3562478"/>
              <a:ext cx="118542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 smtClean="0">
                  <a:solidFill>
                    <a:schemeClr val="bg1"/>
                  </a:solidFill>
                </a:rPr>
                <a:t>Buenos Aires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207365" y="4293096"/>
              <a:ext cx="118542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 smtClean="0">
                  <a:solidFill>
                    <a:schemeClr val="bg1"/>
                  </a:solidFill>
                </a:rPr>
                <a:t>Canchaque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467543" y="4420054"/>
              <a:ext cx="648071" cy="2539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 smtClean="0"/>
                <a:t>PIURA</a:t>
              </a:r>
              <a:endParaRPr lang="en-US" sz="1050" b="1" dirty="0"/>
            </a:p>
          </p:txBody>
        </p:sp>
        <p:sp>
          <p:nvSpPr>
            <p:cNvPr id="14" name="14 Conector"/>
            <p:cNvSpPr/>
            <p:nvPr/>
          </p:nvSpPr>
          <p:spPr>
            <a:xfrm>
              <a:off x="6444208" y="4560082"/>
              <a:ext cx="142875" cy="142875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5851495" y="4182166"/>
              <a:ext cx="118542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 smtClean="0">
                  <a:solidFill>
                    <a:schemeClr val="bg1"/>
                  </a:solidFill>
                </a:rPr>
                <a:t>Piedra Azul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86202"/>
              </p:ext>
            </p:extLst>
          </p:nvPr>
        </p:nvGraphicFramePr>
        <p:xfrm>
          <a:off x="536315" y="4887228"/>
          <a:ext cx="7992888" cy="1486647"/>
        </p:xfrm>
        <a:graphic>
          <a:graphicData uri="http://schemas.openxmlformats.org/drawingml/2006/table">
            <a:tbl>
              <a:tblPr firstRow="1" firstCol="1" bandRow="1"/>
              <a:tblGrid>
                <a:gridCol w="989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3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67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218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Frente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Tramo 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Ruta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Localidad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Progresiva (Km)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Longitud  Km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18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Desde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Hasta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Inicio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Fin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83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2A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Empalme Panamericana Norte Antigua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Buenos Aires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0+000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22+060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22,060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18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2A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Buenos Aires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Piedra Azul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22+060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64+060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42,000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07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2A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Piedra Azul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Canchaque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64+060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76+940</a:t>
                      </a:r>
                      <a:endParaRPr lang="es-PE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P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12,880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184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PE" sz="105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76.940</a:t>
                      </a:r>
                      <a:endParaRPr lang="es-PE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60</a:t>
            </a:fld>
            <a:endParaRPr lang="es-ES"/>
          </a:p>
        </p:txBody>
      </p:sp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539551" y="385175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Ruido</a:t>
            </a:r>
            <a:endParaRPr lang="es-PE" dirty="0"/>
          </a:p>
        </p:txBody>
      </p:sp>
      <p:sp>
        <p:nvSpPr>
          <p:cNvPr id="3" name="2 Rectángulo"/>
          <p:cNvSpPr/>
          <p:nvPr/>
        </p:nvSpPr>
        <p:spPr>
          <a:xfrm>
            <a:off x="4737748" y="3851756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Suelo</a:t>
            </a:r>
            <a:endParaRPr lang="es-PE" dirty="0"/>
          </a:p>
        </p:txBody>
      </p:sp>
      <p:sp>
        <p:nvSpPr>
          <p:cNvPr id="15" name="14 Rectángulo"/>
          <p:cNvSpPr/>
          <p:nvPr/>
        </p:nvSpPr>
        <p:spPr>
          <a:xfrm>
            <a:off x="602228" y="1115452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Aire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736181" y="111545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/>
              <a:t>Agua</a:t>
            </a:r>
          </a:p>
        </p:txBody>
      </p:sp>
      <p:sp>
        <p:nvSpPr>
          <p:cNvPr id="22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23" name="Imagen 22" descr="C:\Users\pamela.sabuco\Desktop\FOTOS\AGOSTO\monitoreo\IMG_1917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6757" y="4361401"/>
            <a:ext cx="2819667" cy="1993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 descr="C:\Users\pamela.sabuco\Desktop\FOTOS\AGOSTO\monitoreo\IMG_1890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6755" y="1634601"/>
            <a:ext cx="2819669" cy="207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C:\Users\jonathan.chuica\Desktop\FOTOS JONATHAN\MONITOREO\IMG_20170908_1146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03" y="4338949"/>
            <a:ext cx="2688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nathan.chuica\Desktop\FOTOS JONATHAN\MONITOREO\IMG_20170908_13592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703" y="1676445"/>
            <a:ext cx="2688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75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61</a:t>
            </a:fld>
            <a:endParaRPr lang="es-ES"/>
          </a:p>
        </p:txBody>
      </p:sp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476672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PE" dirty="0" smtClean="0"/>
              <a:t> </a:t>
            </a:r>
          </a:p>
          <a:p>
            <a:pPr lvl="0"/>
            <a:r>
              <a:rPr lang="es-PE" dirty="0" smtClean="0"/>
              <a:t>	</a:t>
            </a:r>
          </a:p>
          <a:p>
            <a:pPr lvl="0"/>
            <a:r>
              <a:rPr lang="es-PE" dirty="0" smtClean="0"/>
              <a:t>	- Clasificación de Residuos en las Estaciones de Peaje y Pesaje.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3528" y="3356992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PE" dirty="0" smtClean="0"/>
              <a:t> </a:t>
            </a:r>
          </a:p>
          <a:p>
            <a:pPr lvl="0"/>
            <a:r>
              <a:rPr lang="es-PE" dirty="0" smtClean="0"/>
              <a:t>	</a:t>
            </a:r>
          </a:p>
          <a:p>
            <a:pPr lvl="0"/>
            <a:r>
              <a:rPr lang="es-PE" dirty="0" smtClean="0"/>
              <a:t>	- Inspecciones de vehículos.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renzo.delgado\AppData\Local\Microsoft\Windows\Temporary Internet Files\Content.Outlook\QLHIHUIR\peaje 031 (3).jpg"/>
          <p:cNvPicPr preferRelativeResize="0"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334775"/>
            <a:ext cx="3132000" cy="2340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761" y="1533163"/>
            <a:ext cx="3153039" cy="247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62</a:t>
            </a:fld>
            <a:endParaRPr lang="es-ES"/>
          </a:p>
        </p:txBody>
      </p:sp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73040" y="1047219"/>
            <a:ext cx="886345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r>
              <a:rPr lang="es-ES" b="1" dirty="0" smtClean="0"/>
              <a:t>     </a:t>
            </a:r>
            <a:r>
              <a:rPr lang="es-ES" b="1" dirty="0" err="1" smtClean="0"/>
              <a:t>iii</a:t>
            </a:r>
            <a:r>
              <a:rPr lang="es-ES" b="1" dirty="0" smtClean="0"/>
              <a:t>. Medio Ambiente</a:t>
            </a:r>
          </a:p>
          <a:p>
            <a:endParaRPr lang="es-ES" b="1" dirty="0" smtClean="0"/>
          </a:p>
          <a:p>
            <a:r>
              <a:rPr lang="es-PE" dirty="0" smtClean="0"/>
              <a:t> 	</a:t>
            </a:r>
          </a:p>
          <a:p>
            <a:pPr lvl="0"/>
            <a:r>
              <a:rPr lang="es-PE" dirty="0" smtClean="0"/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48861"/>
              </p:ext>
            </p:extLst>
          </p:nvPr>
        </p:nvGraphicFramePr>
        <p:xfrm>
          <a:off x="357187" y="2989478"/>
          <a:ext cx="8329613" cy="1951689"/>
        </p:xfrm>
        <a:graphic>
          <a:graphicData uri="http://schemas.openxmlformats.org/drawingml/2006/table">
            <a:tbl>
              <a:tblPr/>
              <a:tblGrid>
                <a:gridCol w="2351451">
                  <a:extLst>
                    <a:ext uri="{9D8B030D-6E8A-4147-A177-3AD203B41FA5}">
                      <a16:colId xmlns:a16="http://schemas.microsoft.com/office/drawing/2014/main" val="887623951"/>
                    </a:ext>
                  </a:extLst>
                </a:gridCol>
                <a:gridCol w="2227035">
                  <a:extLst>
                    <a:ext uri="{9D8B030D-6E8A-4147-A177-3AD203B41FA5}">
                      <a16:colId xmlns:a16="http://schemas.microsoft.com/office/drawing/2014/main" val="1646982503"/>
                    </a:ext>
                  </a:extLst>
                </a:gridCol>
                <a:gridCol w="2080849">
                  <a:extLst>
                    <a:ext uri="{9D8B030D-6E8A-4147-A177-3AD203B41FA5}">
                      <a16:colId xmlns:a16="http://schemas.microsoft.com/office/drawing/2014/main" val="1074285166"/>
                    </a:ext>
                  </a:extLst>
                </a:gridCol>
                <a:gridCol w="1670278">
                  <a:extLst>
                    <a:ext uri="{9D8B030D-6E8A-4147-A177-3AD203B41FA5}">
                      <a16:colId xmlns:a16="http://schemas.microsoft.com/office/drawing/2014/main" val="4233645617"/>
                    </a:ext>
                  </a:extLst>
                </a:gridCol>
              </a:tblGrid>
              <a:tr h="16907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Materia </a:t>
                      </a:r>
                      <a:r>
                        <a:rPr lang="es-P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Supervisable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Vencimiento obligación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Referencia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Conclusión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823375"/>
                  </a:ext>
                </a:extLst>
              </a:tr>
              <a:tr h="48792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Sección XIII: Consideraciones Socio Ambientales del Contrato de Concesión, EIA y Plan de Manejo Ambiental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Marzo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N° </a:t>
                      </a:r>
                      <a:r>
                        <a:rPr lang="es-P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033 </a:t>
                      </a:r>
                      <a:r>
                        <a:rPr lang="es-P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- 2017 </a:t>
                      </a:r>
                      <a:r>
                        <a:rPr lang="es-P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-INSPECCION </a:t>
                      </a: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MEDIO AMBIENTE - OPERACIÓN  del </a:t>
                      </a:r>
                      <a:r>
                        <a:rPr lang="es-P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</a:t>
                      </a: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marzo </a:t>
                      </a: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 atendieron las recomendaciones del especialista ambiental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98545"/>
                  </a:ext>
                </a:extLst>
              </a:tr>
              <a:tr h="64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Julio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N</a:t>
                      </a: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 </a:t>
                      </a:r>
                      <a:r>
                        <a:rPr lang="es-P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086-2017-JCRV-GSF </a:t>
                      </a: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INSPECCION MEDIO AMBIENTE - OPERACIÓN  del 08 de Julio </a:t>
                      </a: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 atendieron las recomendaciones del especialista ambiental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308842"/>
                  </a:ext>
                </a:extLst>
              </a:tr>
              <a:tr h="64734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Noviembre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ACTA N</a:t>
                      </a: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° </a:t>
                      </a:r>
                      <a:r>
                        <a:rPr lang="es-P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153-2017-JCRV-GSF </a:t>
                      </a:r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INSPECCION MEDIO AMBIENTE - OPERACIÓN  del 28 de Noviembre </a:t>
                      </a:r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 atendieron las recomendaciones del especialista ambiental</a:t>
                      </a:r>
                    </a:p>
                  </a:txBody>
                  <a:tcPr marL="9226" marR="9226" marT="92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553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766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63</a:t>
            </a:fld>
            <a:endParaRPr lang="es-ES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764704"/>
            <a:ext cx="86409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>
              <a:solidFill>
                <a:srgbClr val="003300"/>
              </a:solidFill>
            </a:endParaRPr>
          </a:p>
          <a:p>
            <a:r>
              <a:rPr lang="es-ES" b="1" dirty="0" smtClean="0">
                <a:solidFill>
                  <a:srgbClr val="003300"/>
                </a:solidFill>
              </a:rPr>
              <a:t>     </a:t>
            </a:r>
            <a:r>
              <a:rPr lang="es-ES" b="1" dirty="0" err="1" smtClean="0">
                <a:solidFill>
                  <a:srgbClr val="003300"/>
                </a:solidFill>
              </a:rPr>
              <a:t>iv</a:t>
            </a:r>
            <a:r>
              <a:rPr lang="es-ES" b="1" dirty="0" smtClean="0">
                <a:solidFill>
                  <a:srgbClr val="003300"/>
                </a:solidFill>
              </a:rPr>
              <a:t>. Seguridad </a:t>
            </a:r>
          </a:p>
          <a:p>
            <a:pPr lvl="0"/>
            <a:r>
              <a:rPr lang="es-ES" b="1" dirty="0" smtClean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076056" y="2852936"/>
            <a:ext cx="3364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/>
              <a:t>Charla sobre Políticas de </a:t>
            </a:r>
            <a:r>
              <a:rPr lang="es-PE" dirty="0" smtClean="0"/>
              <a:t>Conservación </a:t>
            </a:r>
            <a:r>
              <a:rPr lang="es-PE" dirty="0"/>
              <a:t>del </a:t>
            </a:r>
            <a:r>
              <a:rPr lang="es-PE" dirty="0" smtClean="0"/>
              <a:t>Medio  </a:t>
            </a:r>
            <a:r>
              <a:rPr lang="es-PE" dirty="0"/>
              <a:t>Ambiente y Prevención de Riesgos</a:t>
            </a: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10" name="Picture 2" descr="C:\Users\jonathan.chuica\Desktop\FOTOS JONATHAN\TRABAJADORES\CHARLA DE INDUCCION Y MENSUAL\02\DSCN192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192960"/>
            <a:ext cx="4195915" cy="274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64</a:t>
            </a:fld>
            <a:endParaRPr lang="es-ES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3485" y="980728"/>
            <a:ext cx="8640960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b)  </a:t>
            </a:r>
            <a:r>
              <a:rPr lang="es-ES" b="1" u="sng" dirty="0" smtClean="0"/>
              <a:t>Aspectos Operativos</a:t>
            </a:r>
          </a:p>
          <a:p>
            <a:endParaRPr lang="es-PE" dirty="0" smtClean="0"/>
          </a:p>
          <a:p>
            <a:pPr lvl="0"/>
            <a:r>
              <a:rPr lang="es-ES" b="1" dirty="0" smtClean="0"/>
              <a:t>     Principales medidas para mitigar los riesgos operativos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/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PE" dirty="0" smtClean="0"/>
              <a:t>Continuar con las labores de conservación y operación de la vía, garantizando el cumplimiento de los Niveles de Servicio.</a:t>
            </a:r>
            <a:endParaRPr kumimoji="0" lang="es-PE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PE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PE" dirty="0" smtClean="0"/>
              <a:t>Continuar con las inspecciones técnicas en campo para asegurar el correcto funcionamiento del Sistema de Comunicación de Emergencia en Tiempo Real.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Ejecutar un adecuado mantenimiento preventivo de la grúa para asegurar un correcto y oportuno servicio de auxilio mecánico.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En cuanto a seguridad, el compromiso de continuar practicando la política de seguridad del Grupo.</a:t>
            </a:r>
          </a:p>
          <a:p>
            <a:pPr algn="just"/>
            <a:endParaRPr lang="es-PE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 err="1" smtClean="0"/>
              <a:t>Atractividad</a:t>
            </a:r>
            <a:r>
              <a:rPr lang="es-PE" dirty="0" smtClean="0"/>
              <a:t> laboral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PE" dirty="0" smtClean="0"/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s-PE" dirty="0" smtClean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PE" sz="1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PE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PE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PE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69712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71501" y="908721"/>
            <a:ext cx="79295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endParaRPr lang="es-PE" sz="2000" dirty="0" smtClean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endParaRPr lang="es-PE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395536" y="898725"/>
            <a:ext cx="8424863" cy="4247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r>
              <a:rPr lang="es-ES" b="1" dirty="0" smtClean="0"/>
              <a:t>c)  </a:t>
            </a:r>
            <a:r>
              <a:rPr lang="es-ES" b="1" u="sng" dirty="0" smtClean="0"/>
              <a:t>Aspectos Económicos y Comerciales</a:t>
            </a:r>
            <a:endParaRPr lang="es-ES" u="sng" dirty="0" smtClean="0"/>
          </a:p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ES" dirty="0"/>
          </a:p>
          <a:p>
            <a:pPr marL="285750" indent="-285750" algn="just" eaLnBrk="0" hangingPunct="0">
              <a:spcBef>
                <a:spcPct val="50000"/>
              </a:spcBef>
              <a:buSzPct val="80000"/>
              <a:buFont typeface="Arial" panose="020B0604020202020204" pitchFamily="34" charset="0"/>
              <a:buChar char="•"/>
              <a:tabLst>
                <a:tab pos="266700" algn="l"/>
                <a:tab pos="622300" algn="l"/>
              </a:tabLst>
            </a:pPr>
            <a:r>
              <a:rPr lang="es-ES" dirty="0" smtClean="0"/>
              <a:t>Los ingresos anuales garantizados para la Concesionaria, en virtud del Contrato de Concesión, PAS (Pago por Servicio), son pagados por el Concedente a través de: </a:t>
            </a:r>
          </a:p>
          <a:p>
            <a:pPr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ES" dirty="0" smtClean="0"/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None/>
              <a:tabLst>
                <a:tab pos="266700" algn="l"/>
                <a:tab pos="622300" algn="l"/>
              </a:tabLst>
            </a:pPr>
            <a:r>
              <a:rPr lang="es-ES" dirty="0" smtClean="0"/>
              <a:t>		(i)  La recaudación obtenida en la Unidad de Peaje</a:t>
            </a: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None/>
              <a:tabLst>
                <a:tab pos="266700" algn="l"/>
                <a:tab pos="622300" algn="l"/>
              </a:tabLst>
            </a:pPr>
            <a:r>
              <a:rPr lang="es-ES" dirty="0" smtClean="0"/>
              <a:t>		(ii) El Cofinanciamiento</a:t>
            </a: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None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</p:txBody>
      </p:sp>
      <p:cxnSp>
        <p:nvCxnSpPr>
          <p:cNvPr id="6" name="8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4310063" y="1300163"/>
            <a:ext cx="42719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just" eaLnBrk="0" hangingPunct="0">
              <a:buClr>
                <a:schemeClr val="accent2"/>
              </a:buClr>
              <a:buFont typeface="Wingdings" pitchFamily="2" charset="2"/>
              <a:buChar char="q"/>
            </a:pPr>
            <a:endParaRPr lang="es-BO" sz="1900">
              <a:solidFill>
                <a:srgbClr val="003300"/>
              </a:solidFill>
              <a:ea typeface="ＭＳ Ｐゴシック" pitchFamily="34" charset="-128"/>
            </a:endParaRPr>
          </a:p>
        </p:txBody>
      </p:sp>
      <p:sp>
        <p:nvSpPr>
          <p:cNvPr id="15363" name="7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E" sz="2000" b="1"/>
              <a:t>Aspecto Comerciales: Recaudación de Peajes</a:t>
            </a:r>
          </a:p>
        </p:txBody>
      </p: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250825" y="749017"/>
            <a:ext cx="8424863" cy="5355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SzPct val="80000"/>
              <a:buAutoNum type="alphaLcParenR" startAt="3"/>
              <a:tabLst>
                <a:tab pos="266700" algn="l"/>
                <a:tab pos="622300" algn="l"/>
              </a:tabLst>
            </a:pPr>
            <a:r>
              <a:rPr lang="es-ES" b="1" u="sng" dirty="0" smtClean="0">
                <a:solidFill>
                  <a:srgbClr val="003300"/>
                </a:solidFill>
              </a:rPr>
              <a:t>Aspectos </a:t>
            </a:r>
            <a:r>
              <a:rPr lang="es-ES" b="1" u="sng" dirty="0">
                <a:solidFill>
                  <a:srgbClr val="003300"/>
                </a:solidFill>
              </a:rPr>
              <a:t>Económicos y </a:t>
            </a:r>
            <a:r>
              <a:rPr lang="es-ES" b="1" u="sng" dirty="0" smtClean="0">
                <a:solidFill>
                  <a:srgbClr val="003300"/>
                </a:solidFill>
              </a:rPr>
              <a:t>Comerciales</a:t>
            </a:r>
          </a:p>
          <a:p>
            <a:pPr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ES" sz="600" dirty="0" smtClean="0">
              <a:ea typeface="ＭＳ Ｐゴシック" pitchFamily="34" charset="-128"/>
            </a:endParaRPr>
          </a:p>
          <a:p>
            <a:pPr marL="285750" indent="-285750" algn="just" eaLnBrk="0" hangingPunct="0">
              <a:spcBef>
                <a:spcPct val="50000"/>
              </a:spcBef>
              <a:buSzPct val="80000"/>
              <a:buFont typeface="Arial" panose="020B0604020202020204" pitchFamily="34" charset="0"/>
              <a:buChar char="•"/>
              <a:tabLst>
                <a:tab pos="266700" algn="l"/>
                <a:tab pos="622300" algn="l"/>
              </a:tabLst>
            </a:pPr>
            <a:r>
              <a:rPr lang="es-ES" dirty="0" smtClean="0">
                <a:ea typeface="ＭＳ Ｐゴシック" pitchFamily="34" charset="-128"/>
              </a:rPr>
              <a:t>Las tarifas aplicadas en el peaje (incluyen IGV 18%) desde el 03 de marzo </a:t>
            </a:r>
            <a:r>
              <a:rPr lang="es-ES" smtClean="0">
                <a:ea typeface="ＭＳ Ｐゴシック" pitchFamily="34" charset="-128"/>
              </a:rPr>
              <a:t>del 2017, </a:t>
            </a:r>
            <a:r>
              <a:rPr lang="es-ES" dirty="0" smtClean="0">
                <a:ea typeface="ＭＳ Ｐゴシック" pitchFamily="34" charset="-128"/>
              </a:rPr>
              <a:t>son las siguientes:</a:t>
            </a:r>
            <a:endParaRPr lang="es-PE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83729"/>
              </p:ext>
            </p:extLst>
          </p:nvPr>
        </p:nvGraphicFramePr>
        <p:xfrm>
          <a:off x="1435522" y="2235484"/>
          <a:ext cx="5904656" cy="2921709"/>
        </p:xfrm>
        <a:graphic>
          <a:graphicData uri="http://schemas.openxmlformats.org/drawingml/2006/table">
            <a:tbl>
              <a:tblPr/>
              <a:tblGrid>
                <a:gridCol w="3902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40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Unidad de Medida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Monto 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0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Nuevos Soles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0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(incluye el IGV)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Vehículos Ligeros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S/.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Vehículos Pesados de 02 ejes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S/.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Vehículos Pesados de 03 ejes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S/.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Vehículos Pesados de 04 ejes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S/.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Vehículos Pesados de 05 ejes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S/.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12.50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Vehículos Pesados de 06 ejes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S/.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440504"/>
              </p:ext>
            </p:extLst>
          </p:nvPr>
        </p:nvGraphicFramePr>
        <p:xfrm>
          <a:off x="251520" y="836713"/>
          <a:ext cx="8784976" cy="525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76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197424"/>
              </p:ext>
            </p:extLst>
          </p:nvPr>
        </p:nvGraphicFramePr>
        <p:xfrm>
          <a:off x="554065" y="836712"/>
          <a:ext cx="81944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40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71501" y="908721"/>
            <a:ext cx="79295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endParaRPr lang="es-PE" sz="2000" dirty="0" smtClean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endParaRPr lang="es-PE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705178"/>
            <a:ext cx="849694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</a:t>
            </a:r>
            <a:r>
              <a:rPr lang="es-ES" b="1" dirty="0" smtClean="0"/>
              <a:t>)  </a:t>
            </a:r>
            <a:r>
              <a:rPr lang="es-ES" b="1" dirty="0" smtClean="0">
                <a:solidFill>
                  <a:srgbClr val="003300"/>
                </a:solidFill>
              </a:rPr>
              <a:t>Aspectos Económicos y Comerciales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algn="ctr"/>
            <a:r>
              <a:rPr lang="es-ES" sz="1600" b="1" dirty="0"/>
              <a:t>Cuadro N° </a:t>
            </a:r>
            <a:r>
              <a:rPr lang="es-ES" sz="1600" b="1" dirty="0" smtClean="0"/>
              <a:t>03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ES" sz="1600" b="1" i="1" dirty="0" smtClean="0"/>
              <a:t>Evolución histórica anual de tráfico e ingresos desde el inicio de la explotación al 2017</a:t>
            </a:r>
            <a:endParaRPr lang="es-PE" dirty="0" smtClean="0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40" y="2623969"/>
            <a:ext cx="8727198" cy="15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4"/>
          <p:cNvSpPr>
            <a:spLocks noChangeArrowheads="1"/>
          </p:cNvSpPr>
          <p:nvPr/>
        </p:nvSpPr>
        <p:spPr bwMode="auto">
          <a:xfrm>
            <a:off x="500633" y="1628800"/>
            <a:ext cx="7815783" cy="3693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dirty="0" smtClean="0"/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r>
              <a:rPr lang="es-PE" dirty="0" smtClean="0"/>
              <a:t>Las participaciones en la Concesionaria son las siguientes:</a:t>
            </a:r>
            <a:endParaRPr lang="es-PE" b="1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b="1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b="1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b="1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b="1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charset="0"/>
              <a:buChar char="►"/>
              <a:tabLst>
                <a:tab pos="266700" algn="l"/>
                <a:tab pos="622300" algn="l"/>
              </a:tabLst>
            </a:pPr>
            <a:endParaRPr lang="es-PE" b="1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b="1" dirty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tabLst>
                <a:tab pos="266700" algn="l"/>
                <a:tab pos="622300" algn="l"/>
              </a:tabLst>
            </a:pPr>
            <a:endParaRPr lang="es-PE" dirty="0"/>
          </a:p>
        </p:txBody>
      </p:sp>
      <p:sp>
        <p:nvSpPr>
          <p:cNvPr id="16" name="7 CuadroTexto"/>
          <p:cNvSpPr txBox="1">
            <a:spLocks noChangeArrowheads="1"/>
          </p:cNvSpPr>
          <p:nvPr/>
        </p:nvSpPr>
        <p:spPr bwMode="auto">
          <a:xfrm>
            <a:off x="173038" y="76200"/>
            <a:ext cx="8719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ES" b="1" dirty="0" smtClean="0"/>
              <a:t>II. ASPECTOS GENERALES DE LA INFRAESTRUCTURA CONCESIONADA</a:t>
            </a:r>
            <a:endParaRPr lang="es-PE" dirty="0" smtClean="0"/>
          </a:p>
        </p:txBody>
      </p:sp>
      <p:pic>
        <p:nvPicPr>
          <p:cNvPr id="67" name="66 Imag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734103"/>
            <a:ext cx="2467442" cy="9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68 Imagen" descr="Descripción: Descripción: AF logo GrupoGyM CMYK - copi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510" y="2636912"/>
            <a:ext cx="2715842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71 Abrir llave"/>
          <p:cNvSpPr/>
          <p:nvPr/>
        </p:nvSpPr>
        <p:spPr>
          <a:xfrm>
            <a:off x="4499992" y="2636912"/>
            <a:ext cx="72008" cy="201622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817" y="3236503"/>
            <a:ext cx="3024336" cy="94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71501" y="908721"/>
            <a:ext cx="79295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endParaRPr lang="es-PE" sz="2000" dirty="0" smtClean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endParaRPr lang="es-PE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705178"/>
            <a:ext cx="8496944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</a:t>
            </a:r>
            <a:r>
              <a:rPr lang="es-ES" b="1" dirty="0" smtClean="0"/>
              <a:t>)  Aspectos Económicos y Comerciales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algn="ctr"/>
            <a:r>
              <a:rPr lang="es-ES" sz="1600" b="1" dirty="0"/>
              <a:t>Cuadro N° </a:t>
            </a:r>
            <a:r>
              <a:rPr lang="es-ES" sz="1600" b="1" dirty="0" smtClean="0"/>
              <a:t>07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ES" sz="1600" b="1" i="1" dirty="0" smtClean="0"/>
              <a:t>Evolución histórica anual de </a:t>
            </a:r>
            <a:r>
              <a:rPr lang="es-PE" sz="1600" b="1" i="1" dirty="0" smtClean="0"/>
              <a:t>reclamos desde el inicio de la explotación al 2017</a:t>
            </a:r>
            <a:endParaRPr lang="es-PE" dirty="0" smtClean="0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" y="1971772"/>
            <a:ext cx="9118133" cy="385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71501" y="908721"/>
            <a:ext cx="79295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endParaRPr lang="es-PE" sz="2000" dirty="0" smtClean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endParaRPr lang="es-PE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705178"/>
            <a:ext cx="8496944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</a:t>
            </a:r>
            <a:r>
              <a:rPr lang="es-ES" b="1" dirty="0" smtClean="0"/>
              <a:t>)  Aspectos Económicos y Comerciales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algn="ctr"/>
            <a:r>
              <a:rPr lang="es-ES" sz="1600" b="1" dirty="0"/>
              <a:t>Cuadro N° </a:t>
            </a:r>
            <a:r>
              <a:rPr lang="es-ES" sz="1600" b="1" dirty="0" smtClean="0"/>
              <a:t>07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ES" sz="1600" b="1" i="1" dirty="0" smtClean="0"/>
              <a:t>Evolución histórica anual de </a:t>
            </a:r>
            <a:r>
              <a:rPr lang="es-PE" sz="1600" b="1" i="1" dirty="0" smtClean="0"/>
              <a:t>reclamos desde el inicio de la explotación al 2017</a:t>
            </a:r>
            <a:endParaRPr lang="es-PE" dirty="0" smtClean="0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224538"/>
              </p:ext>
            </p:extLst>
          </p:nvPr>
        </p:nvGraphicFramePr>
        <p:xfrm>
          <a:off x="1115616" y="2152132"/>
          <a:ext cx="7128792" cy="422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55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571501" y="908721"/>
            <a:ext cx="79295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endParaRPr lang="es-PE" sz="2000" dirty="0" smtClean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endParaRPr lang="es-PE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395536" y="692696"/>
            <a:ext cx="8424862" cy="54014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pitchFamily="34" charset="0"/>
              <a:buNone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  <a:p>
            <a:pPr marL="266700" indent="-266700">
              <a:tabLst>
                <a:tab pos="266700" algn="l"/>
                <a:tab pos="622300" algn="l"/>
              </a:tabLst>
            </a:pPr>
            <a:r>
              <a:rPr lang="es-ES" sz="2000" dirty="0"/>
              <a:t> </a:t>
            </a:r>
            <a:endParaRPr lang="es-ES" sz="2000" dirty="0" smtClean="0"/>
          </a:p>
          <a:p>
            <a:pPr>
              <a:tabLst>
                <a:tab pos="266700" algn="l"/>
                <a:tab pos="622300" algn="l"/>
              </a:tabLst>
            </a:pPr>
            <a:endParaRPr lang="es-ES" sz="2000" b="1" dirty="0" smtClean="0"/>
          </a:p>
          <a:p>
            <a:pPr marL="266700" indent="-266700">
              <a:buFontTx/>
              <a:buChar char="•"/>
              <a:tabLst>
                <a:tab pos="266700" algn="l"/>
                <a:tab pos="622300" algn="l"/>
              </a:tabLst>
            </a:pP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PAMO </a:t>
            </a:r>
            <a:r>
              <a:rPr lang="es-ES" sz="2000" b="1" dirty="0">
                <a:latin typeface="Arial" pitchFamily="34" charset="0"/>
                <a:cs typeface="Arial" pitchFamily="34" charset="0"/>
              </a:rPr>
              <a:t>(Pago Anual por Mantenimiento y Operación)</a:t>
            </a:r>
          </a:p>
          <a:p>
            <a:pPr marL="266700" indent="-266700" algn="just">
              <a:tabLst>
                <a:tab pos="266700" algn="l"/>
                <a:tab pos="622300" algn="l"/>
              </a:tabLst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66700" indent="-266700" algn="just">
              <a:tabLst>
                <a:tab pos="266700" algn="l"/>
                <a:tab pos="622300" algn="l"/>
              </a:tabLst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	El monto de PAMO vigente desde el </a:t>
            </a:r>
            <a:r>
              <a:rPr lang="es-ES" sz="2000" b="1" dirty="0" smtClean="0"/>
              <a:t>01/03/2017 </a:t>
            </a:r>
            <a:r>
              <a:rPr lang="es-ES" sz="2000" b="1" dirty="0"/>
              <a:t>hasta el </a:t>
            </a:r>
            <a:r>
              <a:rPr lang="es-ES" sz="2000" b="1" dirty="0" smtClean="0"/>
              <a:t>28/02/2018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de acuerdo al cálculo realizado por el MTC, asciende a </a:t>
            </a:r>
            <a:r>
              <a:rPr lang="es-ES" sz="2000" b="1" dirty="0">
                <a:latin typeface="Arial" pitchFamily="34" charset="0"/>
                <a:cs typeface="Arial" pitchFamily="34" charset="0"/>
              </a:rPr>
              <a:t>USD 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$1’561,397.25,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el mismo que </a:t>
            </a:r>
            <a:r>
              <a:rPr lang="es-ES" sz="2000" dirty="0" smtClean="0"/>
              <a:t>fue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pagado trimestralmente según los ajustes realizados. </a:t>
            </a: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tabLst>
                <a:tab pos="266700" algn="l"/>
                <a:tab pos="622300" algn="l"/>
              </a:tabLst>
            </a:pP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tabLst>
                <a:tab pos="266700" algn="l"/>
                <a:tab pos="622300" algn="l"/>
              </a:tabLst>
            </a:pPr>
            <a:endParaRPr lang="es-ES" sz="2000" b="1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Tx/>
              <a:buChar char="•"/>
              <a:tabLst>
                <a:tab pos="266700" algn="l"/>
                <a:tab pos="622300" algn="l"/>
              </a:tabLst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 PAO (Pago Anual por Obras)</a:t>
            </a: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tabLst>
                <a:tab pos="266700" algn="l"/>
                <a:tab pos="622300" algn="l"/>
              </a:tabLst>
            </a:pP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marL="266700" indent="-266700" algn="just">
              <a:tabLst>
                <a:tab pos="266700" algn="l"/>
                <a:tab pos="622300" algn="l"/>
              </a:tabLst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	El Pago </a:t>
            </a:r>
            <a:r>
              <a:rPr lang="es-ES" sz="2000" dirty="0"/>
              <a:t>T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rimestral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por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Obras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asciende a </a:t>
            </a:r>
            <a:r>
              <a:rPr lang="es-ES" sz="2000" b="1" dirty="0">
                <a:latin typeface="Arial" pitchFamily="34" charset="0"/>
                <a:cs typeface="Arial" pitchFamily="34" charset="0"/>
              </a:rPr>
              <a:t>USD </a:t>
            </a:r>
            <a:r>
              <a:rPr lang="es-PE" sz="2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$1’510,282.17 (sin IGV) 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durante 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15 años.</a:t>
            </a:r>
          </a:p>
          <a:p>
            <a:pPr marL="266700" indent="-266700" algn="just">
              <a:tabLst>
                <a:tab pos="266700" algn="l"/>
                <a:tab pos="622300" algn="l"/>
              </a:tabLst>
            </a:pPr>
            <a:endParaRPr lang="es-ES" sz="2000" dirty="0" smtClean="0">
              <a:ea typeface="ＭＳ Ｐゴシック" pitchFamily="34" charset="-128"/>
            </a:endParaRPr>
          </a:p>
          <a:p>
            <a:pPr marL="266700" indent="-266700" algn="just" eaLnBrk="0" hangingPunct="0">
              <a:spcBef>
                <a:spcPct val="50000"/>
              </a:spcBef>
              <a:buSzPct val="80000"/>
              <a:buFont typeface="Arial" pitchFamily="34" charset="0"/>
              <a:buNone/>
              <a:tabLst>
                <a:tab pos="266700" algn="l"/>
                <a:tab pos="622300" algn="l"/>
              </a:tabLst>
            </a:pPr>
            <a:endParaRPr lang="es-PE" dirty="0">
              <a:ea typeface="ＭＳ Ｐゴシック" pitchFamily="34" charset="-128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30610" y="903165"/>
            <a:ext cx="561134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PE" b="1" dirty="0" smtClean="0"/>
              <a:t>Cofinanciamiento = PAS - Recaudación de Peajes</a:t>
            </a:r>
            <a:endParaRPr lang="es-PE" b="1" dirty="0"/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705178"/>
            <a:ext cx="849694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d)  Aspectos Administrativos y Financieros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algn="ctr"/>
            <a:r>
              <a:rPr lang="es-ES" sz="1600" b="1" dirty="0"/>
              <a:t>Cuadro N° </a:t>
            </a:r>
            <a:r>
              <a:rPr lang="es-ES" sz="1600" b="1" dirty="0" smtClean="0"/>
              <a:t>08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PE" sz="1600" b="1" i="1" dirty="0" smtClean="0"/>
              <a:t>Histórico del Estado de Ganancias y Pérdidas desde el inicio de la explotación </a:t>
            </a:r>
            <a:r>
              <a:rPr lang="es-PE" sz="1600" b="1" i="1" smtClean="0"/>
              <a:t>al 2017</a:t>
            </a:r>
            <a:endParaRPr lang="es-ES" dirty="0" smtClean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sp>
        <p:nvSpPr>
          <p:cNvPr id="3" name="Rectángulo 2"/>
          <p:cNvSpPr/>
          <p:nvPr/>
        </p:nvSpPr>
        <p:spPr>
          <a:xfrm>
            <a:off x="-1152128" y="551723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lvl="1" algn="ctr">
              <a:tabLst>
                <a:tab pos="361950" algn="l"/>
              </a:tabLst>
            </a:pPr>
            <a:r>
              <a:rPr lang="es-PE" sz="1000" b="1" i="1" dirty="0" smtClean="0"/>
              <a:t>Expresado en miles de soles</a:t>
            </a:r>
            <a:r>
              <a:rPr lang="es-PE" sz="1600" b="1" i="1" dirty="0" smtClean="0"/>
              <a:t>.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6" y="2291547"/>
            <a:ext cx="8970960" cy="21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73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705178"/>
            <a:ext cx="8496944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d)  Aspectos Administrativos y Financieros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</a:p>
          <a:p>
            <a:pPr algn="ctr"/>
            <a:r>
              <a:rPr lang="es-ES" sz="1600" b="1" dirty="0"/>
              <a:t>Cuadro N° </a:t>
            </a:r>
            <a:r>
              <a:rPr lang="es-ES" sz="1600" b="1" dirty="0" smtClean="0"/>
              <a:t>09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PE" sz="1600" b="1" i="1" dirty="0" smtClean="0"/>
              <a:t>Pólizas de seguro vigentes</a:t>
            </a:r>
            <a:endParaRPr lang="es-PE" dirty="0" smtClean="0"/>
          </a:p>
          <a:p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77" y="2282533"/>
            <a:ext cx="8492504" cy="33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3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705178"/>
            <a:ext cx="8496944" cy="130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d)  Aspectos Administrativos y Financieros</a:t>
            </a:r>
          </a:p>
          <a:p>
            <a:r>
              <a:rPr lang="es-ES" b="1" dirty="0" smtClean="0"/>
              <a:t> </a:t>
            </a:r>
            <a:r>
              <a:rPr lang="es-PE" dirty="0" smtClean="0"/>
              <a:t>		</a:t>
            </a:r>
            <a:endParaRPr lang="es-ES" sz="1600" b="1" dirty="0"/>
          </a:p>
          <a:p>
            <a:pPr algn="ctr"/>
            <a:endParaRPr lang="es-ES" sz="1050" b="1" dirty="0"/>
          </a:p>
          <a:p>
            <a:pPr marL="180975" lvl="1" algn="ctr">
              <a:tabLst>
                <a:tab pos="361950" algn="l"/>
              </a:tabLst>
            </a:pPr>
            <a:r>
              <a:rPr lang="es-PE" sz="1600" b="1" i="1" dirty="0" smtClean="0"/>
              <a:t>Cuadro N°10</a:t>
            </a:r>
          </a:p>
          <a:p>
            <a:pPr marL="180975" lvl="1" algn="ctr">
              <a:tabLst>
                <a:tab pos="361950" algn="l"/>
              </a:tabLst>
            </a:pPr>
            <a:r>
              <a:rPr lang="es-PE" sz="1600" b="1" i="1" dirty="0" smtClean="0"/>
              <a:t>Cartas fianzas vigentes</a:t>
            </a:r>
            <a:endParaRPr lang="es-PE" dirty="0" smtClean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0" y="2654109"/>
            <a:ext cx="8719440" cy="13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91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38040" y="1180201"/>
            <a:ext cx="864096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u="sng" dirty="0" smtClean="0">
                <a:solidFill>
                  <a:srgbClr val="003300"/>
                </a:solidFill>
              </a:rPr>
              <a:t>e) Lecciones aprendidas</a:t>
            </a:r>
          </a:p>
          <a:p>
            <a:pPr marL="342900" indent="-342900">
              <a:buAutoNum type="alphaLcParenR" startAt="4"/>
            </a:pPr>
            <a:endParaRPr lang="es-ES" b="1" u="sng" dirty="0" smtClean="0">
              <a:solidFill>
                <a:srgbClr val="003300"/>
              </a:solidFill>
            </a:endParaRPr>
          </a:p>
          <a:p>
            <a:pPr marL="342900" indent="-342900">
              <a:buAutoNum type="alphaLcParenR" startAt="4"/>
            </a:pPr>
            <a:endParaRPr lang="es-ES" b="1" u="sng" dirty="0" smtClean="0">
              <a:solidFill>
                <a:srgbClr val="003300"/>
              </a:solidFill>
            </a:endParaRPr>
          </a:p>
          <a:p>
            <a:pPr marL="342900" indent="-342900">
              <a:buAutoNum type="alphaLcParenR" startAt="4"/>
            </a:pPr>
            <a:endParaRPr lang="es-ES" b="1" u="sng" dirty="0">
              <a:solidFill>
                <a:srgbClr val="0033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3300"/>
                </a:solidFill>
              </a:rPr>
              <a:t>Acercamiento con las comunidades</a:t>
            </a:r>
          </a:p>
          <a:p>
            <a:endParaRPr lang="es-PE" dirty="0" smtClean="0"/>
          </a:p>
          <a:p>
            <a:pPr lvl="0"/>
            <a:r>
              <a:rPr lang="es-ES" b="1" dirty="0" smtClean="0"/>
              <a:t>     </a:t>
            </a: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97096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700" b="1" dirty="0">
                <a:ea typeface="Times New Roman" pitchFamily="18" charset="0"/>
              </a:rPr>
              <a:t>III. </a:t>
            </a:r>
            <a:r>
              <a:rPr lang="es-ES" sz="1700" b="1" cap="all" dirty="0" smtClean="0">
                <a:ea typeface="Times New Roman" pitchFamily="18" charset="0"/>
              </a:rPr>
              <a:t>PRINCIPALES INDICADORES Y METAS ALCANZADAS AL </a:t>
            </a:r>
            <a:r>
              <a:rPr lang="es-ES" sz="1700" b="1" cap="all" smtClean="0">
                <a:ea typeface="Times New Roman" pitchFamily="18" charset="0"/>
              </a:rPr>
              <a:t>AÑO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4006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1500" y="3933056"/>
            <a:ext cx="8143875" cy="500633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Agenda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99492" y="1354138"/>
            <a:ext cx="83209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 I.  Introducción</a:t>
            </a:r>
            <a:endParaRPr lang="es-PE" sz="2000" b="1" dirty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II.  Aspectos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Generales de la Infraestructura Concesionada</a:t>
            </a:r>
            <a:endParaRPr lang="es-PE" sz="2000" b="1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III. Resumen Ejecutivo. Principales Indicadores y/o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Metas </a:t>
            </a:r>
            <a:r>
              <a:rPr kumimoji="0" lang="es-ES" sz="2000" b="1" i="0" u="none" strike="noStrike" cap="none" normalizeH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Alcanzadas 2017</a:t>
            </a:r>
            <a:r>
              <a:rPr kumimoji="0" lang="es-ES" sz="20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IV. Objetivos y Agenda de Trabajo para el año 2018</a:t>
            </a: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V. Otros aspectos relacionados a la Concesión para el año 2018</a:t>
            </a: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VI. Conclusiones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31499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287239" y="554777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7239" y="910307"/>
            <a:ext cx="86409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LcParenR"/>
            </a:pPr>
            <a:r>
              <a:rPr lang="es-ES" b="1" u="sng" dirty="0" smtClean="0"/>
              <a:t>Programación de inversiones</a:t>
            </a:r>
          </a:p>
          <a:p>
            <a:endParaRPr lang="es-ES" b="1" u="sng" dirty="0"/>
          </a:p>
          <a:p>
            <a:pPr algn="ctr"/>
            <a:r>
              <a:rPr lang="es-ES" b="1" u="sng" dirty="0" smtClean="0"/>
              <a:t>Cuadro 11: Plan de Inversiones 2018-2022</a:t>
            </a:r>
          </a:p>
          <a:p>
            <a:pPr marL="342900" indent="-342900"/>
            <a:endParaRPr lang="es-P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20083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0" y="2060849"/>
            <a:ext cx="8863456" cy="14948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7239" y="378904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 smtClean="0"/>
              <a:t>En US$</a:t>
            </a:r>
            <a:endParaRPr lang="es-PE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23528" y="547093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8217" y="620688"/>
            <a:ext cx="8424936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b)  </a:t>
            </a:r>
            <a:r>
              <a:rPr lang="es-MX" b="1" u="sng" dirty="0" smtClean="0"/>
              <a:t>Aspectos Operativos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   i. Operaciones</a:t>
            </a:r>
          </a:p>
          <a:p>
            <a:pPr marL="342900" indent="-342900">
              <a:buAutoNum type="romanLcPeriod"/>
            </a:pPr>
            <a:endParaRPr lang="es-MX" b="1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PE" dirty="0" smtClean="0"/>
              <a:t>Con base en el Plan de Conservación, aplicar estrategias de conservación de los bienes en las unidades de peaje y de pesaje  móvil.</a:t>
            </a:r>
          </a:p>
          <a:p>
            <a:pPr marL="342900" lvl="0" indent="-342900"/>
            <a:endParaRPr lang="es-PE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PE" dirty="0" smtClean="0"/>
              <a:t>Realizar un monitoreo constante en dichas unidades de peaje y pesaje para garantizar el correcto funcionamiento de los equipos y el adecuado desarrollo de las actividades.</a:t>
            </a:r>
          </a:p>
          <a:p>
            <a:pPr marL="342900" lvl="0" indent="-342900"/>
            <a:endParaRPr lang="es-MX" dirty="0" smtClean="0"/>
          </a:p>
          <a:p>
            <a:pPr marL="342900" lvl="2" indent="-342900"/>
            <a:r>
              <a:rPr lang="es-ES" b="1" dirty="0" smtClean="0"/>
              <a:t>	Servicios Obligatorios</a:t>
            </a:r>
          </a:p>
          <a:p>
            <a:pPr marL="342900" lvl="2" indent="-342900"/>
            <a:endParaRPr lang="es-ES" dirty="0" smtClean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s-ES" dirty="0" smtClean="0"/>
              <a:t>Central de Atención de Emergencias - CAE </a:t>
            </a:r>
          </a:p>
          <a:p>
            <a:pPr marL="342900" lvl="2" indent="-342900"/>
            <a:r>
              <a:rPr lang="es-PE" sz="1600" dirty="0" smtClean="0"/>
              <a:t>	Atención inmediata de las llamadas de emergencias en la CAE.</a:t>
            </a:r>
          </a:p>
          <a:p>
            <a:pPr marL="342900" lvl="2" indent="-342900"/>
            <a:r>
              <a:rPr lang="es-PE" sz="1600" dirty="0" smtClean="0"/>
              <a:t>	Mantenimiento de los equipos de comunicación y sistema de registro</a:t>
            </a:r>
            <a:endParaRPr lang="es-ES" sz="1600" dirty="0" smtClean="0"/>
          </a:p>
          <a:p>
            <a:pPr marL="342900" lvl="2" indent="-342900"/>
            <a:endParaRPr lang="es-ES" dirty="0" smtClean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s-ES" dirty="0" smtClean="0"/>
              <a:t>Auxilio Mecánico y Remolque de </a:t>
            </a:r>
            <a:r>
              <a:rPr lang="es-ES" dirty="0"/>
              <a:t>V</a:t>
            </a:r>
            <a:r>
              <a:rPr lang="es-ES" dirty="0" smtClean="0"/>
              <a:t>ehículos con Grúa</a:t>
            </a:r>
          </a:p>
          <a:p>
            <a:pPr marL="342900" lvl="2" indent="-342900"/>
            <a:r>
              <a:rPr lang="es-PE" sz="1600" dirty="0" smtClean="0"/>
              <a:t>	Atención de los vehículos accidentados y traslado a un lugar seguro o taller cercano</a:t>
            </a:r>
          </a:p>
          <a:p>
            <a:pPr marL="342900" lvl="2" indent="-342900"/>
            <a:endParaRPr lang="es-MX" sz="1600" dirty="0" smtClean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s-ES" dirty="0" smtClean="0"/>
              <a:t>Sistema de Comunicación en </a:t>
            </a:r>
            <a:r>
              <a:rPr lang="es-ES" dirty="0"/>
              <a:t>T</a:t>
            </a:r>
            <a:r>
              <a:rPr lang="es-ES" dirty="0" smtClean="0"/>
              <a:t>iempo </a:t>
            </a:r>
            <a:r>
              <a:rPr lang="es-ES" dirty="0"/>
              <a:t>R</a:t>
            </a:r>
            <a:r>
              <a:rPr lang="es-ES" dirty="0" smtClean="0"/>
              <a:t>eal – Postes SOS</a:t>
            </a:r>
            <a:endParaRPr lang="es-MX" dirty="0" smtClean="0"/>
          </a:p>
          <a:p>
            <a:pPr marL="342900" lvl="2" indent="-342900"/>
            <a:r>
              <a:rPr lang="es-PE" sz="1600" dirty="0" smtClean="0"/>
              <a:t>	Registrar y atender todas las llamadas de los centros de comunicación.</a:t>
            </a: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20083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7 CuadroTexto"/>
          <p:cNvSpPr txBox="1">
            <a:spLocks noChangeArrowheads="1"/>
          </p:cNvSpPr>
          <p:nvPr/>
        </p:nvSpPr>
        <p:spPr bwMode="auto">
          <a:xfrm>
            <a:off x="173038" y="76200"/>
            <a:ext cx="8719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ES" b="1" dirty="0" smtClean="0"/>
              <a:t>II. ASPECTOS GENERALES DE LA INFRAESTRUCTURA CONCESIONADA</a:t>
            </a:r>
            <a:endParaRPr lang="es-PE" dirty="0" smtClean="0"/>
          </a:p>
        </p:txBody>
      </p:sp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3928" y="1628800"/>
            <a:ext cx="3745284" cy="94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1331640" y="5084006"/>
            <a:ext cx="216058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ctr"/>
            <a:r>
              <a:rPr lang="es-MX" sz="1700" b="1" dirty="0"/>
              <a:t>Concesionaria</a:t>
            </a:r>
            <a:endParaRPr lang="es-ES" sz="1700" b="1" dirty="0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1475656" y="3440628"/>
            <a:ext cx="144050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ctr"/>
            <a:r>
              <a:rPr lang="es-MX" sz="1700" b="1" dirty="0"/>
              <a:t>Regulador</a:t>
            </a:r>
            <a:endParaRPr lang="es-ES" sz="1700" b="1" dirty="0"/>
          </a:p>
        </p:txBody>
      </p:sp>
      <p:sp>
        <p:nvSpPr>
          <p:cNvPr id="27" name="Rectangle 65"/>
          <p:cNvSpPr>
            <a:spLocks noChangeArrowheads="1"/>
          </p:cNvSpPr>
          <p:nvPr/>
        </p:nvSpPr>
        <p:spPr bwMode="auto">
          <a:xfrm>
            <a:off x="1115616" y="1870447"/>
            <a:ext cx="216058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ctr"/>
            <a:r>
              <a:rPr lang="es-MX" sz="1700" b="1" dirty="0"/>
              <a:t>Concedente</a:t>
            </a:r>
            <a:endParaRPr lang="es-ES" sz="1700" b="1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519" y="4869160"/>
            <a:ext cx="2531690" cy="79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www.ositran.gob.pe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175" y="3026290"/>
            <a:ext cx="19431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42858" y="548680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764704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b)  </a:t>
            </a:r>
            <a:r>
              <a:rPr lang="es-MX" b="1" u="sng" dirty="0" smtClean="0"/>
              <a:t>Aspectos Operativos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  </a:t>
            </a:r>
            <a:r>
              <a:rPr lang="es-MX" b="1" dirty="0" err="1" smtClean="0"/>
              <a:t>ii</a:t>
            </a:r>
            <a:r>
              <a:rPr lang="es-MX" b="1" dirty="0" smtClean="0"/>
              <a:t>. Mantenimiento 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	- Mantenimiento Rutinario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/>
              <a:t> </a:t>
            </a:r>
            <a:r>
              <a:rPr lang="es-MX" b="1" dirty="0" smtClean="0"/>
              <a:t>       </a:t>
            </a:r>
            <a:r>
              <a:rPr lang="es-MX" dirty="0" smtClean="0"/>
              <a:t>Se considera ejecutar las siguientes actividades</a:t>
            </a:r>
            <a:r>
              <a:rPr lang="es-MX" sz="1600" dirty="0" smtClean="0"/>
              <a:t>:</a:t>
            </a:r>
          </a:p>
          <a:p>
            <a:pPr lvl="1"/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PE" dirty="0" smtClean="0"/>
              <a:t>Limpieza y reparación, de ser el caso, de calzadas y bermas, alcantarillas, cunetas.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Mantenimiento </a:t>
            </a:r>
            <a:r>
              <a:rPr lang="es-PE" dirty="0"/>
              <a:t>de las señales, guardavías y otros elementos de la infraestructura vial.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Conservación de </a:t>
            </a:r>
            <a:r>
              <a:rPr lang="es-PE" dirty="0"/>
              <a:t>los elementos de puentes y obras de </a:t>
            </a:r>
            <a:r>
              <a:rPr lang="es-PE" dirty="0" smtClean="0"/>
              <a:t>arte.</a:t>
            </a:r>
            <a:endParaRPr lang="es-PE" dirty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Repintado </a:t>
            </a:r>
            <a:r>
              <a:rPr lang="es-PE" dirty="0"/>
              <a:t>de la señalización horizontal en zonas </a:t>
            </a:r>
            <a:r>
              <a:rPr lang="es-PE" dirty="0" smtClean="0"/>
              <a:t>puntuales.</a:t>
            </a:r>
            <a:endParaRPr lang="es-PE" dirty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Replantado y </a:t>
            </a:r>
            <a:r>
              <a:rPr lang="es-PE" dirty="0"/>
              <a:t>arreglo de las áreas verdes.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Parchados</a:t>
            </a:r>
            <a:r>
              <a:rPr lang="es-PE" dirty="0"/>
              <a:t>, tratamiento de fisuras, bacheos y </a:t>
            </a:r>
            <a:r>
              <a:rPr lang="es-PE" dirty="0" smtClean="0"/>
              <a:t>sellado.</a:t>
            </a:r>
            <a:endParaRPr lang="es-PE" dirty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Control </a:t>
            </a:r>
            <a:r>
              <a:rPr lang="es-PE" dirty="0"/>
              <a:t>de vegetación o de arena.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Mantenimiento </a:t>
            </a:r>
            <a:r>
              <a:rPr lang="es-PE" dirty="0"/>
              <a:t>de las señales </a:t>
            </a:r>
            <a:r>
              <a:rPr lang="es-PE" dirty="0" smtClean="0"/>
              <a:t>verticales.</a:t>
            </a:r>
            <a:endParaRPr lang="es-PE" dirty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PE" dirty="0" smtClean="0"/>
              <a:t>Estabilización </a:t>
            </a:r>
            <a:r>
              <a:rPr lang="es-PE" dirty="0"/>
              <a:t>de taludes y control de la erosión de los </a:t>
            </a:r>
            <a:r>
              <a:rPr lang="es-PE" dirty="0" smtClean="0"/>
              <a:t>mismos, hasta 300 m³ </a:t>
            </a:r>
            <a:r>
              <a:rPr lang="es-PE" dirty="0"/>
              <a:t>de derrumbes.</a:t>
            </a: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39" y="19632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DC1FE-37F1-4179-A76A-41E17664BC6F}" type="slidenum">
              <a:rPr lang="es-ES"/>
              <a:pPr>
                <a:defRPr/>
              </a:pPr>
              <a:t>81</a:t>
            </a:fld>
            <a:endParaRPr lang="es-E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85" y="863233"/>
            <a:ext cx="8930829" cy="60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3039" y="19632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cxnSp>
        <p:nvCxnSpPr>
          <p:cNvPr id="8" name="6 Conector recto"/>
          <p:cNvCxnSpPr/>
          <p:nvPr/>
        </p:nvCxnSpPr>
        <p:spPr>
          <a:xfrm>
            <a:off x="342858" y="548680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92696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0697" y="779800"/>
            <a:ext cx="83529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b)  </a:t>
            </a:r>
            <a:r>
              <a:rPr lang="es-MX" b="1" u="sng" dirty="0" smtClean="0"/>
              <a:t>Aspectos Operativos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  </a:t>
            </a:r>
            <a:r>
              <a:rPr lang="es-MX" b="1" dirty="0" err="1" smtClean="0"/>
              <a:t>ii</a:t>
            </a:r>
            <a:r>
              <a:rPr lang="es-MX" b="1" dirty="0" smtClean="0"/>
              <a:t>. Mantenimiento 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	- Mantenimiento de Emergencia</a:t>
            </a:r>
            <a:endParaRPr lang="es-MX" sz="1600" dirty="0" smtClean="0"/>
          </a:p>
          <a:p>
            <a:endParaRPr lang="es-ES" dirty="0" smtClean="0">
              <a:solidFill>
                <a:srgbClr val="FF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Gestionar con el Concedente dar inicio a la elaboración del Informe Técnico de Reforzamiento y Rehabilitación, necesario para la atención de los Mantenimientos de Emergencia de los sectores Km 68+600, Km 75+600, Km 13+850 al 13+950, Km 14+420, Km 21+347 y Km 21+350, Km 49+488, Km. 70+000, Km. 73+250, Km 74+020, Km 76+100, Km 76+500 al 76+550. 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338753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10" name="11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509120"/>
            <a:ext cx="2305103" cy="1713880"/>
          </a:xfrm>
          <a:prstGeom prst="rect">
            <a:avLst/>
          </a:prstGeom>
        </p:spPr>
      </p:pic>
      <p:pic>
        <p:nvPicPr>
          <p:cNvPr id="11" name="0 Imagen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982" y="4492352"/>
            <a:ext cx="1502337" cy="17132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670" y="4481016"/>
            <a:ext cx="2217284" cy="1730018"/>
          </a:xfrm>
          <a:prstGeom prst="rect">
            <a:avLst/>
          </a:prstGeom>
        </p:spPr>
      </p:pic>
      <p:pic>
        <p:nvPicPr>
          <p:cNvPr id="13" name="0 Imagen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305" y="4472384"/>
            <a:ext cx="2164172" cy="17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65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92696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9737" y="829007"/>
            <a:ext cx="83529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b)  </a:t>
            </a:r>
            <a:r>
              <a:rPr lang="es-MX" b="1" u="sng" dirty="0" smtClean="0"/>
              <a:t>Aspectos Operativos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  </a:t>
            </a:r>
            <a:r>
              <a:rPr lang="es-MX" b="1" dirty="0" err="1" smtClean="0"/>
              <a:t>ii</a:t>
            </a:r>
            <a:r>
              <a:rPr lang="es-MX" b="1" dirty="0" smtClean="0"/>
              <a:t>. Mantenimiento </a:t>
            </a: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	- Mantenimiento de Emergencia</a:t>
            </a:r>
            <a:endParaRPr lang="es-MX" sz="1600" dirty="0" smtClean="0"/>
          </a:p>
          <a:p>
            <a:endParaRPr lang="es-ES" dirty="0" smtClean="0">
              <a:solidFill>
                <a:srgbClr val="FF0000"/>
              </a:solidFill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338753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9" name="0 Imagen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95" y="2492897"/>
            <a:ext cx="2270595" cy="16561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947" y="2492897"/>
            <a:ext cx="2638641" cy="16561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130" y="2477121"/>
            <a:ext cx="2799310" cy="16719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95" y="4370005"/>
            <a:ext cx="2309798" cy="15792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7" y="4358137"/>
            <a:ext cx="1046451" cy="15879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650" y="4337177"/>
            <a:ext cx="2638790" cy="1608903"/>
          </a:xfrm>
          <a:prstGeom prst="rect">
            <a:avLst/>
          </a:prstGeom>
        </p:spPr>
      </p:pic>
      <p:pic>
        <p:nvPicPr>
          <p:cNvPr id="19" name="0 Imagen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31440" y="4313537"/>
            <a:ext cx="1608903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35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553190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188" y="877942"/>
            <a:ext cx="842493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b)  </a:t>
            </a:r>
            <a:r>
              <a:rPr lang="es-MX" b="1" u="sng" dirty="0" smtClean="0"/>
              <a:t>Aspectos Operativos</a:t>
            </a:r>
          </a:p>
          <a:p>
            <a:pPr marL="342900" indent="-342900"/>
            <a:r>
              <a:rPr lang="es-MX" b="1" dirty="0" smtClean="0"/>
              <a:t>    </a:t>
            </a:r>
          </a:p>
          <a:p>
            <a:pPr marL="342900" indent="-342900"/>
            <a:r>
              <a:rPr lang="es-MX" b="1" dirty="0" smtClean="0"/>
              <a:t>   </a:t>
            </a:r>
            <a:r>
              <a:rPr lang="es-MX" b="1" dirty="0" err="1" smtClean="0"/>
              <a:t>iii</a:t>
            </a:r>
            <a:r>
              <a:rPr lang="es-MX" b="1" dirty="0" smtClean="0"/>
              <a:t>. Medio Ambiente</a:t>
            </a:r>
          </a:p>
          <a:p>
            <a:pPr marL="342900" indent="-342900"/>
            <a:endParaRPr lang="es-ES" dirty="0" smtClean="0"/>
          </a:p>
          <a:p>
            <a:pPr marL="342900" indent="-342900"/>
            <a:r>
              <a:rPr lang="es-ES" dirty="0" smtClean="0"/>
              <a:t>     Continuar con lo monitoreos ambientales</a:t>
            </a:r>
          </a:p>
          <a:p>
            <a:pPr marL="342900" indent="-342900"/>
            <a:endParaRPr lang="es-ES" dirty="0" smtClean="0"/>
          </a:p>
          <a:p>
            <a:pPr marL="342900" indent="-342900"/>
            <a:r>
              <a:rPr lang="es-ES" dirty="0" smtClean="0"/>
              <a:t>	Monitoreo de Agua: </a:t>
            </a:r>
          </a:p>
          <a:p>
            <a:pPr marL="342900" indent="-342900"/>
            <a:r>
              <a:rPr lang="es-ES" dirty="0" smtClean="0"/>
              <a:t>	</a:t>
            </a:r>
            <a:endParaRPr lang="es-MX" b="1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20083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266" y="3717032"/>
            <a:ext cx="49434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553190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277199"/>
            <a:ext cx="842493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ES" dirty="0" smtClean="0"/>
              <a:t>	</a:t>
            </a:r>
          </a:p>
          <a:p>
            <a:pPr marL="342900" indent="-342900"/>
            <a:endParaRPr lang="es-ES" dirty="0"/>
          </a:p>
          <a:p>
            <a:pPr marL="342900" indent="-342900"/>
            <a:endParaRPr lang="es-ES" dirty="0" smtClean="0"/>
          </a:p>
          <a:p>
            <a:pPr marL="342900" indent="-342900"/>
            <a:r>
              <a:rPr lang="es-ES" dirty="0"/>
              <a:t>	</a:t>
            </a:r>
            <a:r>
              <a:rPr lang="es-ES" dirty="0" smtClean="0"/>
              <a:t>Monitoreo de Aire:</a:t>
            </a:r>
          </a:p>
          <a:p>
            <a:pPr marL="342900" indent="-342900"/>
            <a:r>
              <a:rPr lang="es-ES" dirty="0" smtClean="0"/>
              <a:t>	</a:t>
            </a:r>
          </a:p>
          <a:p>
            <a:pPr marL="342900" indent="-342900"/>
            <a:endParaRPr lang="es-MX" dirty="0" smtClean="0"/>
          </a:p>
          <a:p>
            <a:pPr marL="342900" indent="-342900"/>
            <a:endParaRPr lang="es-MX" dirty="0" smtClean="0"/>
          </a:p>
          <a:p>
            <a:pPr marL="342900" indent="-342900"/>
            <a:endParaRPr lang="es-MX" dirty="0" smtClean="0"/>
          </a:p>
          <a:p>
            <a:pPr marL="342900" indent="-342900"/>
            <a:endParaRPr lang="es-MX" dirty="0" smtClean="0"/>
          </a:p>
          <a:p>
            <a:pPr marL="342900" indent="-342900"/>
            <a:r>
              <a:rPr lang="es-ES" dirty="0" smtClean="0"/>
              <a:t>	</a:t>
            </a:r>
          </a:p>
          <a:p>
            <a:pPr marL="342900" indent="-342900"/>
            <a:r>
              <a:rPr lang="es-ES" dirty="0" smtClean="0"/>
              <a:t>	Monitoreo de Ruido:</a:t>
            </a:r>
          </a:p>
          <a:p>
            <a:pPr marL="342900" indent="-342900"/>
            <a:r>
              <a:rPr lang="es-ES" dirty="0" smtClean="0"/>
              <a:t>	</a:t>
            </a:r>
          </a:p>
          <a:p>
            <a:pPr marL="342900" indent="-342900"/>
            <a:endParaRPr lang="es-ES" dirty="0" smtClean="0"/>
          </a:p>
          <a:p>
            <a:pPr marL="342900" indent="-342900"/>
            <a:endParaRPr lang="es-ES" dirty="0" smtClean="0"/>
          </a:p>
          <a:p>
            <a:pPr marL="342900" indent="-342900"/>
            <a:endParaRPr lang="es-ES" dirty="0" smtClean="0"/>
          </a:p>
          <a:p>
            <a:pPr marL="342900" indent="-342900"/>
            <a:endParaRPr lang="es-ES" dirty="0" smtClean="0"/>
          </a:p>
          <a:p>
            <a:pPr marL="342900" indent="-342900"/>
            <a:r>
              <a:rPr lang="es-ES" dirty="0" smtClean="0"/>
              <a:t>	Monitoreo de Suelos: </a:t>
            </a:r>
          </a:p>
          <a:p>
            <a:pPr marL="342900" indent="-342900"/>
            <a:r>
              <a:rPr lang="es-ES" dirty="0" smtClean="0"/>
              <a:t>	</a:t>
            </a:r>
            <a:endParaRPr lang="es-MX" b="1" dirty="0" smtClean="0"/>
          </a:p>
          <a:p>
            <a:pPr marL="342900" indent="-342900">
              <a:buAutoNum type="romanLcPeriod"/>
            </a:pPr>
            <a:endParaRPr lang="es-MX" b="1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173040" y="20083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228" y="908719"/>
            <a:ext cx="3456385" cy="165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229" y="2786565"/>
            <a:ext cx="3456385" cy="198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229" y="5013176"/>
            <a:ext cx="3456385" cy="169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548680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8428" y="764704"/>
            <a:ext cx="823423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b)  </a:t>
            </a:r>
            <a:r>
              <a:rPr lang="es-MX" b="1" u="sng" dirty="0" smtClean="0"/>
              <a:t>Aspectos Operativos</a:t>
            </a:r>
          </a:p>
          <a:p>
            <a:pPr marL="342900" indent="-342900"/>
            <a:r>
              <a:rPr lang="es-MX" b="1" dirty="0" smtClean="0"/>
              <a:t>    </a:t>
            </a:r>
          </a:p>
          <a:p>
            <a:pPr marL="342900" indent="-342900"/>
            <a:r>
              <a:rPr lang="es-MX" b="1" dirty="0" smtClean="0"/>
              <a:t>  iv. Seguridad</a:t>
            </a:r>
          </a:p>
          <a:p>
            <a:pPr marL="342900" indent="-342900"/>
            <a:endParaRPr lang="es-MX" sz="1600" b="1" dirty="0" smtClean="0"/>
          </a:p>
          <a:p>
            <a:pPr marL="342900" indent="-342900"/>
            <a:r>
              <a:rPr lang="es-MX" sz="1600" b="1" dirty="0" smtClean="0"/>
              <a:t>	</a:t>
            </a:r>
            <a:r>
              <a:rPr lang="es-MX" sz="1600" b="1" dirty="0"/>
              <a:t>MANEJO DE IMPACTOS </a:t>
            </a:r>
            <a:r>
              <a:rPr lang="es-MX" sz="1600" b="1" dirty="0" smtClean="0"/>
              <a:t>SOCIALES</a:t>
            </a:r>
          </a:p>
          <a:p>
            <a:pPr marL="342900" indent="-342900"/>
            <a:endParaRPr lang="es-MX" sz="1600" b="1" dirty="0"/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s-MX" dirty="0"/>
              <a:t>Capacitación y evaluación en temas relacionados a Seguridad Vial dirigido a docentes de Instituciones Educativas de </a:t>
            </a:r>
            <a:r>
              <a:rPr lang="es-MX" dirty="0" smtClean="0"/>
              <a:t>Nivel </a:t>
            </a:r>
            <a:r>
              <a:rPr lang="es-MX" dirty="0"/>
              <a:t>Primario y </a:t>
            </a:r>
            <a:r>
              <a:rPr lang="es-MX" dirty="0" smtClean="0"/>
              <a:t>Secundario.</a:t>
            </a:r>
          </a:p>
          <a:p>
            <a:pPr lvl="1"/>
            <a:endParaRPr lang="es-MX" dirty="0"/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s-PE" dirty="0">
                <a:latin typeface="Arial"/>
                <a:ea typeface="Calibri"/>
              </a:rPr>
              <a:t>Apoyo a las </a:t>
            </a:r>
            <a:r>
              <a:rPr lang="es-PE" dirty="0" smtClean="0">
                <a:latin typeface="Arial"/>
                <a:ea typeface="Calibri"/>
              </a:rPr>
              <a:t>Municipalidades y </a:t>
            </a:r>
            <a:r>
              <a:rPr lang="es-PE" dirty="0">
                <a:latin typeface="Arial"/>
                <a:ea typeface="Calibri"/>
              </a:rPr>
              <a:t>Asociaciones de las poblaciones </a:t>
            </a:r>
            <a:r>
              <a:rPr lang="es-PE" dirty="0" smtClean="0">
                <a:latin typeface="Arial"/>
                <a:ea typeface="Calibri"/>
              </a:rPr>
              <a:t>aledañas </a:t>
            </a:r>
            <a:r>
              <a:rPr lang="es-PE" dirty="0">
                <a:latin typeface="Arial"/>
                <a:ea typeface="Calibri"/>
              </a:rPr>
              <a:t>a la vía</a:t>
            </a:r>
            <a:r>
              <a:rPr lang="es-PE" sz="1600" dirty="0">
                <a:latin typeface="Arial"/>
                <a:ea typeface="Calibri"/>
              </a:rPr>
              <a:t>. </a:t>
            </a:r>
            <a:endParaRPr lang="es-MX" sz="1600" dirty="0">
              <a:solidFill>
                <a:srgbClr val="FF00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es-MX" sz="1600" dirty="0">
              <a:solidFill>
                <a:srgbClr val="FF0000"/>
              </a:solidFill>
            </a:endParaRPr>
          </a:p>
          <a:p>
            <a:pPr marL="342900" indent="-342900"/>
            <a:endParaRPr lang="es-MX" sz="1600" b="1" dirty="0"/>
          </a:p>
          <a:p>
            <a:pPr marL="342900" indent="-342900"/>
            <a:r>
              <a:rPr lang="es-MX" sz="1600" b="1" dirty="0"/>
              <a:t>	PREVENTIVO Y CORRECTIVO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s-MX" sz="16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s-MX" dirty="0"/>
              <a:t>Prevenir o reducir riesgo a la salud de trabajadores y usuarios de la vía mediante recojo de residuos peligrosos y no peligrosos.</a:t>
            </a:r>
            <a:endParaRPr lang="es-PE" sz="2000" dirty="0"/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20083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548680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9532" y="838201"/>
            <a:ext cx="84249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800100" lvl="1" indent="-342900"/>
            <a:r>
              <a:rPr lang="es-MX" b="1" dirty="0"/>
              <a:t>PREVENTIVO Y CORRECTIVO</a:t>
            </a:r>
          </a:p>
          <a:p>
            <a:pPr marL="800100" lvl="1" indent="-342900"/>
            <a:endParaRPr lang="es-MX" sz="16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s-MX" dirty="0"/>
              <a:t>Evitar o mitigar los accidentes laborales.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s-MX" dirty="0"/>
              <a:t>Realizar capacitaciones sobre el manejo de los residuos sólidos.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s-MX" dirty="0"/>
              <a:t>Cumplir con el </a:t>
            </a:r>
            <a:r>
              <a:rPr lang="es-MX" dirty="0" smtClean="0"/>
              <a:t>Plan </a:t>
            </a:r>
            <a:r>
              <a:rPr lang="es-MX" dirty="0"/>
              <a:t>de Manejo de Residuos Sólidos.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s-MX" sz="1600" dirty="0"/>
          </a:p>
          <a:p>
            <a:pPr marL="342900" indent="-342900">
              <a:buFont typeface="Arial" pitchFamily="34" charset="0"/>
              <a:buChar char="•"/>
            </a:pPr>
            <a:endParaRPr lang="es-MX" sz="1600" b="1" dirty="0"/>
          </a:p>
          <a:p>
            <a:pPr marL="342900" indent="-342900"/>
            <a:r>
              <a:rPr lang="es-MX" sz="1600" b="1" dirty="0"/>
              <a:t>	</a:t>
            </a:r>
            <a:r>
              <a:rPr lang="es-MX" b="1" dirty="0"/>
              <a:t>PREVENCIÓN DE RIESGOS Y </a:t>
            </a:r>
            <a:r>
              <a:rPr lang="es-MX" b="1" dirty="0" smtClean="0"/>
              <a:t>CONTINGENCIAS</a:t>
            </a:r>
            <a:endParaRPr lang="es-MX" b="1" dirty="0"/>
          </a:p>
          <a:p>
            <a:pPr marL="342900" indent="-342900"/>
            <a:endParaRPr lang="es-MX" sz="16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s-MX" dirty="0"/>
              <a:t>Realizar capacitaciones y simulacros para el personal del proyecto referidos a: </a:t>
            </a:r>
          </a:p>
          <a:p>
            <a:pPr marL="1714500" lvl="3" indent="-342900">
              <a:buFont typeface="Courier New" pitchFamily="49" charset="0"/>
              <a:buChar char="o"/>
            </a:pPr>
            <a:r>
              <a:rPr lang="es-MX" dirty="0" smtClean="0"/>
              <a:t>Sismos </a:t>
            </a:r>
            <a:endParaRPr lang="es-MX" dirty="0"/>
          </a:p>
          <a:p>
            <a:pPr marL="1714500" lvl="3" indent="-342900">
              <a:buFont typeface="Courier New" pitchFamily="49" charset="0"/>
              <a:buChar char="o"/>
            </a:pPr>
            <a:r>
              <a:rPr lang="es-MX" dirty="0" smtClean="0"/>
              <a:t>Incendios</a:t>
            </a:r>
            <a:endParaRPr lang="es-MX" dirty="0"/>
          </a:p>
          <a:p>
            <a:pPr marL="1714500" lvl="3" indent="-342900">
              <a:buFont typeface="Courier New" pitchFamily="49" charset="0"/>
              <a:buChar char="o"/>
            </a:pPr>
            <a:r>
              <a:rPr lang="es-MX" dirty="0"/>
              <a:t>Caída de huaycos </a:t>
            </a:r>
          </a:p>
          <a:p>
            <a:pPr marL="1714500" lvl="3" indent="-342900">
              <a:buFont typeface="Courier New" pitchFamily="49" charset="0"/>
              <a:buChar char="o"/>
            </a:pPr>
            <a:r>
              <a:rPr lang="es-MX" dirty="0"/>
              <a:t>Derrame de </a:t>
            </a:r>
            <a:r>
              <a:rPr lang="es-MX" dirty="0" smtClean="0"/>
              <a:t>materiales peligrosos</a:t>
            </a:r>
            <a:endParaRPr lang="es-MX" dirty="0"/>
          </a:p>
          <a:p>
            <a:pPr marL="1714500" lvl="3" indent="-342900">
              <a:buFont typeface="Courier New" pitchFamily="49" charset="0"/>
              <a:buChar char="o"/>
            </a:pPr>
            <a:r>
              <a:rPr lang="es-MX" dirty="0"/>
              <a:t>Atención de accidentes </a:t>
            </a:r>
            <a:r>
              <a:rPr lang="es-MX" dirty="0" smtClean="0"/>
              <a:t>viales</a:t>
            </a:r>
            <a:endParaRPr kumimoji="0" lang="es-P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200834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3040" y="1186093"/>
            <a:ext cx="87129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c)  </a:t>
            </a:r>
            <a:r>
              <a:rPr lang="es-ES" b="1" u="sng" dirty="0" smtClean="0"/>
              <a:t>Aspectos Comerciales</a:t>
            </a:r>
            <a:endParaRPr lang="es-PE" u="sng" dirty="0" smtClean="0"/>
          </a:p>
          <a:p>
            <a:r>
              <a:rPr lang="es-ES" b="1" dirty="0" smtClean="0"/>
              <a:t> </a:t>
            </a:r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Determinar en </a:t>
            </a:r>
            <a:r>
              <a:rPr lang="es-ES"/>
              <a:t>Marzo </a:t>
            </a:r>
            <a:r>
              <a:rPr lang="es-ES" smtClean="0"/>
              <a:t>2017 </a:t>
            </a:r>
            <a:r>
              <a:rPr lang="es-ES" dirty="0" smtClean="0"/>
              <a:t>el ajuste de la tarifa de peaje, </a:t>
            </a:r>
            <a:r>
              <a:rPr lang="es-ES" dirty="0"/>
              <a:t>luego de </a:t>
            </a:r>
            <a:r>
              <a:rPr lang="es-ES" dirty="0" smtClean="0"/>
              <a:t>publicarse </a:t>
            </a:r>
            <a:r>
              <a:rPr lang="es-ES" dirty="0"/>
              <a:t>el IPC a </a:t>
            </a:r>
            <a:r>
              <a:rPr lang="es-ES"/>
              <a:t>Febrero </a:t>
            </a:r>
            <a:r>
              <a:rPr lang="es-ES" smtClean="0"/>
              <a:t>2017 </a:t>
            </a:r>
            <a:r>
              <a:rPr lang="es-ES" dirty="0" smtClean="0"/>
              <a:t>mediante la fórmula que figura en la cláusula 9.8 del C.C.</a:t>
            </a:r>
          </a:p>
          <a:p>
            <a:pPr algn="just"/>
            <a:endParaRPr lang="es-ES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Dar atención oportuna de los reclamos que se generen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2132" y="3363957"/>
            <a:ext cx="871296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 smtClean="0"/>
              <a:t>    </a:t>
            </a:r>
          </a:p>
          <a:p>
            <a:pPr lvl="0"/>
            <a:r>
              <a:rPr lang="es-ES" b="1" dirty="0" smtClean="0"/>
              <a:t>d)  </a:t>
            </a:r>
            <a:r>
              <a:rPr lang="es-ES" b="1" u="sng" dirty="0" smtClean="0"/>
              <a:t>Aspectos Administrativos – Financieros</a:t>
            </a:r>
            <a:endParaRPr lang="es-PE" u="sng" dirty="0" smtClean="0"/>
          </a:p>
          <a:p>
            <a:r>
              <a:rPr lang="es-ES" b="1" dirty="0" smtClean="0"/>
              <a:t> </a:t>
            </a:r>
            <a:endParaRPr lang="es-PE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Determinar en </a:t>
            </a:r>
            <a:r>
              <a:rPr lang="es-ES" smtClean="0"/>
              <a:t>Marzo 2017 </a:t>
            </a:r>
            <a:r>
              <a:rPr lang="es-ES" dirty="0" smtClean="0"/>
              <a:t>el ajuste del PAMO, luego de publicar el IPC a </a:t>
            </a:r>
            <a:r>
              <a:rPr lang="es-ES" smtClean="0"/>
              <a:t>Febrero 2017 </a:t>
            </a:r>
            <a:r>
              <a:rPr lang="es-ES" dirty="0" smtClean="0"/>
              <a:t>mediante la fórmula contemplada en la cláusula 4.18 del Anexo B.</a:t>
            </a:r>
          </a:p>
          <a:p>
            <a:pPr algn="just"/>
            <a:endParaRPr lang="es-ES" dirty="0" smtClean="0"/>
          </a:p>
          <a:p>
            <a:pPr marL="285750" indent="-285750" algn="just">
              <a:buFontTx/>
              <a:buChar char="-"/>
            </a:pPr>
            <a:r>
              <a:rPr lang="es-ES" dirty="0" smtClean="0"/>
              <a:t>Cumplir con la presentación de las obligaciones señaladas en el Contrato de Concesión, Plan Anual de Obligaciones y el Plan Anual de Supervisión.</a:t>
            </a:r>
          </a:p>
          <a:p>
            <a:pPr algn="just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82753" y="980728"/>
            <a:ext cx="871296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/>
              <a:t>e</a:t>
            </a:r>
            <a:r>
              <a:rPr lang="es-ES" b="1" dirty="0" smtClean="0"/>
              <a:t>)  </a:t>
            </a:r>
            <a:r>
              <a:rPr lang="es-PE" b="1" u="sng" dirty="0" smtClean="0">
                <a:solidFill>
                  <a:srgbClr val="003300"/>
                </a:solidFill>
              </a:rPr>
              <a:t>Problemas que podrían afectar el desarrollo de la Concesión</a:t>
            </a:r>
            <a:endParaRPr lang="es-PE" u="sng" dirty="0" smtClean="0">
              <a:solidFill>
                <a:srgbClr val="003300"/>
              </a:solidFill>
            </a:endParaRPr>
          </a:p>
          <a:p>
            <a:r>
              <a:rPr lang="es-ES" b="1" dirty="0" smtClean="0"/>
              <a:t> </a:t>
            </a:r>
          </a:p>
          <a:p>
            <a:pPr algn="just"/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Demora en el encargo de la ejecución de la Obra Adicional según el Expediente Técnico del Puente </a:t>
            </a:r>
            <a:r>
              <a:rPr lang="es-PE" dirty="0" err="1" smtClean="0"/>
              <a:t>Filadera</a:t>
            </a:r>
            <a:endParaRPr lang="es-PE" dirty="0" smtClean="0"/>
          </a:p>
          <a:p>
            <a:pPr algn="just"/>
            <a:endParaRPr lang="es-P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173040" y="116632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72" y="2491133"/>
            <a:ext cx="7812360" cy="43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7 CuadroTexto"/>
          <p:cNvSpPr txBox="1">
            <a:spLocks noChangeArrowheads="1"/>
          </p:cNvSpPr>
          <p:nvPr/>
        </p:nvSpPr>
        <p:spPr bwMode="auto">
          <a:xfrm>
            <a:off x="173038" y="76200"/>
            <a:ext cx="8719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ES" b="1" dirty="0" smtClean="0"/>
              <a:t>II. ASPECTOS GENERALES DE LA INFRAESTRUCTURA CONCESIONADA</a:t>
            </a:r>
            <a:endParaRPr lang="es-PE" dirty="0" smtClean="0"/>
          </a:p>
        </p:txBody>
      </p:sp>
      <p:sp>
        <p:nvSpPr>
          <p:cNvPr id="30" name="29 Rectángulo"/>
          <p:cNvSpPr/>
          <p:nvPr/>
        </p:nvSpPr>
        <p:spPr>
          <a:xfrm>
            <a:off x="-36512" y="293747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tabLst>
                <a:tab pos="503238" algn="l"/>
              </a:tabLst>
            </a:pPr>
            <a:endParaRPr lang="es-PE" sz="1600" b="1" dirty="0" smtClean="0"/>
          </a:p>
          <a:p>
            <a:pPr lvl="0" algn="just" eaLnBrk="0" hangingPunct="0">
              <a:tabLst>
                <a:tab pos="503238" algn="l"/>
              </a:tabLst>
            </a:pPr>
            <a:endParaRPr lang="es-ES" sz="1600" dirty="0"/>
          </a:p>
          <a:p>
            <a:pPr lvl="0" algn="just" eaLnBrk="0" hangingPunct="0">
              <a:tabLst>
                <a:tab pos="503238" algn="l"/>
              </a:tabLst>
            </a:pPr>
            <a:r>
              <a:rPr lang="es-ES" sz="1600" dirty="0" smtClean="0"/>
              <a:t>     La estructura organizacional de la Concesionaria es la siguiente:</a:t>
            </a:r>
          </a:p>
        </p:txBody>
      </p:sp>
      <p:sp>
        <p:nvSpPr>
          <p:cNvPr id="94395" name="Rectangle 18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2" name="Rectangle 141"/>
          <p:cNvSpPr>
            <a:spLocks noChangeArrowheads="1"/>
          </p:cNvSpPr>
          <p:nvPr/>
        </p:nvSpPr>
        <p:spPr bwMode="auto">
          <a:xfrm>
            <a:off x="971600" y="2204863"/>
            <a:ext cx="10626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510880922"/>
              </p:ext>
            </p:extLst>
          </p:nvPr>
        </p:nvGraphicFramePr>
        <p:xfrm>
          <a:off x="1187624" y="1628800"/>
          <a:ext cx="684076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92696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6799" y="836713"/>
            <a:ext cx="83529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s-ES" b="1" dirty="0"/>
              <a:t>e)  </a:t>
            </a:r>
            <a:r>
              <a:rPr lang="es-PE" b="1" u="sng" dirty="0">
                <a:solidFill>
                  <a:srgbClr val="003300"/>
                </a:solidFill>
              </a:rPr>
              <a:t>Problemas que podrían afectar el desarrollo de la Concesión</a:t>
            </a:r>
            <a:endParaRPr lang="es-PE" u="sng" dirty="0">
              <a:solidFill>
                <a:srgbClr val="003300"/>
              </a:solidFill>
            </a:endParaRPr>
          </a:p>
          <a:p>
            <a:pPr marL="342900" indent="-342900"/>
            <a:endParaRPr lang="es-MX" b="1" dirty="0" smtClean="0"/>
          </a:p>
          <a:p>
            <a:pPr marL="342900" indent="-342900"/>
            <a:r>
              <a:rPr lang="es-MX" b="1" dirty="0" smtClean="0"/>
              <a:t> 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338753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grpSp>
        <p:nvGrpSpPr>
          <p:cNvPr id="9" name="Group 16"/>
          <p:cNvGrpSpPr/>
          <p:nvPr/>
        </p:nvGrpSpPr>
        <p:grpSpPr>
          <a:xfrm>
            <a:off x="173040" y="1513821"/>
            <a:ext cx="8647432" cy="5155539"/>
            <a:chOff x="251520" y="909360"/>
            <a:chExt cx="8612500" cy="5472608"/>
          </a:xfrm>
        </p:grpSpPr>
        <p:grpSp>
          <p:nvGrpSpPr>
            <p:cNvPr id="10" name="Group 14"/>
            <p:cNvGrpSpPr/>
            <p:nvPr/>
          </p:nvGrpSpPr>
          <p:grpSpPr>
            <a:xfrm>
              <a:off x="251520" y="909360"/>
              <a:ext cx="8612500" cy="5472608"/>
              <a:chOff x="251520" y="909360"/>
              <a:chExt cx="8612500" cy="5472608"/>
            </a:xfrm>
          </p:grpSpPr>
          <p:pic>
            <p:nvPicPr>
              <p:cNvPr id="12" name="Picture 15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1520" y="909360"/>
                <a:ext cx="8612500" cy="5472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"/>
              <p:cNvSpPr/>
              <p:nvPr/>
            </p:nvSpPr>
            <p:spPr>
              <a:xfrm>
                <a:off x="1619673" y="4577209"/>
                <a:ext cx="2273300" cy="504825"/>
              </a:xfrm>
              <a:custGeom>
                <a:avLst/>
                <a:gdLst>
                  <a:gd name="connsiteX0" fmla="*/ 0 w 2273300"/>
                  <a:gd name="connsiteY0" fmla="*/ 396875 h 504825"/>
                  <a:gd name="connsiteX1" fmla="*/ 53975 w 2273300"/>
                  <a:gd name="connsiteY1" fmla="*/ 504825 h 504825"/>
                  <a:gd name="connsiteX2" fmla="*/ 260350 w 2273300"/>
                  <a:gd name="connsiteY2" fmla="*/ 396875 h 504825"/>
                  <a:gd name="connsiteX3" fmla="*/ 514350 w 2273300"/>
                  <a:gd name="connsiteY3" fmla="*/ 298450 h 504825"/>
                  <a:gd name="connsiteX4" fmla="*/ 717550 w 2273300"/>
                  <a:gd name="connsiteY4" fmla="*/ 250825 h 504825"/>
                  <a:gd name="connsiteX5" fmla="*/ 885825 w 2273300"/>
                  <a:gd name="connsiteY5" fmla="*/ 234950 h 504825"/>
                  <a:gd name="connsiteX6" fmla="*/ 1069975 w 2273300"/>
                  <a:gd name="connsiteY6" fmla="*/ 250825 h 504825"/>
                  <a:gd name="connsiteX7" fmla="*/ 1349375 w 2273300"/>
                  <a:gd name="connsiteY7" fmla="*/ 292100 h 504825"/>
                  <a:gd name="connsiteX8" fmla="*/ 1574800 w 2273300"/>
                  <a:gd name="connsiteY8" fmla="*/ 352425 h 504825"/>
                  <a:gd name="connsiteX9" fmla="*/ 1781175 w 2273300"/>
                  <a:gd name="connsiteY9" fmla="*/ 377825 h 504825"/>
                  <a:gd name="connsiteX10" fmla="*/ 1949450 w 2273300"/>
                  <a:gd name="connsiteY10" fmla="*/ 346075 h 504825"/>
                  <a:gd name="connsiteX11" fmla="*/ 2130425 w 2273300"/>
                  <a:gd name="connsiteY11" fmla="*/ 257175 h 504825"/>
                  <a:gd name="connsiteX12" fmla="*/ 2273300 w 2273300"/>
                  <a:gd name="connsiteY12" fmla="*/ 168275 h 504825"/>
                  <a:gd name="connsiteX13" fmla="*/ 2162175 w 2273300"/>
                  <a:gd name="connsiteY13" fmla="*/ 0 h 504825"/>
                  <a:gd name="connsiteX14" fmla="*/ 2066925 w 2273300"/>
                  <a:gd name="connsiteY14" fmla="*/ 66675 h 504825"/>
                  <a:gd name="connsiteX15" fmla="*/ 1952625 w 2273300"/>
                  <a:gd name="connsiteY15" fmla="*/ 120650 h 504825"/>
                  <a:gd name="connsiteX16" fmla="*/ 1851025 w 2273300"/>
                  <a:gd name="connsiteY16" fmla="*/ 146050 h 504825"/>
                  <a:gd name="connsiteX17" fmla="*/ 1733550 w 2273300"/>
                  <a:gd name="connsiteY17" fmla="*/ 161925 h 504825"/>
                  <a:gd name="connsiteX18" fmla="*/ 1584325 w 2273300"/>
                  <a:gd name="connsiteY18" fmla="*/ 168275 h 504825"/>
                  <a:gd name="connsiteX19" fmla="*/ 1409700 w 2273300"/>
                  <a:gd name="connsiteY19" fmla="*/ 149225 h 504825"/>
                  <a:gd name="connsiteX20" fmla="*/ 1219200 w 2273300"/>
                  <a:gd name="connsiteY20" fmla="*/ 101600 h 504825"/>
                  <a:gd name="connsiteX21" fmla="*/ 1057275 w 2273300"/>
                  <a:gd name="connsiteY21" fmla="*/ 60325 h 504825"/>
                  <a:gd name="connsiteX22" fmla="*/ 895350 w 2273300"/>
                  <a:gd name="connsiteY22" fmla="*/ 50800 h 504825"/>
                  <a:gd name="connsiteX23" fmla="*/ 749300 w 2273300"/>
                  <a:gd name="connsiteY23" fmla="*/ 66675 h 504825"/>
                  <a:gd name="connsiteX24" fmla="*/ 504825 w 2273300"/>
                  <a:gd name="connsiteY24" fmla="*/ 123825 h 504825"/>
                  <a:gd name="connsiteX25" fmla="*/ 288925 w 2273300"/>
                  <a:gd name="connsiteY25" fmla="*/ 209550 h 504825"/>
                  <a:gd name="connsiteX26" fmla="*/ 0 w 2273300"/>
                  <a:gd name="connsiteY26" fmla="*/ 39687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73300" h="504825">
                    <a:moveTo>
                      <a:pt x="0" y="396875"/>
                    </a:moveTo>
                    <a:lnTo>
                      <a:pt x="53975" y="504825"/>
                    </a:lnTo>
                    <a:lnTo>
                      <a:pt x="260350" y="396875"/>
                    </a:lnTo>
                    <a:lnTo>
                      <a:pt x="514350" y="298450"/>
                    </a:lnTo>
                    <a:lnTo>
                      <a:pt x="717550" y="250825"/>
                    </a:lnTo>
                    <a:lnTo>
                      <a:pt x="885825" y="234950"/>
                    </a:lnTo>
                    <a:lnTo>
                      <a:pt x="1069975" y="250825"/>
                    </a:lnTo>
                    <a:lnTo>
                      <a:pt x="1349375" y="292100"/>
                    </a:lnTo>
                    <a:lnTo>
                      <a:pt x="1574800" y="352425"/>
                    </a:lnTo>
                    <a:lnTo>
                      <a:pt x="1781175" y="377825"/>
                    </a:lnTo>
                    <a:lnTo>
                      <a:pt x="1949450" y="346075"/>
                    </a:lnTo>
                    <a:lnTo>
                      <a:pt x="2130425" y="257175"/>
                    </a:lnTo>
                    <a:lnTo>
                      <a:pt x="2273300" y="168275"/>
                    </a:lnTo>
                    <a:lnTo>
                      <a:pt x="2162175" y="0"/>
                    </a:lnTo>
                    <a:lnTo>
                      <a:pt x="2066925" y="66675"/>
                    </a:lnTo>
                    <a:lnTo>
                      <a:pt x="1952625" y="120650"/>
                    </a:lnTo>
                    <a:lnTo>
                      <a:pt x="1851025" y="146050"/>
                    </a:lnTo>
                    <a:lnTo>
                      <a:pt x="1733550" y="161925"/>
                    </a:lnTo>
                    <a:lnTo>
                      <a:pt x="1584325" y="168275"/>
                    </a:lnTo>
                    <a:lnTo>
                      <a:pt x="1409700" y="149225"/>
                    </a:lnTo>
                    <a:lnTo>
                      <a:pt x="1219200" y="101600"/>
                    </a:lnTo>
                    <a:lnTo>
                      <a:pt x="1057275" y="60325"/>
                    </a:lnTo>
                    <a:lnTo>
                      <a:pt x="895350" y="50800"/>
                    </a:lnTo>
                    <a:lnTo>
                      <a:pt x="749300" y="66675"/>
                    </a:lnTo>
                    <a:lnTo>
                      <a:pt x="504825" y="123825"/>
                    </a:lnTo>
                    <a:lnTo>
                      <a:pt x="288925" y="209550"/>
                    </a:lnTo>
                    <a:lnTo>
                      <a:pt x="0" y="39687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4" name="Freeform 6"/>
              <p:cNvSpPr/>
              <p:nvPr/>
            </p:nvSpPr>
            <p:spPr>
              <a:xfrm>
                <a:off x="4137448" y="3284984"/>
                <a:ext cx="2479675" cy="1184275"/>
              </a:xfrm>
              <a:custGeom>
                <a:avLst/>
                <a:gdLst>
                  <a:gd name="connsiteX0" fmla="*/ 0 w 2479675"/>
                  <a:gd name="connsiteY0" fmla="*/ 1047750 h 1184275"/>
                  <a:gd name="connsiteX1" fmla="*/ 92075 w 2479675"/>
                  <a:gd name="connsiteY1" fmla="*/ 1184275 h 1184275"/>
                  <a:gd name="connsiteX2" fmla="*/ 314325 w 2479675"/>
                  <a:gd name="connsiteY2" fmla="*/ 1006475 h 1184275"/>
                  <a:gd name="connsiteX3" fmla="*/ 654050 w 2479675"/>
                  <a:gd name="connsiteY3" fmla="*/ 682625 h 1184275"/>
                  <a:gd name="connsiteX4" fmla="*/ 869950 w 2479675"/>
                  <a:gd name="connsiteY4" fmla="*/ 482600 h 1184275"/>
                  <a:gd name="connsiteX5" fmla="*/ 1016000 w 2479675"/>
                  <a:gd name="connsiteY5" fmla="*/ 358775 h 1184275"/>
                  <a:gd name="connsiteX6" fmla="*/ 1196975 w 2479675"/>
                  <a:gd name="connsiteY6" fmla="*/ 254000 h 1184275"/>
                  <a:gd name="connsiteX7" fmla="*/ 1390650 w 2479675"/>
                  <a:gd name="connsiteY7" fmla="*/ 203200 h 1184275"/>
                  <a:gd name="connsiteX8" fmla="*/ 1571625 w 2479675"/>
                  <a:gd name="connsiteY8" fmla="*/ 180975 h 1184275"/>
                  <a:gd name="connsiteX9" fmla="*/ 1724025 w 2479675"/>
                  <a:gd name="connsiteY9" fmla="*/ 184150 h 1184275"/>
                  <a:gd name="connsiteX10" fmla="*/ 2457450 w 2479675"/>
                  <a:gd name="connsiteY10" fmla="*/ 263525 h 1184275"/>
                  <a:gd name="connsiteX11" fmla="*/ 2479675 w 2479675"/>
                  <a:gd name="connsiteY11" fmla="*/ 92075 h 1184275"/>
                  <a:gd name="connsiteX12" fmla="*/ 2206625 w 2479675"/>
                  <a:gd name="connsiteY12" fmla="*/ 53975 h 1184275"/>
                  <a:gd name="connsiteX13" fmla="*/ 1851025 w 2479675"/>
                  <a:gd name="connsiteY13" fmla="*/ 12700 h 1184275"/>
                  <a:gd name="connsiteX14" fmla="*/ 1555750 w 2479675"/>
                  <a:gd name="connsiteY14" fmla="*/ 0 h 1184275"/>
                  <a:gd name="connsiteX15" fmla="*/ 1358900 w 2479675"/>
                  <a:gd name="connsiteY15" fmla="*/ 22225 h 1184275"/>
                  <a:gd name="connsiteX16" fmla="*/ 1152525 w 2479675"/>
                  <a:gd name="connsiteY16" fmla="*/ 76200 h 1184275"/>
                  <a:gd name="connsiteX17" fmla="*/ 1000125 w 2479675"/>
                  <a:gd name="connsiteY17" fmla="*/ 161925 h 1184275"/>
                  <a:gd name="connsiteX18" fmla="*/ 869950 w 2479675"/>
                  <a:gd name="connsiteY18" fmla="*/ 260350 h 1184275"/>
                  <a:gd name="connsiteX19" fmla="*/ 454025 w 2479675"/>
                  <a:gd name="connsiteY19" fmla="*/ 635000 h 1184275"/>
                  <a:gd name="connsiteX20" fmla="*/ 282575 w 2479675"/>
                  <a:gd name="connsiteY20" fmla="*/ 819150 h 1184275"/>
                  <a:gd name="connsiteX21" fmla="*/ 114300 w 2479675"/>
                  <a:gd name="connsiteY21" fmla="*/ 955675 h 1184275"/>
                  <a:gd name="connsiteX22" fmla="*/ 0 w 2479675"/>
                  <a:gd name="connsiteY22" fmla="*/ 1047750 h 118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79675" h="1184275">
                    <a:moveTo>
                      <a:pt x="0" y="1047750"/>
                    </a:moveTo>
                    <a:lnTo>
                      <a:pt x="92075" y="1184275"/>
                    </a:lnTo>
                    <a:lnTo>
                      <a:pt x="314325" y="1006475"/>
                    </a:lnTo>
                    <a:lnTo>
                      <a:pt x="654050" y="682625"/>
                    </a:lnTo>
                    <a:lnTo>
                      <a:pt x="869950" y="482600"/>
                    </a:lnTo>
                    <a:lnTo>
                      <a:pt x="1016000" y="358775"/>
                    </a:lnTo>
                    <a:lnTo>
                      <a:pt x="1196975" y="254000"/>
                    </a:lnTo>
                    <a:lnTo>
                      <a:pt x="1390650" y="203200"/>
                    </a:lnTo>
                    <a:lnTo>
                      <a:pt x="1571625" y="180975"/>
                    </a:lnTo>
                    <a:lnTo>
                      <a:pt x="1724025" y="184150"/>
                    </a:lnTo>
                    <a:lnTo>
                      <a:pt x="2457450" y="263525"/>
                    </a:lnTo>
                    <a:lnTo>
                      <a:pt x="2479675" y="92075"/>
                    </a:lnTo>
                    <a:lnTo>
                      <a:pt x="2206625" y="53975"/>
                    </a:lnTo>
                    <a:lnTo>
                      <a:pt x="1851025" y="12700"/>
                    </a:lnTo>
                    <a:lnTo>
                      <a:pt x="1555750" y="0"/>
                    </a:lnTo>
                    <a:lnTo>
                      <a:pt x="1358900" y="22225"/>
                    </a:lnTo>
                    <a:lnTo>
                      <a:pt x="1152525" y="76200"/>
                    </a:lnTo>
                    <a:lnTo>
                      <a:pt x="1000125" y="161925"/>
                    </a:lnTo>
                    <a:lnTo>
                      <a:pt x="869950" y="260350"/>
                    </a:lnTo>
                    <a:lnTo>
                      <a:pt x="454025" y="635000"/>
                    </a:lnTo>
                    <a:lnTo>
                      <a:pt x="282575" y="819150"/>
                    </a:lnTo>
                    <a:lnTo>
                      <a:pt x="114300" y="955675"/>
                    </a:lnTo>
                    <a:lnTo>
                      <a:pt x="0" y="104775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5" name="Freeform 7"/>
              <p:cNvSpPr/>
              <p:nvPr/>
            </p:nvSpPr>
            <p:spPr>
              <a:xfrm>
                <a:off x="4213648" y="3419123"/>
                <a:ext cx="2381250" cy="1031086"/>
              </a:xfrm>
              <a:custGeom>
                <a:avLst/>
                <a:gdLst>
                  <a:gd name="connsiteX0" fmla="*/ 0 w 2381250"/>
                  <a:gd name="connsiteY0" fmla="*/ 1031086 h 1031086"/>
                  <a:gd name="connsiteX1" fmla="*/ 279400 w 2381250"/>
                  <a:gd name="connsiteY1" fmla="*/ 789786 h 1031086"/>
                  <a:gd name="connsiteX2" fmla="*/ 536575 w 2381250"/>
                  <a:gd name="connsiteY2" fmla="*/ 532611 h 1031086"/>
                  <a:gd name="connsiteX3" fmla="*/ 711200 w 2381250"/>
                  <a:gd name="connsiteY3" fmla="*/ 377036 h 1031086"/>
                  <a:gd name="connsiteX4" fmla="*/ 923925 w 2381250"/>
                  <a:gd name="connsiteY4" fmla="*/ 189711 h 1031086"/>
                  <a:gd name="connsiteX5" fmla="*/ 1127125 w 2381250"/>
                  <a:gd name="connsiteY5" fmla="*/ 75411 h 1031086"/>
                  <a:gd name="connsiteX6" fmla="*/ 1374775 w 2381250"/>
                  <a:gd name="connsiteY6" fmla="*/ 18261 h 1031086"/>
                  <a:gd name="connsiteX7" fmla="*/ 1625600 w 2381250"/>
                  <a:gd name="connsiteY7" fmla="*/ 2386 h 1031086"/>
                  <a:gd name="connsiteX8" fmla="*/ 2114550 w 2381250"/>
                  <a:gd name="connsiteY8" fmla="*/ 62711 h 1031086"/>
                  <a:gd name="connsiteX9" fmla="*/ 2381250 w 2381250"/>
                  <a:gd name="connsiteY9" fmla="*/ 100811 h 103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1250" h="1031086">
                    <a:moveTo>
                      <a:pt x="0" y="1031086"/>
                    </a:moveTo>
                    <a:cubicBezTo>
                      <a:pt x="94985" y="951975"/>
                      <a:pt x="189971" y="872865"/>
                      <a:pt x="279400" y="789786"/>
                    </a:cubicBezTo>
                    <a:cubicBezTo>
                      <a:pt x="368829" y="706707"/>
                      <a:pt x="464608" y="601403"/>
                      <a:pt x="536575" y="532611"/>
                    </a:cubicBezTo>
                    <a:cubicBezTo>
                      <a:pt x="608542" y="463819"/>
                      <a:pt x="711200" y="377036"/>
                      <a:pt x="711200" y="377036"/>
                    </a:cubicBezTo>
                    <a:cubicBezTo>
                      <a:pt x="775758" y="319886"/>
                      <a:pt x="854604" y="239982"/>
                      <a:pt x="923925" y="189711"/>
                    </a:cubicBezTo>
                    <a:cubicBezTo>
                      <a:pt x="993246" y="139440"/>
                      <a:pt x="1051983" y="103986"/>
                      <a:pt x="1127125" y="75411"/>
                    </a:cubicBezTo>
                    <a:cubicBezTo>
                      <a:pt x="1202267" y="46836"/>
                      <a:pt x="1291696" y="30432"/>
                      <a:pt x="1374775" y="18261"/>
                    </a:cubicBezTo>
                    <a:cubicBezTo>
                      <a:pt x="1457854" y="6090"/>
                      <a:pt x="1502304" y="-5022"/>
                      <a:pt x="1625600" y="2386"/>
                    </a:cubicBezTo>
                    <a:cubicBezTo>
                      <a:pt x="1748896" y="9794"/>
                      <a:pt x="1988608" y="46307"/>
                      <a:pt x="2114550" y="62711"/>
                    </a:cubicBezTo>
                    <a:cubicBezTo>
                      <a:pt x="2240492" y="79115"/>
                      <a:pt x="2360083" y="92873"/>
                      <a:pt x="2381250" y="100811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6" name="Freeform 9"/>
              <p:cNvSpPr/>
              <p:nvPr/>
            </p:nvSpPr>
            <p:spPr>
              <a:xfrm>
                <a:off x="4150149" y="3301802"/>
                <a:ext cx="2463800" cy="1045771"/>
              </a:xfrm>
              <a:custGeom>
                <a:avLst/>
                <a:gdLst>
                  <a:gd name="connsiteX0" fmla="*/ 0 w 2381250"/>
                  <a:gd name="connsiteY0" fmla="*/ 1031086 h 1031086"/>
                  <a:gd name="connsiteX1" fmla="*/ 279400 w 2381250"/>
                  <a:gd name="connsiteY1" fmla="*/ 789786 h 1031086"/>
                  <a:gd name="connsiteX2" fmla="*/ 536575 w 2381250"/>
                  <a:gd name="connsiteY2" fmla="*/ 532611 h 1031086"/>
                  <a:gd name="connsiteX3" fmla="*/ 711200 w 2381250"/>
                  <a:gd name="connsiteY3" fmla="*/ 377036 h 1031086"/>
                  <a:gd name="connsiteX4" fmla="*/ 923925 w 2381250"/>
                  <a:gd name="connsiteY4" fmla="*/ 189711 h 1031086"/>
                  <a:gd name="connsiteX5" fmla="*/ 1127125 w 2381250"/>
                  <a:gd name="connsiteY5" fmla="*/ 75411 h 1031086"/>
                  <a:gd name="connsiteX6" fmla="*/ 1374775 w 2381250"/>
                  <a:gd name="connsiteY6" fmla="*/ 18261 h 1031086"/>
                  <a:gd name="connsiteX7" fmla="*/ 1625600 w 2381250"/>
                  <a:gd name="connsiteY7" fmla="*/ 2386 h 1031086"/>
                  <a:gd name="connsiteX8" fmla="*/ 2114550 w 2381250"/>
                  <a:gd name="connsiteY8" fmla="*/ 62711 h 1031086"/>
                  <a:gd name="connsiteX9" fmla="*/ 2381250 w 2381250"/>
                  <a:gd name="connsiteY9" fmla="*/ 100811 h 1031086"/>
                  <a:gd name="connsiteX0" fmla="*/ 0 w 2381250"/>
                  <a:gd name="connsiteY0" fmla="*/ 1031086 h 1031086"/>
                  <a:gd name="connsiteX1" fmla="*/ 295275 w 2381250"/>
                  <a:gd name="connsiteY1" fmla="*/ 808836 h 1031086"/>
                  <a:gd name="connsiteX2" fmla="*/ 536575 w 2381250"/>
                  <a:gd name="connsiteY2" fmla="*/ 532611 h 1031086"/>
                  <a:gd name="connsiteX3" fmla="*/ 711200 w 2381250"/>
                  <a:gd name="connsiteY3" fmla="*/ 377036 h 1031086"/>
                  <a:gd name="connsiteX4" fmla="*/ 923925 w 2381250"/>
                  <a:gd name="connsiteY4" fmla="*/ 189711 h 1031086"/>
                  <a:gd name="connsiteX5" fmla="*/ 1127125 w 2381250"/>
                  <a:gd name="connsiteY5" fmla="*/ 75411 h 1031086"/>
                  <a:gd name="connsiteX6" fmla="*/ 1374775 w 2381250"/>
                  <a:gd name="connsiteY6" fmla="*/ 18261 h 1031086"/>
                  <a:gd name="connsiteX7" fmla="*/ 1625600 w 2381250"/>
                  <a:gd name="connsiteY7" fmla="*/ 2386 h 1031086"/>
                  <a:gd name="connsiteX8" fmla="*/ 2114550 w 2381250"/>
                  <a:gd name="connsiteY8" fmla="*/ 62711 h 1031086"/>
                  <a:gd name="connsiteX9" fmla="*/ 2381250 w 2381250"/>
                  <a:gd name="connsiteY9" fmla="*/ 100811 h 1031086"/>
                  <a:gd name="connsiteX0" fmla="*/ 0 w 2378075"/>
                  <a:gd name="connsiteY0" fmla="*/ 1046961 h 1046961"/>
                  <a:gd name="connsiteX1" fmla="*/ 292100 w 2378075"/>
                  <a:gd name="connsiteY1" fmla="*/ 808836 h 1046961"/>
                  <a:gd name="connsiteX2" fmla="*/ 533400 w 2378075"/>
                  <a:gd name="connsiteY2" fmla="*/ 532611 h 1046961"/>
                  <a:gd name="connsiteX3" fmla="*/ 708025 w 2378075"/>
                  <a:gd name="connsiteY3" fmla="*/ 377036 h 1046961"/>
                  <a:gd name="connsiteX4" fmla="*/ 920750 w 2378075"/>
                  <a:gd name="connsiteY4" fmla="*/ 189711 h 1046961"/>
                  <a:gd name="connsiteX5" fmla="*/ 1123950 w 2378075"/>
                  <a:gd name="connsiteY5" fmla="*/ 75411 h 1046961"/>
                  <a:gd name="connsiteX6" fmla="*/ 1371600 w 2378075"/>
                  <a:gd name="connsiteY6" fmla="*/ 18261 h 1046961"/>
                  <a:gd name="connsiteX7" fmla="*/ 1622425 w 2378075"/>
                  <a:gd name="connsiteY7" fmla="*/ 2386 h 1046961"/>
                  <a:gd name="connsiteX8" fmla="*/ 2111375 w 2378075"/>
                  <a:gd name="connsiteY8" fmla="*/ 62711 h 1046961"/>
                  <a:gd name="connsiteX9" fmla="*/ 2378075 w 2378075"/>
                  <a:gd name="connsiteY9" fmla="*/ 100811 h 1046961"/>
                  <a:gd name="connsiteX0" fmla="*/ 0 w 2378075"/>
                  <a:gd name="connsiteY0" fmla="*/ 1046961 h 1046961"/>
                  <a:gd name="connsiteX1" fmla="*/ 292100 w 2378075"/>
                  <a:gd name="connsiteY1" fmla="*/ 808836 h 1046961"/>
                  <a:gd name="connsiteX2" fmla="*/ 558800 w 2378075"/>
                  <a:gd name="connsiteY2" fmla="*/ 551661 h 1046961"/>
                  <a:gd name="connsiteX3" fmla="*/ 708025 w 2378075"/>
                  <a:gd name="connsiteY3" fmla="*/ 377036 h 1046961"/>
                  <a:gd name="connsiteX4" fmla="*/ 920750 w 2378075"/>
                  <a:gd name="connsiteY4" fmla="*/ 189711 h 1046961"/>
                  <a:gd name="connsiteX5" fmla="*/ 1123950 w 2378075"/>
                  <a:gd name="connsiteY5" fmla="*/ 75411 h 1046961"/>
                  <a:gd name="connsiteX6" fmla="*/ 1371600 w 2378075"/>
                  <a:gd name="connsiteY6" fmla="*/ 18261 h 1046961"/>
                  <a:gd name="connsiteX7" fmla="*/ 1622425 w 2378075"/>
                  <a:gd name="connsiteY7" fmla="*/ 2386 h 1046961"/>
                  <a:gd name="connsiteX8" fmla="*/ 2111375 w 2378075"/>
                  <a:gd name="connsiteY8" fmla="*/ 62711 h 1046961"/>
                  <a:gd name="connsiteX9" fmla="*/ 2378075 w 2378075"/>
                  <a:gd name="connsiteY9" fmla="*/ 100811 h 1046961"/>
                  <a:gd name="connsiteX0" fmla="*/ 0 w 2378075"/>
                  <a:gd name="connsiteY0" fmla="*/ 1046961 h 1046961"/>
                  <a:gd name="connsiteX1" fmla="*/ 292100 w 2378075"/>
                  <a:gd name="connsiteY1" fmla="*/ 808836 h 1046961"/>
                  <a:gd name="connsiteX2" fmla="*/ 558800 w 2378075"/>
                  <a:gd name="connsiteY2" fmla="*/ 551661 h 1046961"/>
                  <a:gd name="connsiteX3" fmla="*/ 746125 w 2378075"/>
                  <a:gd name="connsiteY3" fmla="*/ 383386 h 1046961"/>
                  <a:gd name="connsiteX4" fmla="*/ 920750 w 2378075"/>
                  <a:gd name="connsiteY4" fmla="*/ 189711 h 1046961"/>
                  <a:gd name="connsiteX5" fmla="*/ 1123950 w 2378075"/>
                  <a:gd name="connsiteY5" fmla="*/ 75411 h 1046961"/>
                  <a:gd name="connsiteX6" fmla="*/ 1371600 w 2378075"/>
                  <a:gd name="connsiteY6" fmla="*/ 18261 h 1046961"/>
                  <a:gd name="connsiteX7" fmla="*/ 1622425 w 2378075"/>
                  <a:gd name="connsiteY7" fmla="*/ 2386 h 1046961"/>
                  <a:gd name="connsiteX8" fmla="*/ 2111375 w 2378075"/>
                  <a:gd name="connsiteY8" fmla="*/ 62711 h 1046961"/>
                  <a:gd name="connsiteX9" fmla="*/ 2378075 w 2378075"/>
                  <a:gd name="connsiteY9" fmla="*/ 100811 h 1046961"/>
                  <a:gd name="connsiteX0" fmla="*/ 0 w 2378075"/>
                  <a:gd name="connsiteY0" fmla="*/ 1046961 h 1046961"/>
                  <a:gd name="connsiteX1" fmla="*/ 292100 w 2378075"/>
                  <a:gd name="connsiteY1" fmla="*/ 808836 h 1046961"/>
                  <a:gd name="connsiteX2" fmla="*/ 558800 w 2378075"/>
                  <a:gd name="connsiteY2" fmla="*/ 551661 h 1046961"/>
                  <a:gd name="connsiteX3" fmla="*/ 746125 w 2378075"/>
                  <a:gd name="connsiteY3" fmla="*/ 383386 h 1046961"/>
                  <a:gd name="connsiteX4" fmla="*/ 958850 w 2378075"/>
                  <a:gd name="connsiteY4" fmla="*/ 186536 h 1046961"/>
                  <a:gd name="connsiteX5" fmla="*/ 1123950 w 2378075"/>
                  <a:gd name="connsiteY5" fmla="*/ 75411 h 1046961"/>
                  <a:gd name="connsiteX6" fmla="*/ 1371600 w 2378075"/>
                  <a:gd name="connsiteY6" fmla="*/ 18261 h 1046961"/>
                  <a:gd name="connsiteX7" fmla="*/ 1622425 w 2378075"/>
                  <a:gd name="connsiteY7" fmla="*/ 2386 h 1046961"/>
                  <a:gd name="connsiteX8" fmla="*/ 2111375 w 2378075"/>
                  <a:gd name="connsiteY8" fmla="*/ 62711 h 1046961"/>
                  <a:gd name="connsiteX9" fmla="*/ 2378075 w 2378075"/>
                  <a:gd name="connsiteY9" fmla="*/ 100811 h 1046961"/>
                  <a:gd name="connsiteX0" fmla="*/ 0 w 2378075"/>
                  <a:gd name="connsiteY0" fmla="*/ 1047461 h 1047461"/>
                  <a:gd name="connsiteX1" fmla="*/ 292100 w 2378075"/>
                  <a:gd name="connsiteY1" fmla="*/ 809336 h 1047461"/>
                  <a:gd name="connsiteX2" fmla="*/ 558800 w 2378075"/>
                  <a:gd name="connsiteY2" fmla="*/ 552161 h 1047461"/>
                  <a:gd name="connsiteX3" fmla="*/ 746125 w 2378075"/>
                  <a:gd name="connsiteY3" fmla="*/ 383886 h 1047461"/>
                  <a:gd name="connsiteX4" fmla="*/ 958850 w 2378075"/>
                  <a:gd name="connsiteY4" fmla="*/ 187036 h 1047461"/>
                  <a:gd name="connsiteX5" fmla="*/ 1136650 w 2378075"/>
                  <a:gd name="connsiteY5" fmla="*/ 98136 h 1047461"/>
                  <a:gd name="connsiteX6" fmla="*/ 1371600 w 2378075"/>
                  <a:gd name="connsiteY6" fmla="*/ 18761 h 1047461"/>
                  <a:gd name="connsiteX7" fmla="*/ 1622425 w 2378075"/>
                  <a:gd name="connsiteY7" fmla="*/ 2886 h 1047461"/>
                  <a:gd name="connsiteX8" fmla="*/ 2111375 w 2378075"/>
                  <a:gd name="connsiteY8" fmla="*/ 63211 h 1047461"/>
                  <a:gd name="connsiteX9" fmla="*/ 2378075 w 2378075"/>
                  <a:gd name="connsiteY9" fmla="*/ 101311 h 1047461"/>
                  <a:gd name="connsiteX0" fmla="*/ 0 w 2378075"/>
                  <a:gd name="connsiteY0" fmla="*/ 1046116 h 1046116"/>
                  <a:gd name="connsiteX1" fmla="*/ 292100 w 2378075"/>
                  <a:gd name="connsiteY1" fmla="*/ 807991 h 1046116"/>
                  <a:gd name="connsiteX2" fmla="*/ 558800 w 2378075"/>
                  <a:gd name="connsiteY2" fmla="*/ 550816 h 1046116"/>
                  <a:gd name="connsiteX3" fmla="*/ 746125 w 2378075"/>
                  <a:gd name="connsiteY3" fmla="*/ 382541 h 1046116"/>
                  <a:gd name="connsiteX4" fmla="*/ 958850 w 2378075"/>
                  <a:gd name="connsiteY4" fmla="*/ 185691 h 1046116"/>
                  <a:gd name="connsiteX5" fmla="*/ 1136650 w 2378075"/>
                  <a:gd name="connsiteY5" fmla="*/ 96791 h 1046116"/>
                  <a:gd name="connsiteX6" fmla="*/ 1371600 w 2378075"/>
                  <a:gd name="connsiteY6" fmla="*/ 17416 h 1046116"/>
                  <a:gd name="connsiteX7" fmla="*/ 1622425 w 2378075"/>
                  <a:gd name="connsiteY7" fmla="*/ 1541 h 1046116"/>
                  <a:gd name="connsiteX8" fmla="*/ 2117725 w 2378075"/>
                  <a:gd name="connsiteY8" fmla="*/ 42816 h 1046116"/>
                  <a:gd name="connsiteX9" fmla="*/ 2378075 w 2378075"/>
                  <a:gd name="connsiteY9" fmla="*/ 99966 h 1046116"/>
                  <a:gd name="connsiteX0" fmla="*/ 0 w 2463800"/>
                  <a:gd name="connsiteY0" fmla="*/ 1046116 h 1046116"/>
                  <a:gd name="connsiteX1" fmla="*/ 292100 w 2463800"/>
                  <a:gd name="connsiteY1" fmla="*/ 807991 h 1046116"/>
                  <a:gd name="connsiteX2" fmla="*/ 558800 w 2463800"/>
                  <a:gd name="connsiteY2" fmla="*/ 550816 h 1046116"/>
                  <a:gd name="connsiteX3" fmla="*/ 746125 w 2463800"/>
                  <a:gd name="connsiteY3" fmla="*/ 382541 h 1046116"/>
                  <a:gd name="connsiteX4" fmla="*/ 958850 w 2463800"/>
                  <a:gd name="connsiteY4" fmla="*/ 185691 h 1046116"/>
                  <a:gd name="connsiteX5" fmla="*/ 1136650 w 2463800"/>
                  <a:gd name="connsiteY5" fmla="*/ 96791 h 1046116"/>
                  <a:gd name="connsiteX6" fmla="*/ 1371600 w 2463800"/>
                  <a:gd name="connsiteY6" fmla="*/ 17416 h 1046116"/>
                  <a:gd name="connsiteX7" fmla="*/ 1622425 w 2463800"/>
                  <a:gd name="connsiteY7" fmla="*/ 1541 h 1046116"/>
                  <a:gd name="connsiteX8" fmla="*/ 2117725 w 2463800"/>
                  <a:gd name="connsiteY8" fmla="*/ 42816 h 1046116"/>
                  <a:gd name="connsiteX9" fmla="*/ 2463800 w 2463800"/>
                  <a:gd name="connsiteY9" fmla="*/ 99966 h 1046116"/>
                  <a:gd name="connsiteX0" fmla="*/ 0 w 2463800"/>
                  <a:gd name="connsiteY0" fmla="*/ 1045771 h 1045771"/>
                  <a:gd name="connsiteX1" fmla="*/ 292100 w 2463800"/>
                  <a:gd name="connsiteY1" fmla="*/ 807646 h 1045771"/>
                  <a:gd name="connsiteX2" fmla="*/ 558800 w 2463800"/>
                  <a:gd name="connsiteY2" fmla="*/ 550471 h 1045771"/>
                  <a:gd name="connsiteX3" fmla="*/ 746125 w 2463800"/>
                  <a:gd name="connsiteY3" fmla="*/ 382196 h 1045771"/>
                  <a:gd name="connsiteX4" fmla="*/ 958850 w 2463800"/>
                  <a:gd name="connsiteY4" fmla="*/ 185346 h 1045771"/>
                  <a:gd name="connsiteX5" fmla="*/ 1155700 w 2463800"/>
                  <a:gd name="connsiteY5" fmla="*/ 77396 h 1045771"/>
                  <a:gd name="connsiteX6" fmla="*/ 1371600 w 2463800"/>
                  <a:gd name="connsiteY6" fmla="*/ 17071 h 1045771"/>
                  <a:gd name="connsiteX7" fmla="*/ 1622425 w 2463800"/>
                  <a:gd name="connsiteY7" fmla="*/ 1196 h 1045771"/>
                  <a:gd name="connsiteX8" fmla="*/ 2117725 w 2463800"/>
                  <a:gd name="connsiteY8" fmla="*/ 42471 h 1045771"/>
                  <a:gd name="connsiteX9" fmla="*/ 2463800 w 2463800"/>
                  <a:gd name="connsiteY9" fmla="*/ 99621 h 104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3800" h="1045771">
                    <a:moveTo>
                      <a:pt x="0" y="1045771"/>
                    </a:moveTo>
                    <a:cubicBezTo>
                      <a:pt x="94985" y="966660"/>
                      <a:pt x="198967" y="890196"/>
                      <a:pt x="292100" y="807646"/>
                    </a:cubicBezTo>
                    <a:cubicBezTo>
                      <a:pt x="385233" y="725096"/>
                      <a:pt x="483129" y="621379"/>
                      <a:pt x="558800" y="550471"/>
                    </a:cubicBezTo>
                    <a:cubicBezTo>
                      <a:pt x="634471" y="479563"/>
                      <a:pt x="679450" y="443050"/>
                      <a:pt x="746125" y="382196"/>
                    </a:cubicBezTo>
                    <a:cubicBezTo>
                      <a:pt x="812800" y="321342"/>
                      <a:pt x="890588" y="236146"/>
                      <a:pt x="958850" y="185346"/>
                    </a:cubicBezTo>
                    <a:cubicBezTo>
                      <a:pt x="1027113" y="134546"/>
                      <a:pt x="1086908" y="105442"/>
                      <a:pt x="1155700" y="77396"/>
                    </a:cubicBezTo>
                    <a:cubicBezTo>
                      <a:pt x="1224492" y="49350"/>
                      <a:pt x="1293813" y="29771"/>
                      <a:pt x="1371600" y="17071"/>
                    </a:cubicBezTo>
                    <a:cubicBezTo>
                      <a:pt x="1449388" y="4371"/>
                      <a:pt x="1498071" y="-3037"/>
                      <a:pt x="1622425" y="1196"/>
                    </a:cubicBezTo>
                    <a:cubicBezTo>
                      <a:pt x="1746779" y="5429"/>
                      <a:pt x="1977496" y="26067"/>
                      <a:pt x="2117725" y="42471"/>
                    </a:cubicBezTo>
                    <a:cubicBezTo>
                      <a:pt x="2257954" y="58875"/>
                      <a:pt x="2442633" y="91683"/>
                      <a:pt x="2463800" y="99621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7" name="Freeform 10"/>
              <p:cNvSpPr/>
              <p:nvPr/>
            </p:nvSpPr>
            <p:spPr>
              <a:xfrm>
                <a:off x="4191424" y="3362616"/>
                <a:ext cx="2416175" cy="1030048"/>
              </a:xfrm>
              <a:custGeom>
                <a:avLst/>
                <a:gdLst>
                  <a:gd name="connsiteX0" fmla="*/ 0 w 2381250"/>
                  <a:gd name="connsiteY0" fmla="*/ 1031086 h 1031086"/>
                  <a:gd name="connsiteX1" fmla="*/ 279400 w 2381250"/>
                  <a:gd name="connsiteY1" fmla="*/ 789786 h 1031086"/>
                  <a:gd name="connsiteX2" fmla="*/ 536575 w 2381250"/>
                  <a:gd name="connsiteY2" fmla="*/ 532611 h 1031086"/>
                  <a:gd name="connsiteX3" fmla="*/ 711200 w 2381250"/>
                  <a:gd name="connsiteY3" fmla="*/ 377036 h 1031086"/>
                  <a:gd name="connsiteX4" fmla="*/ 923925 w 2381250"/>
                  <a:gd name="connsiteY4" fmla="*/ 189711 h 1031086"/>
                  <a:gd name="connsiteX5" fmla="*/ 1127125 w 2381250"/>
                  <a:gd name="connsiteY5" fmla="*/ 75411 h 1031086"/>
                  <a:gd name="connsiteX6" fmla="*/ 1374775 w 2381250"/>
                  <a:gd name="connsiteY6" fmla="*/ 18261 h 1031086"/>
                  <a:gd name="connsiteX7" fmla="*/ 1625600 w 2381250"/>
                  <a:gd name="connsiteY7" fmla="*/ 2386 h 1031086"/>
                  <a:gd name="connsiteX8" fmla="*/ 2114550 w 2381250"/>
                  <a:gd name="connsiteY8" fmla="*/ 62711 h 1031086"/>
                  <a:gd name="connsiteX9" fmla="*/ 2381250 w 2381250"/>
                  <a:gd name="connsiteY9" fmla="*/ 100811 h 1031086"/>
                  <a:gd name="connsiteX0" fmla="*/ 0 w 2416175"/>
                  <a:gd name="connsiteY0" fmla="*/ 1031086 h 1031086"/>
                  <a:gd name="connsiteX1" fmla="*/ 279400 w 2416175"/>
                  <a:gd name="connsiteY1" fmla="*/ 789786 h 1031086"/>
                  <a:gd name="connsiteX2" fmla="*/ 536575 w 2416175"/>
                  <a:gd name="connsiteY2" fmla="*/ 532611 h 1031086"/>
                  <a:gd name="connsiteX3" fmla="*/ 711200 w 2416175"/>
                  <a:gd name="connsiteY3" fmla="*/ 377036 h 1031086"/>
                  <a:gd name="connsiteX4" fmla="*/ 923925 w 2416175"/>
                  <a:gd name="connsiteY4" fmla="*/ 189711 h 1031086"/>
                  <a:gd name="connsiteX5" fmla="*/ 1127125 w 2416175"/>
                  <a:gd name="connsiteY5" fmla="*/ 75411 h 1031086"/>
                  <a:gd name="connsiteX6" fmla="*/ 1374775 w 2416175"/>
                  <a:gd name="connsiteY6" fmla="*/ 18261 h 1031086"/>
                  <a:gd name="connsiteX7" fmla="*/ 1625600 w 2416175"/>
                  <a:gd name="connsiteY7" fmla="*/ 2386 h 1031086"/>
                  <a:gd name="connsiteX8" fmla="*/ 2114550 w 2416175"/>
                  <a:gd name="connsiteY8" fmla="*/ 62711 h 1031086"/>
                  <a:gd name="connsiteX9" fmla="*/ 2416175 w 2416175"/>
                  <a:gd name="connsiteY9" fmla="*/ 94461 h 1031086"/>
                  <a:gd name="connsiteX0" fmla="*/ 0 w 2416175"/>
                  <a:gd name="connsiteY0" fmla="*/ 1030048 h 1030048"/>
                  <a:gd name="connsiteX1" fmla="*/ 279400 w 2416175"/>
                  <a:gd name="connsiteY1" fmla="*/ 788748 h 1030048"/>
                  <a:gd name="connsiteX2" fmla="*/ 536575 w 2416175"/>
                  <a:gd name="connsiteY2" fmla="*/ 531573 h 1030048"/>
                  <a:gd name="connsiteX3" fmla="*/ 711200 w 2416175"/>
                  <a:gd name="connsiteY3" fmla="*/ 375998 h 1030048"/>
                  <a:gd name="connsiteX4" fmla="*/ 923925 w 2416175"/>
                  <a:gd name="connsiteY4" fmla="*/ 188673 h 1030048"/>
                  <a:gd name="connsiteX5" fmla="*/ 1127125 w 2416175"/>
                  <a:gd name="connsiteY5" fmla="*/ 74373 h 1030048"/>
                  <a:gd name="connsiteX6" fmla="*/ 1374775 w 2416175"/>
                  <a:gd name="connsiteY6" fmla="*/ 17223 h 1030048"/>
                  <a:gd name="connsiteX7" fmla="*/ 1625600 w 2416175"/>
                  <a:gd name="connsiteY7" fmla="*/ 1348 h 1030048"/>
                  <a:gd name="connsiteX8" fmla="*/ 2117725 w 2416175"/>
                  <a:gd name="connsiteY8" fmla="*/ 45798 h 1030048"/>
                  <a:gd name="connsiteX9" fmla="*/ 2416175 w 2416175"/>
                  <a:gd name="connsiteY9" fmla="*/ 93423 h 1030048"/>
                  <a:gd name="connsiteX0" fmla="*/ 0 w 2416175"/>
                  <a:gd name="connsiteY0" fmla="*/ 1030048 h 1030048"/>
                  <a:gd name="connsiteX1" fmla="*/ 279400 w 2416175"/>
                  <a:gd name="connsiteY1" fmla="*/ 788748 h 1030048"/>
                  <a:gd name="connsiteX2" fmla="*/ 542925 w 2416175"/>
                  <a:gd name="connsiteY2" fmla="*/ 541098 h 1030048"/>
                  <a:gd name="connsiteX3" fmla="*/ 711200 w 2416175"/>
                  <a:gd name="connsiteY3" fmla="*/ 375998 h 1030048"/>
                  <a:gd name="connsiteX4" fmla="*/ 923925 w 2416175"/>
                  <a:gd name="connsiteY4" fmla="*/ 188673 h 1030048"/>
                  <a:gd name="connsiteX5" fmla="*/ 1127125 w 2416175"/>
                  <a:gd name="connsiteY5" fmla="*/ 74373 h 1030048"/>
                  <a:gd name="connsiteX6" fmla="*/ 1374775 w 2416175"/>
                  <a:gd name="connsiteY6" fmla="*/ 17223 h 1030048"/>
                  <a:gd name="connsiteX7" fmla="*/ 1625600 w 2416175"/>
                  <a:gd name="connsiteY7" fmla="*/ 1348 h 1030048"/>
                  <a:gd name="connsiteX8" fmla="*/ 2117725 w 2416175"/>
                  <a:gd name="connsiteY8" fmla="*/ 45798 h 1030048"/>
                  <a:gd name="connsiteX9" fmla="*/ 2416175 w 2416175"/>
                  <a:gd name="connsiteY9" fmla="*/ 93423 h 103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16175" h="1030048">
                    <a:moveTo>
                      <a:pt x="0" y="1030048"/>
                    </a:moveTo>
                    <a:cubicBezTo>
                      <a:pt x="94985" y="950937"/>
                      <a:pt x="188913" y="870240"/>
                      <a:pt x="279400" y="788748"/>
                    </a:cubicBezTo>
                    <a:cubicBezTo>
                      <a:pt x="369887" y="707256"/>
                      <a:pt x="470958" y="609890"/>
                      <a:pt x="542925" y="541098"/>
                    </a:cubicBezTo>
                    <a:cubicBezTo>
                      <a:pt x="614892" y="472306"/>
                      <a:pt x="647700" y="434736"/>
                      <a:pt x="711200" y="375998"/>
                    </a:cubicBezTo>
                    <a:cubicBezTo>
                      <a:pt x="774700" y="317261"/>
                      <a:pt x="854604" y="238944"/>
                      <a:pt x="923925" y="188673"/>
                    </a:cubicBezTo>
                    <a:cubicBezTo>
                      <a:pt x="993246" y="138402"/>
                      <a:pt x="1051983" y="102948"/>
                      <a:pt x="1127125" y="74373"/>
                    </a:cubicBezTo>
                    <a:cubicBezTo>
                      <a:pt x="1202267" y="45798"/>
                      <a:pt x="1291696" y="29394"/>
                      <a:pt x="1374775" y="17223"/>
                    </a:cubicBezTo>
                    <a:cubicBezTo>
                      <a:pt x="1457854" y="5052"/>
                      <a:pt x="1501775" y="-3414"/>
                      <a:pt x="1625600" y="1348"/>
                    </a:cubicBezTo>
                    <a:cubicBezTo>
                      <a:pt x="1749425" y="6110"/>
                      <a:pt x="1985963" y="30452"/>
                      <a:pt x="2117725" y="45798"/>
                    </a:cubicBezTo>
                    <a:cubicBezTo>
                      <a:pt x="2249488" y="61144"/>
                      <a:pt x="2395008" y="85485"/>
                      <a:pt x="2416175" y="93423"/>
                    </a:cubicBezTo>
                  </a:path>
                </a:pathLst>
              </a:custGeom>
              <a:noFill/>
              <a:ln w="952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8" name="Freeform 8"/>
              <p:cNvSpPr/>
              <p:nvPr/>
            </p:nvSpPr>
            <p:spPr>
              <a:xfrm>
                <a:off x="1619672" y="4602609"/>
                <a:ext cx="2174875" cy="381000"/>
              </a:xfrm>
              <a:custGeom>
                <a:avLst/>
                <a:gdLst>
                  <a:gd name="connsiteX0" fmla="*/ 0 w 2165350"/>
                  <a:gd name="connsiteY0" fmla="*/ 393700 h 393700"/>
                  <a:gd name="connsiteX1" fmla="*/ 219075 w 2165350"/>
                  <a:gd name="connsiteY1" fmla="*/ 260350 h 393700"/>
                  <a:gd name="connsiteX2" fmla="*/ 393700 w 2165350"/>
                  <a:gd name="connsiteY2" fmla="*/ 171450 h 393700"/>
                  <a:gd name="connsiteX3" fmla="*/ 555625 w 2165350"/>
                  <a:gd name="connsiteY3" fmla="*/ 114300 h 393700"/>
                  <a:gd name="connsiteX4" fmla="*/ 723900 w 2165350"/>
                  <a:gd name="connsiteY4" fmla="*/ 76200 h 393700"/>
                  <a:gd name="connsiteX5" fmla="*/ 904875 w 2165350"/>
                  <a:gd name="connsiteY5" fmla="*/ 53975 h 393700"/>
                  <a:gd name="connsiteX6" fmla="*/ 1066800 w 2165350"/>
                  <a:gd name="connsiteY6" fmla="*/ 73025 h 393700"/>
                  <a:gd name="connsiteX7" fmla="*/ 1225550 w 2165350"/>
                  <a:gd name="connsiteY7" fmla="*/ 111125 h 393700"/>
                  <a:gd name="connsiteX8" fmla="*/ 1374775 w 2165350"/>
                  <a:gd name="connsiteY8" fmla="*/ 146050 h 393700"/>
                  <a:gd name="connsiteX9" fmla="*/ 1555750 w 2165350"/>
                  <a:gd name="connsiteY9" fmla="*/ 171450 h 393700"/>
                  <a:gd name="connsiteX10" fmla="*/ 1704975 w 2165350"/>
                  <a:gd name="connsiteY10" fmla="*/ 168275 h 393700"/>
                  <a:gd name="connsiteX11" fmla="*/ 1860550 w 2165350"/>
                  <a:gd name="connsiteY11" fmla="*/ 146050 h 393700"/>
                  <a:gd name="connsiteX12" fmla="*/ 2038350 w 2165350"/>
                  <a:gd name="connsiteY12" fmla="*/ 82550 h 393700"/>
                  <a:gd name="connsiteX13" fmla="*/ 2165350 w 2165350"/>
                  <a:gd name="connsiteY13" fmla="*/ 0 h 393700"/>
                  <a:gd name="connsiteX0" fmla="*/ 0 w 2165350"/>
                  <a:gd name="connsiteY0" fmla="*/ 393700 h 393700"/>
                  <a:gd name="connsiteX1" fmla="*/ 215900 w 2165350"/>
                  <a:gd name="connsiteY1" fmla="*/ 250825 h 393700"/>
                  <a:gd name="connsiteX2" fmla="*/ 393700 w 2165350"/>
                  <a:gd name="connsiteY2" fmla="*/ 171450 h 393700"/>
                  <a:gd name="connsiteX3" fmla="*/ 555625 w 2165350"/>
                  <a:gd name="connsiteY3" fmla="*/ 114300 h 393700"/>
                  <a:gd name="connsiteX4" fmla="*/ 723900 w 2165350"/>
                  <a:gd name="connsiteY4" fmla="*/ 76200 h 393700"/>
                  <a:gd name="connsiteX5" fmla="*/ 904875 w 2165350"/>
                  <a:gd name="connsiteY5" fmla="*/ 53975 h 393700"/>
                  <a:gd name="connsiteX6" fmla="*/ 1066800 w 2165350"/>
                  <a:gd name="connsiteY6" fmla="*/ 73025 h 393700"/>
                  <a:gd name="connsiteX7" fmla="*/ 1225550 w 2165350"/>
                  <a:gd name="connsiteY7" fmla="*/ 111125 h 393700"/>
                  <a:gd name="connsiteX8" fmla="*/ 1374775 w 2165350"/>
                  <a:gd name="connsiteY8" fmla="*/ 146050 h 393700"/>
                  <a:gd name="connsiteX9" fmla="*/ 1555750 w 2165350"/>
                  <a:gd name="connsiteY9" fmla="*/ 171450 h 393700"/>
                  <a:gd name="connsiteX10" fmla="*/ 1704975 w 2165350"/>
                  <a:gd name="connsiteY10" fmla="*/ 168275 h 393700"/>
                  <a:gd name="connsiteX11" fmla="*/ 1860550 w 2165350"/>
                  <a:gd name="connsiteY11" fmla="*/ 146050 h 393700"/>
                  <a:gd name="connsiteX12" fmla="*/ 2038350 w 2165350"/>
                  <a:gd name="connsiteY12" fmla="*/ 82550 h 393700"/>
                  <a:gd name="connsiteX13" fmla="*/ 2165350 w 2165350"/>
                  <a:gd name="connsiteY13" fmla="*/ 0 h 393700"/>
                  <a:gd name="connsiteX0" fmla="*/ 0 w 2174875"/>
                  <a:gd name="connsiteY0" fmla="*/ 381000 h 381000"/>
                  <a:gd name="connsiteX1" fmla="*/ 225425 w 2174875"/>
                  <a:gd name="connsiteY1" fmla="*/ 250825 h 381000"/>
                  <a:gd name="connsiteX2" fmla="*/ 403225 w 2174875"/>
                  <a:gd name="connsiteY2" fmla="*/ 171450 h 381000"/>
                  <a:gd name="connsiteX3" fmla="*/ 565150 w 2174875"/>
                  <a:gd name="connsiteY3" fmla="*/ 114300 h 381000"/>
                  <a:gd name="connsiteX4" fmla="*/ 733425 w 2174875"/>
                  <a:gd name="connsiteY4" fmla="*/ 76200 h 381000"/>
                  <a:gd name="connsiteX5" fmla="*/ 914400 w 2174875"/>
                  <a:gd name="connsiteY5" fmla="*/ 53975 h 381000"/>
                  <a:gd name="connsiteX6" fmla="*/ 1076325 w 2174875"/>
                  <a:gd name="connsiteY6" fmla="*/ 73025 h 381000"/>
                  <a:gd name="connsiteX7" fmla="*/ 1235075 w 2174875"/>
                  <a:gd name="connsiteY7" fmla="*/ 111125 h 381000"/>
                  <a:gd name="connsiteX8" fmla="*/ 1384300 w 2174875"/>
                  <a:gd name="connsiteY8" fmla="*/ 146050 h 381000"/>
                  <a:gd name="connsiteX9" fmla="*/ 1565275 w 2174875"/>
                  <a:gd name="connsiteY9" fmla="*/ 171450 h 381000"/>
                  <a:gd name="connsiteX10" fmla="*/ 1714500 w 2174875"/>
                  <a:gd name="connsiteY10" fmla="*/ 168275 h 381000"/>
                  <a:gd name="connsiteX11" fmla="*/ 1870075 w 2174875"/>
                  <a:gd name="connsiteY11" fmla="*/ 146050 h 381000"/>
                  <a:gd name="connsiteX12" fmla="*/ 2047875 w 2174875"/>
                  <a:gd name="connsiteY12" fmla="*/ 82550 h 381000"/>
                  <a:gd name="connsiteX13" fmla="*/ 2174875 w 2174875"/>
                  <a:gd name="connsiteY13" fmla="*/ 0 h 381000"/>
                  <a:gd name="connsiteX0" fmla="*/ 0 w 2174875"/>
                  <a:gd name="connsiteY0" fmla="*/ 381000 h 381000"/>
                  <a:gd name="connsiteX1" fmla="*/ 225425 w 2174875"/>
                  <a:gd name="connsiteY1" fmla="*/ 250825 h 381000"/>
                  <a:gd name="connsiteX2" fmla="*/ 400050 w 2174875"/>
                  <a:gd name="connsiteY2" fmla="*/ 161925 h 381000"/>
                  <a:gd name="connsiteX3" fmla="*/ 565150 w 2174875"/>
                  <a:gd name="connsiteY3" fmla="*/ 114300 h 381000"/>
                  <a:gd name="connsiteX4" fmla="*/ 733425 w 2174875"/>
                  <a:gd name="connsiteY4" fmla="*/ 76200 h 381000"/>
                  <a:gd name="connsiteX5" fmla="*/ 914400 w 2174875"/>
                  <a:gd name="connsiteY5" fmla="*/ 53975 h 381000"/>
                  <a:gd name="connsiteX6" fmla="*/ 1076325 w 2174875"/>
                  <a:gd name="connsiteY6" fmla="*/ 73025 h 381000"/>
                  <a:gd name="connsiteX7" fmla="*/ 1235075 w 2174875"/>
                  <a:gd name="connsiteY7" fmla="*/ 111125 h 381000"/>
                  <a:gd name="connsiteX8" fmla="*/ 1384300 w 2174875"/>
                  <a:gd name="connsiteY8" fmla="*/ 146050 h 381000"/>
                  <a:gd name="connsiteX9" fmla="*/ 1565275 w 2174875"/>
                  <a:gd name="connsiteY9" fmla="*/ 171450 h 381000"/>
                  <a:gd name="connsiteX10" fmla="*/ 1714500 w 2174875"/>
                  <a:gd name="connsiteY10" fmla="*/ 168275 h 381000"/>
                  <a:gd name="connsiteX11" fmla="*/ 1870075 w 2174875"/>
                  <a:gd name="connsiteY11" fmla="*/ 146050 h 381000"/>
                  <a:gd name="connsiteX12" fmla="*/ 2047875 w 2174875"/>
                  <a:gd name="connsiteY12" fmla="*/ 82550 h 381000"/>
                  <a:gd name="connsiteX13" fmla="*/ 2174875 w 2174875"/>
                  <a:gd name="connsiteY13" fmla="*/ 0 h 381000"/>
                  <a:gd name="connsiteX0" fmla="*/ 0 w 2174875"/>
                  <a:gd name="connsiteY0" fmla="*/ 381000 h 381000"/>
                  <a:gd name="connsiteX1" fmla="*/ 225425 w 2174875"/>
                  <a:gd name="connsiteY1" fmla="*/ 250825 h 381000"/>
                  <a:gd name="connsiteX2" fmla="*/ 400050 w 2174875"/>
                  <a:gd name="connsiteY2" fmla="*/ 161925 h 381000"/>
                  <a:gd name="connsiteX3" fmla="*/ 565150 w 2174875"/>
                  <a:gd name="connsiteY3" fmla="*/ 104775 h 381000"/>
                  <a:gd name="connsiteX4" fmla="*/ 733425 w 2174875"/>
                  <a:gd name="connsiteY4" fmla="*/ 76200 h 381000"/>
                  <a:gd name="connsiteX5" fmla="*/ 914400 w 2174875"/>
                  <a:gd name="connsiteY5" fmla="*/ 53975 h 381000"/>
                  <a:gd name="connsiteX6" fmla="*/ 1076325 w 2174875"/>
                  <a:gd name="connsiteY6" fmla="*/ 73025 h 381000"/>
                  <a:gd name="connsiteX7" fmla="*/ 1235075 w 2174875"/>
                  <a:gd name="connsiteY7" fmla="*/ 111125 h 381000"/>
                  <a:gd name="connsiteX8" fmla="*/ 1384300 w 2174875"/>
                  <a:gd name="connsiteY8" fmla="*/ 146050 h 381000"/>
                  <a:gd name="connsiteX9" fmla="*/ 1565275 w 2174875"/>
                  <a:gd name="connsiteY9" fmla="*/ 171450 h 381000"/>
                  <a:gd name="connsiteX10" fmla="*/ 1714500 w 2174875"/>
                  <a:gd name="connsiteY10" fmla="*/ 168275 h 381000"/>
                  <a:gd name="connsiteX11" fmla="*/ 1870075 w 2174875"/>
                  <a:gd name="connsiteY11" fmla="*/ 146050 h 381000"/>
                  <a:gd name="connsiteX12" fmla="*/ 2047875 w 2174875"/>
                  <a:gd name="connsiteY12" fmla="*/ 82550 h 381000"/>
                  <a:gd name="connsiteX13" fmla="*/ 2174875 w 2174875"/>
                  <a:gd name="connsiteY13" fmla="*/ 0 h 381000"/>
                  <a:gd name="connsiteX0" fmla="*/ 0 w 2174875"/>
                  <a:gd name="connsiteY0" fmla="*/ 381000 h 381000"/>
                  <a:gd name="connsiteX1" fmla="*/ 225425 w 2174875"/>
                  <a:gd name="connsiteY1" fmla="*/ 250825 h 381000"/>
                  <a:gd name="connsiteX2" fmla="*/ 400050 w 2174875"/>
                  <a:gd name="connsiteY2" fmla="*/ 161925 h 381000"/>
                  <a:gd name="connsiteX3" fmla="*/ 565150 w 2174875"/>
                  <a:gd name="connsiteY3" fmla="*/ 104775 h 381000"/>
                  <a:gd name="connsiteX4" fmla="*/ 739775 w 2174875"/>
                  <a:gd name="connsiteY4" fmla="*/ 60325 h 381000"/>
                  <a:gd name="connsiteX5" fmla="*/ 914400 w 2174875"/>
                  <a:gd name="connsiteY5" fmla="*/ 53975 h 381000"/>
                  <a:gd name="connsiteX6" fmla="*/ 1076325 w 2174875"/>
                  <a:gd name="connsiteY6" fmla="*/ 73025 h 381000"/>
                  <a:gd name="connsiteX7" fmla="*/ 1235075 w 2174875"/>
                  <a:gd name="connsiteY7" fmla="*/ 111125 h 381000"/>
                  <a:gd name="connsiteX8" fmla="*/ 1384300 w 2174875"/>
                  <a:gd name="connsiteY8" fmla="*/ 146050 h 381000"/>
                  <a:gd name="connsiteX9" fmla="*/ 1565275 w 2174875"/>
                  <a:gd name="connsiteY9" fmla="*/ 171450 h 381000"/>
                  <a:gd name="connsiteX10" fmla="*/ 1714500 w 2174875"/>
                  <a:gd name="connsiteY10" fmla="*/ 168275 h 381000"/>
                  <a:gd name="connsiteX11" fmla="*/ 1870075 w 2174875"/>
                  <a:gd name="connsiteY11" fmla="*/ 146050 h 381000"/>
                  <a:gd name="connsiteX12" fmla="*/ 2047875 w 2174875"/>
                  <a:gd name="connsiteY12" fmla="*/ 82550 h 381000"/>
                  <a:gd name="connsiteX13" fmla="*/ 2174875 w 2174875"/>
                  <a:gd name="connsiteY13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74875" h="381000">
                    <a:moveTo>
                      <a:pt x="0" y="381000"/>
                    </a:moveTo>
                    <a:cubicBezTo>
                      <a:pt x="76729" y="332846"/>
                      <a:pt x="158750" y="287337"/>
                      <a:pt x="225425" y="250825"/>
                    </a:cubicBezTo>
                    <a:cubicBezTo>
                      <a:pt x="292100" y="214313"/>
                      <a:pt x="343429" y="186267"/>
                      <a:pt x="400050" y="161925"/>
                    </a:cubicBezTo>
                    <a:cubicBezTo>
                      <a:pt x="456671" y="137583"/>
                      <a:pt x="508529" y="121708"/>
                      <a:pt x="565150" y="104775"/>
                    </a:cubicBezTo>
                    <a:cubicBezTo>
                      <a:pt x="621771" y="87842"/>
                      <a:pt x="681567" y="68792"/>
                      <a:pt x="739775" y="60325"/>
                    </a:cubicBezTo>
                    <a:cubicBezTo>
                      <a:pt x="797983" y="51858"/>
                      <a:pt x="858308" y="51858"/>
                      <a:pt x="914400" y="53975"/>
                    </a:cubicBezTo>
                    <a:cubicBezTo>
                      <a:pt x="970492" y="56092"/>
                      <a:pt x="1022879" y="63500"/>
                      <a:pt x="1076325" y="73025"/>
                    </a:cubicBezTo>
                    <a:cubicBezTo>
                      <a:pt x="1129771" y="82550"/>
                      <a:pt x="1235075" y="111125"/>
                      <a:pt x="1235075" y="111125"/>
                    </a:cubicBezTo>
                    <a:cubicBezTo>
                      <a:pt x="1286404" y="123296"/>
                      <a:pt x="1329267" y="135996"/>
                      <a:pt x="1384300" y="146050"/>
                    </a:cubicBezTo>
                    <a:cubicBezTo>
                      <a:pt x="1439333" y="156104"/>
                      <a:pt x="1510242" y="167746"/>
                      <a:pt x="1565275" y="171450"/>
                    </a:cubicBezTo>
                    <a:cubicBezTo>
                      <a:pt x="1620308" y="175154"/>
                      <a:pt x="1663700" y="172508"/>
                      <a:pt x="1714500" y="168275"/>
                    </a:cubicBezTo>
                    <a:cubicBezTo>
                      <a:pt x="1765300" y="164042"/>
                      <a:pt x="1814513" y="160337"/>
                      <a:pt x="1870075" y="146050"/>
                    </a:cubicBezTo>
                    <a:cubicBezTo>
                      <a:pt x="1925638" y="131762"/>
                      <a:pt x="1997075" y="106892"/>
                      <a:pt x="2047875" y="82550"/>
                    </a:cubicBezTo>
                    <a:cubicBezTo>
                      <a:pt x="2098675" y="58208"/>
                      <a:pt x="2136775" y="29104"/>
                      <a:pt x="2174875" y="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9" name="Freeform 12"/>
              <p:cNvSpPr/>
              <p:nvPr/>
            </p:nvSpPr>
            <p:spPr>
              <a:xfrm>
                <a:off x="1673053" y="4722093"/>
                <a:ext cx="2197100" cy="342900"/>
              </a:xfrm>
              <a:custGeom>
                <a:avLst/>
                <a:gdLst>
                  <a:gd name="connsiteX0" fmla="*/ 0 w 2165350"/>
                  <a:gd name="connsiteY0" fmla="*/ 393700 h 393700"/>
                  <a:gd name="connsiteX1" fmla="*/ 219075 w 2165350"/>
                  <a:gd name="connsiteY1" fmla="*/ 260350 h 393700"/>
                  <a:gd name="connsiteX2" fmla="*/ 393700 w 2165350"/>
                  <a:gd name="connsiteY2" fmla="*/ 171450 h 393700"/>
                  <a:gd name="connsiteX3" fmla="*/ 555625 w 2165350"/>
                  <a:gd name="connsiteY3" fmla="*/ 114300 h 393700"/>
                  <a:gd name="connsiteX4" fmla="*/ 723900 w 2165350"/>
                  <a:gd name="connsiteY4" fmla="*/ 76200 h 393700"/>
                  <a:gd name="connsiteX5" fmla="*/ 904875 w 2165350"/>
                  <a:gd name="connsiteY5" fmla="*/ 53975 h 393700"/>
                  <a:gd name="connsiteX6" fmla="*/ 1066800 w 2165350"/>
                  <a:gd name="connsiteY6" fmla="*/ 73025 h 393700"/>
                  <a:gd name="connsiteX7" fmla="*/ 1225550 w 2165350"/>
                  <a:gd name="connsiteY7" fmla="*/ 111125 h 393700"/>
                  <a:gd name="connsiteX8" fmla="*/ 1374775 w 2165350"/>
                  <a:gd name="connsiteY8" fmla="*/ 146050 h 393700"/>
                  <a:gd name="connsiteX9" fmla="*/ 1555750 w 2165350"/>
                  <a:gd name="connsiteY9" fmla="*/ 171450 h 393700"/>
                  <a:gd name="connsiteX10" fmla="*/ 1704975 w 2165350"/>
                  <a:gd name="connsiteY10" fmla="*/ 168275 h 393700"/>
                  <a:gd name="connsiteX11" fmla="*/ 1860550 w 2165350"/>
                  <a:gd name="connsiteY11" fmla="*/ 146050 h 393700"/>
                  <a:gd name="connsiteX12" fmla="*/ 2038350 w 2165350"/>
                  <a:gd name="connsiteY12" fmla="*/ 82550 h 393700"/>
                  <a:gd name="connsiteX13" fmla="*/ 2165350 w 2165350"/>
                  <a:gd name="connsiteY13" fmla="*/ 0 h 393700"/>
                  <a:gd name="connsiteX0" fmla="*/ 0 w 2146300"/>
                  <a:gd name="connsiteY0" fmla="*/ 346075 h 346075"/>
                  <a:gd name="connsiteX1" fmla="*/ 200025 w 2146300"/>
                  <a:gd name="connsiteY1" fmla="*/ 26035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53975 h 346075"/>
                  <a:gd name="connsiteX6" fmla="*/ 1047750 w 2146300"/>
                  <a:gd name="connsiteY6" fmla="*/ 73025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53975 h 346075"/>
                  <a:gd name="connsiteX6" fmla="*/ 1047750 w 2146300"/>
                  <a:gd name="connsiteY6" fmla="*/ 73025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47750 w 2146300"/>
                  <a:gd name="connsiteY6" fmla="*/ 73025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730375 w 2146300"/>
                  <a:gd name="connsiteY10" fmla="*/ 203200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730375 w 2146300"/>
                  <a:gd name="connsiteY10" fmla="*/ 203200 h 346075"/>
                  <a:gd name="connsiteX11" fmla="*/ 1892300 w 2146300"/>
                  <a:gd name="connsiteY11" fmla="*/ 168275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730375 w 2146300"/>
                  <a:gd name="connsiteY10" fmla="*/ 203200 h 346075"/>
                  <a:gd name="connsiteX11" fmla="*/ 1892300 w 2146300"/>
                  <a:gd name="connsiteY11" fmla="*/ 168275 h 346075"/>
                  <a:gd name="connsiteX12" fmla="*/ 2063750 w 2146300"/>
                  <a:gd name="connsiteY12" fmla="*/ 88900 h 346075"/>
                  <a:gd name="connsiteX13" fmla="*/ 2146300 w 2146300"/>
                  <a:gd name="connsiteY13" fmla="*/ 0 h 346075"/>
                  <a:gd name="connsiteX0" fmla="*/ 0 w 2197100"/>
                  <a:gd name="connsiteY0" fmla="*/ 342900 h 342900"/>
                  <a:gd name="connsiteX1" fmla="*/ 200025 w 2197100"/>
                  <a:gd name="connsiteY1" fmla="*/ 238125 h 342900"/>
                  <a:gd name="connsiteX2" fmla="*/ 374650 w 2197100"/>
                  <a:gd name="connsiteY2" fmla="*/ 168275 h 342900"/>
                  <a:gd name="connsiteX3" fmla="*/ 536575 w 2197100"/>
                  <a:gd name="connsiteY3" fmla="*/ 111125 h 342900"/>
                  <a:gd name="connsiteX4" fmla="*/ 704850 w 2197100"/>
                  <a:gd name="connsiteY4" fmla="*/ 73025 h 342900"/>
                  <a:gd name="connsiteX5" fmla="*/ 885825 w 2197100"/>
                  <a:gd name="connsiteY5" fmla="*/ 69850 h 342900"/>
                  <a:gd name="connsiteX6" fmla="*/ 1050925 w 2197100"/>
                  <a:gd name="connsiteY6" fmla="*/ 85725 h 342900"/>
                  <a:gd name="connsiteX7" fmla="*/ 1206500 w 2197100"/>
                  <a:gd name="connsiteY7" fmla="*/ 107950 h 342900"/>
                  <a:gd name="connsiteX8" fmla="*/ 1355725 w 2197100"/>
                  <a:gd name="connsiteY8" fmla="*/ 142875 h 342900"/>
                  <a:gd name="connsiteX9" fmla="*/ 1577975 w 2197100"/>
                  <a:gd name="connsiteY9" fmla="*/ 187325 h 342900"/>
                  <a:gd name="connsiteX10" fmla="*/ 1730375 w 2197100"/>
                  <a:gd name="connsiteY10" fmla="*/ 200025 h 342900"/>
                  <a:gd name="connsiteX11" fmla="*/ 1892300 w 2197100"/>
                  <a:gd name="connsiteY11" fmla="*/ 165100 h 342900"/>
                  <a:gd name="connsiteX12" fmla="*/ 2063750 w 2197100"/>
                  <a:gd name="connsiteY12" fmla="*/ 85725 h 342900"/>
                  <a:gd name="connsiteX13" fmla="*/ 2197100 w 2197100"/>
                  <a:gd name="connsiteY13" fmla="*/ 0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97100" h="342900">
                    <a:moveTo>
                      <a:pt x="0" y="342900"/>
                    </a:moveTo>
                    <a:cubicBezTo>
                      <a:pt x="76729" y="294746"/>
                      <a:pt x="137583" y="267229"/>
                      <a:pt x="200025" y="238125"/>
                    </a:cubicBezTo>
                    <a:cubicBezTo>
                      <a:pt x="262467" y="209021"/>
                      <a:pt x="318558" y="189442"/>
                      <a:pt x="374650" y="168275"/>
                    </a:cubicBezTo>
                    <a:cubicBezTo>
                      <a:pt x="430742" y="147108"/>
                      <a:pt x="481542" y="127000"/>
                      <a:pt x="536575" y="111125"/>
                    </a:cubicBezTo>
                    <a:cubicBezTo>
                      <a:pt x="591608" y="95250"/>
                      <a:pt x="646642" y="79904"/>
                      <a:pt x="704850" y="73025"/>
                    </a:cubicBezTo>
                    <a:cubicBezTo>
                      <a:pt x="763058" y="66146"/>
                      <a:pt x="828146" y="67733"/>
                      <a:pt x="885825" y="69850"/>
                    </a:cubicBezTo>
                    <a:cubicBezTo>
                      <a:pt x="943504" y="71967"/>
                      <a:pt x="997479" y="79375"/>
                      <a:pt x="1050925" y="85725"/>
                    </a:cubicBezTo>
                    <a:cubicBezTo>
                      <a:pt x="1104371" y="92075"/>
                      <a:pt x="1155700" y="98425"/>
                      <a:pt x="1206500" y="107950"/>
                    </a:cubicBezTo>
                    <a:cubicBezTo>
                      <a:pt x="1257300" y="117475"/>
                      <a:pt x="1293813" y="129646"/>
                      <a:pt x="1355725" y="142875"/>
                    </a:cubicBezTo>
                    <a:cubicBezTo>
                      <a:pt x="1417637" y="156104"/>
                      <a:pt x="1515533" y="177800"/>
                      <a:pt x="1577975" y="187325"/>
                    </a:cubicBezTo>
                    <a:cubicBezTo>
                      <a:pt x="1640417" y="196850"/>
                      <a:pt x="1677988" y="203729"/>
                      <a:pt x="1730375" y="200025"/>
                    </a:cubicBezTo>
                    <a:cubicBezTo>
                      <a:pt x="1782763" y="196321"/>
                      <a:pt x="1836738" y="184150"/>
                      <a:pt x="1892300" y="165100"/>
                    </a:cubicBezTo>
                    <a:cubicBezTo>
                      <a:pt x="1947863" y="146050"/>
                      <a:pt x="2012950" y="113242"/>
                      <a:pt x="2063750" y="85725"/>
                    </a:cubicBezTo>
                    <a:cubicBezTo>
                      <a:pt x="2114550" y="58208"/>
                      <a:pt x="2159000" y="29104"/>
                      <a:pt x="2197100" y="0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20" name="Freeform 13"/>
              <p:cNvSpPr/>
              <p:nvPr/>
            </p:nvSpPr>
            <p:spPr>
              <a:xfrm>
                <a:off x="1641303" y="4658171"/>
                <a:ext cx="2209800" cy="371475"/>
              </a:xfrm>
              <a:custGeom>
                <a:avLst/>
                <a:gdLst>
                  <a:gd name="connsiteX0" fmla="*/ 0 w 2165350"/>
                  <a:gd name="connsiteY0" fmla="*/ 393700 h 393700"/>
                  <a:gd name="connsiteX1" fmla="*/ 219075 w 2165350"/>
                  <a:gd name="connsiteY1" fmla="*/ 260350 h 393700"/>
                  <a:gd name="connsiteX2" fmla="*/ 393700 w 2165350"/>
                  <a:gd name="connsiteY2" fmla="*/ 171450 h 393700"/>
                  <a:gd name="connsiteX3" fmla="*/ 555625 w 2165350"/>
                  <a:gd name="connsiteY3" fmla="*/ 114300 h 393700"/>
                  <a:gd name="connsiteX4" fmla="*/ 723900 w 2165350"/>
                  <a:gd name="connsiteY4" fmla="*/ 76200 h 393700"/>
                  <a:gd name="connsiteX5" fmla="*/ 904875 w 2165350"/>
                  <a:gd name="connsiteY5" fmla="*/ 53975 h 393700"/>
                  <a:gd name="connsiteX6" fmla="*/ 1066800 w 2165350"/>
                  <a:gd name="connsiteY6" fmla="*/ 73025 h 393700"/>
                  <a:gd name="connsiteX7" fmla="*/ 1225550 w 2165350"/>
                  <a:gd name="connsiteY7" fmla="*/ 111125 h 393700"/>
                  <a:gd name="connsiteX8" fmla="*/ 1374775 w 2165350"/>
                  <a:gd name="connsiteY8" fmla="*/ 146050 h 393700"/>
                  <a:gd name="connsiteX9" fmla="*/ 1555750 w 2165350"/>
                  <a:gd name="connsiteY9" fmla="*/ 171450 h 393700"/>
                  <a:gd name="connsiteX10" fmla="*/ 1704975 w 2165350"/>
                  <a:gd name="connsiteY10" fmla="*/ 168275 h 393700"/>
                  <a:gd name="connsiteX11" fmla="*/ 1860550 w 2165350"/>
                  <a:gd name="connsiteY11" fmla="*/ 146050 h 393700"/>
                  <a:gd name="connsiteX12" fmla="*/ 2038350 w 2165350"/>
                  <a:gd name="connsiteY12" fmla="*/ 82550 h 393700"/>
                  <a:gd name="connsiteX13" fmla="*/ 2165350 w 2165350"/>
                  <a:gd name="connsiteY13" fmla="*/ 0 h 393700"/>
                  <a:gd name="connsiteX0" fmla="*/ 0 w 2146300"/>
                  <a:gd name="connsiteY0" fmla="*/ 346075 h 346075"/>
                  <a:gd name="connsiteX1" fmla="*/ 200025 w 2146300"/>
                  <a:gd name="connsiteY1" fmla="*/ 26035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53975 h 346075"/>
                  <a:gd name="connsiteX6" fmla="*/ 1047750 w 2146300"/>
                  <a:gd name="connsiteY6" fmla="*/ 73025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53975 h 346075"/>
                  <a:gd name="connsiteX6" fmla="*/ 1047750 w 2146300"/>
                  <a:gd name="connsiteY6" fmla="*/ 73025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47750 w 2146300"/>
                  <a:gd name="connsiteY6" fmla="*/ 73025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36700 w 2146300"/>
                  <a:gd name="connsiteY9" fmla="*/ 17145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685925 w 2146300"/>
                  <a:gd name="connsiteY10" fmla="*/ 168275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730375 w 2146300"/>
                  <a:gd name="connsiteY10" fmla="*/ 203200 h 346075"/>
                  <a:gd name="connsiteX11" fmla="*/ 1841500 w 2146300"/>
                  <a:gd name="connsiteY11" fmla="*/ 146050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730375 w 2146300"/>
                  <a:gd name="connsiteY10" fmla="*/ 203200 h 346075"/>
                  <a:gd name="connsiteX11" fmla="*/ 1892300 w 2146300"/>
                  <a:gd name="connsiteY11" fmla="*/ 168275 h 346075"/>
                  <a:gd name="connsiteX12" fmla="*/ 2019300 w 2146300"/>
                  <a:gd name="connsiteY12" fmla="*/ 82550 h 346075"/>
                  <a:gd name="connsiteX13" fmla="*/ 2146300 w 2146300"/>
                  <a:gd name="connsiteY13" fmla="*/ 0 h 346075"/>
                  <a:gd name="connsiteX0" fmla="*/ 0 w 2146300"/>
                  <a:gd name="connsiteY0" fmla="*/ 346075 h 346075"/>
                  <a:gd name="connsiteX1" fmla="*/ 200025 w 2146300"/>
                  <a:gd name="connsiteY1" fmla="*/ 241300 h 346075"/>
                  <a:gd name="connsiteX2" fmla="*/ 374650 w 2146300"/>
                  <a:gd name="connsiteY2" fmla="*/ 171450 h 346075"/>
                  <a:gd name="connsiteX3" fmla="*/ 536575 w 2146300"/>
                  <a:gd name="connsiteY3" fmla="*/ 114300 h 346075"/>
                  <a:gd name="connsiteX4" fmla="*/ 704850 w 2146300"/>
                  <a:gd name="connsiteY4" fmla="*/ 76200 h 346075"/>
                  <a:gd name="connsiteX5" fmla="*/ 885825 w 2146300"/>
                  <a:gd name="connsiteY5" fmla="*/ 73025 h 346075"/>
                  <a:gd name="connsiteX6" fmla="*/ 1050925 w 2146300"/>
                  <a:gd name="connsiteY6" fmla="*/ 88900 h 346075"/>
                  <a:gd name="connsiteX7" fmla="*/ 1206500 w 2146300"/>
                  <a:gd name="connsiteY7" fmla="*/ 111125 h 346075"/>
                  <a:gd name="connsiteX8" fmla="*/ 1355725 w 2146300"/>
                  <a:gd name="connsiteY8" fmla="*/ 146050 h 346075"/>
                  <a:gd name="connsiteX9" fmla="*/ 1577975 w 2146300"/>
                  <a:gd name="connsiteY9" fmla="*/ 190500 h 346075"/>
                  <a:gd name="connsiteX10" fmla="*/ 1730375 w 2146300"/>
                  <a:gd name="connsiteY10" fmla="*/ 203200 h 346075"/>
                  <a:gd name="connsiteX11" fmla="*/ 1892300 w 2146300"/>
                  <a:gd name="connsiteY11" fmla="*/ 168275 h 346075"/>
                  <a:gd name="connsiteX12" fmla="*/ 2063750 w 2146300"/>
                  <a:gd name="connsiteY12" fmla="*/ 88900 h 346075"/>
                  <a:gd name="connsiteX13" fmla="*/ 2146300 w 2146300"/>
                  <a:gd name="connsiteY13" fmla="*/ 0 h 346075"/>
                  <a:gd name="connsiteX0" fmla="*/ 0 w 2197100"/>
                  <a:gd name="connsiteY0" fmla="*/ 342900 h 342900"/>
                  <a:gd name="connsiteX1" fmla="*/ 200025 w 2197100"/>
                  <a:gd name="connsiteY1" fmla="*/ 238125 h 342900"/>
                  <a:gd name="connsiteX2" fmla="*/ 374650 w 2197100"/>
                  <a:gd name="connsiteY2" fmla="*/ 168275 h 342900"/>
                  <a:gd name="connsiteX3" fmla="*/ 536575 w 2197100"/>
                  <a:gd name="connsiteY3" fmla="*/ 111125 h 342900"/>
                  <a:gd name="connsiteX4" fmla="*/ 704850 w 2197100"/>
                  <a:gd name="connsiteY4" fmla="*/ 73025 h 342900"/>
                  <a:gd name="connsiteX5" fmla="*/ 885825 w 2197100"/>
                  <a:gd name="connsiteY5" fmla="*/ 69850 h 342900"/>
                  <a:gd name="connsiteX6" fmla="*/ 1050925 w 2197100"/>
                  <a:gd name="connsiteY6" fmla="*/ 85725 h 342900"/>
                  <a:gd name="connsiteX7" fmla="*/ 1206500 w 2197100"/>
                  <a:gd name="connsiteY7" fmla="*/ 107950 h 342900"/>
                  <a:gd name="connsiteX8" fmla="*/ 1355725 w 2197100"/>
                  <a:gd name="connsiteY8" fmla="*/ 142875 h 342900"/>
                  <a:gd name="connsiteX9" fmla="*/ 1577975 w 2197100"/>
                  <a:gd name="connsiteY9" fmla="*/ 187325 h 342900"/>
                  <a:gd name="connsiteX10" fmla="*/ 1730375 w 2197100"/>
                  <a:gd name="connsiteY10" fmla="*/ 200025 h 342900"/>
                  <a:gd name="connsiteX11" fmla="*/ 1892300 w 2197100"/>
                  <a:gd name="connsiteY11" fmla="*/ 165100 h 342900"/>
                  <a:gd name="connsiteX12" fmla="*/ 2063750 w 2197100"/>
                  <a:gd name="connsiteY12" fmla="*/ 85725 h 342900"/>
                  <a:gd name="connsiteX13" fmla="*/ 2197100 w 2197100"/>
                  <a:gd name="connsiteY13" fmla="*/ 0 h 342900"/>
                  <a:gd name="connsiteX0" fmla="*/ 0 w 2209800"/>
                  <a:gd name="connsiteY0" fmla="*/ 371475 h 371475"/>
                  <a:gd name="connsiteX1" fmla="*/ 212725 w 2209800"/>
                  <a:gd name="connsiteY1" fmla="*/ 238125 h 371475"/>
                  <a:gd name="connsiteX2" fmla="*/ 387350 w 2209800"/>
                  <a:gd name="connsiteY2" fmla="*/ 168275 h 371475"/>
                  <a:gd name="connsiteX3" fmla="*/ 549275 w 2209800"/>
                  <a:gd name="connsiteY3" fmla="*/ 111125 h 371475"/>
                  <a:gd name="connsiteX4" fmla="*/ 717550 w 2209800"/>
                  <a:gd name="connsiteY4" fmla="*/ 73025 h 371475"/>
                  <a:gd name="connsiteX5" fmla="*/ 898525 w 2209800"/>
                  <a:gd name="connsiteY5" fmla="*/ 69850 h 371475"/>
                  <a:gd name="connsiteX6" fmla="*/ 1063625 w 2209800"/>
                  <a:gd name="connsiteY6" fmla="*/ 85725 h 371475"/>
                  <a:gd name="connsiteX7" fmla="*/ 1219200 w 2209800"/>
                  <a:gd name="connsiteY7" fmla="*/ 107950 h 371475"/>
                  <a:gd name="connsiteX8" fmla="*/ 1368425 w 2209800"/>
                  <a:gd name="connsiteY8" fmla="*/ 142875 h 371475"/>
                  <a:gd name="connsiteX9" fmla="*/ 1590675 w 2209800"/>
                  <a:gd name="connsiteY9" fmla="*/ 187325 h 371475"/>
                  <a:gd name="connsiteX10" fmla="*/ 1743075 w 2209800"/>
                  <a:gd name="connsiteY10" fmla="*/ 200025 h 371475"/>
                  <a:gd name="connsiteX11" fmla="*/ 1905000 w 2209800"/>
                  <a:gd name="connsiteY11" fmla="*/ 165100 h 371475"/>
                  <a:gd name="connsiteX12" fmla="*/ 2076450 w 2209800"/>
                  <a:gd name="connsiteY12" fmla="*/ 85725 h 371475"/>
                  <a:gd name="connsiteX13" fmla="*/ 2209800 w 2209800"/>
                  <a:gd name="connsiteY13" fmla="*/ 0 h 371475"/>
                  <a:gd name="connsiteX0" fmla="*/ 0 w 2209800"/>
                  <a:gd name="connsiteY0" fmla="*/ 371475 h 371475"/>
                  <a:gd name="connsiteX1" fmla="*/ 212725 w 2209800"/>
                  <a:gd name="connsiteY1" fmla="*/ 254000 h 371475"/>
                  <a:gd name="connsiteX2" fmla="*/ 387350 w 2209800"/>
                  <a:gd name="connsiteY2" fmla="*/ 168275 h 371475"/>
                  <a:gd name="connsiteX3" fmla="*/ 549275 w 2209800"/>
                  <a:gd name="connsiteY3" fmla="*/ 111125 h 371475"/>
                  <a:gd name="connsiteX4" fmla="*/ 717550 w 2209800"/>
                  <a:gd name="connsiteY4" fmla="*/ 73025 h 371475"/>
                  <a:gd name="connsiteX5" fmla="*/ 898525 w 2209800"/>
                  <a:gd name="connsiteY5" fmla="*/ 69850 h 371475"/>
                  <a:gd name="connsiteX6" fmla="*/ 1063625 w 2209800"/>
                  <a:gd name="connsiteY6" fmla="*/ 85725 h 371475"/>
                  <a:gd name="connsiteX7" fmla="*/ 1219200 w 2209800"/>
                  <a:gd name="connsiteY7" fmla="*/ 107950 h 371475"/>
                  <a:gd name="connsiteX8" fmla="*/ 1368425 w 2209800"/>
                  <a:gd name="connsiteY8" fmla="*/ 142875 h 371475"/>
                  <a:gd name="connsiteX9" fmla="*/ 1590675 w 2209800"/>
                  <a:gd name="connsiteY9" fmla="*/ 187325 h 371475"/>
                  <a:gd name="connsiteX10" fmla="*/ 1743075 w 2209800"/>
                  <a:gd name="connsiteY10" fmla="*/ 200025 h 371475"/>
                  <a:gd name="connsiteX11" fmla="*/ 1905000 w 2209800"/>
                  <a:gd name="connsiteY11" fmla="*/ 165100 h 371475"/>
                  <a:gd name="connsiteX12" fmla="*/ 2076450 w 2209800"/>
                  <a:gd name="connsiteY12" fmla="*/ 85725 h 371475"/>
                  <a:gd name="connsiteX13" fmla="*/ 2209800 w 2209800"/>
                  <a:gd name="connsiteY13" fmla="*/ 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09800" h="371475">
                    <a:moveTo>
                      <a:pt x="0" y="371475"/>
                    </a:moveTo>
                    <a:cubicBezTo>
                      <a:pt x="76729" y="323321"/>
                      <a:pt x="148167" y="287867"/>
                      <a:pt x="212725" y="254000"/>
                    </a:cubicBezTo>
                    <a:cubicBezTo>
                      <a:pt x="277283" y="220133"/>
                      <a:pt x="331258" y="192087"/>
                      <a:pt x="387350" y="168275"/>
                    </a:cubicBezTo>
                    <a:cubicBezTo>
                      <a:pt x="443442" y="144463"/>
                      <a:pt x="494242" y="127000"/>
                      <a:pt x="549275" y="111125"/>
                    </a:cubicBezTo>
                    <a:cubicBezTo>
                      <a:pt x="604308" y="95250"/>
                      <a:pt x="659342" y="79904"/>
                      <a:pt x="717550" y="73025"/>
                    </a:cubicBezTo>
                    <a:cubicBezTo>
                      <a:pt x="775758" y="66146"/>
                      <a:pt x="840846" y="67733"/>
                      <a:pt x="898525" y="69850"/>
                    </a:cubicBezTo>
                    <a:cubicBezTo>
                      <a:pt x="956204" y="71967"/>
                      <a:pt x="1010179" y="79375"/>
                      <a:pt x="1063625" y="85725"/>
                    </a:cubicBezTo>
                    <a:cubicBezTo>
                      <a:pt x="1117071" y="92075"/>
                      <a:pt x="1168400" y="98425"/>
                      <a:pt x="1219200" y="107950"/>
                    </a:cubicBezTo>
                    <a:cubicBezTo>
                      <a:pt x="1270000" y="117475"/>
                      <a:pt x="1306513" y="129646"/>
                      <a:pt x="1368425" y="142875"/>
                    </a:cubicBezTo>
                    <a:cubicBezTo>
                      <a:pt x="1430337" y="156104"/>
                      <a:pt x="1528233" y="177800"/>
                      <a:pt x="1590675" y="187325"/>
                    </a:cubicBezTo>
                    <a:cubicBezTo>
                      <a:pt x="1653117" y="196850"/>
                      <a:pt x="1690688" y="203729"/>
                      <a:pt x="1743075" y="200025"/>
                    </a:cubicBezTo>
                    <a:cubicBezTo>
                      <a:pt x="1795463" y="196321"/>
                      <a:pt x="1849438" y="184150"/>
                      <a:pt x="1905000" y="165100"/>
                    </a:cubicBezTo>
                    <a:cubicBezTo>
                      <a:pt x="1960563" y="146050"/>
                      <a:pt x="2025650" y="113242"/>
                      <a:pt x="2076450" y="85725"/>
                    </a:cubicBezTo>
                    <a:cubicBezTo>
                      <a:pt x="2127250" y="58208"/>
                      <a:pt x="2171700" y="29104"/>
                      <a:pt x="2209800" y="0"/>
                    </a:cubicBezTo>
                  </a:path>
                </a:pathLst>
              </a:custGeom>
              <a:noFill/>
              <a:ln w="952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21" name="Freeform 11"/>
              <p:cNvSpPr/>
              <p:nvPr/>
            </p:nvSpPr>
            <p:spPr>
              <a:xfrm>
                <a:off x="3779467" y="4320530"/>
                <a:ext cx="461962" cy="416719"/>
              </a:xfrm>
              <a:custGeom>
                <a:avLst/>
                <a:gdLst>
                  <a:gd name="connsiteX0" fmla="*/ 0 w 461962"/>
                  <a:gd name="connsiteY0" fmla="*/ 250031 h 416719"/>
                  <a:gd name="connsiteX1" fmla="*/ 357187 w 461962"/>
                  <a:gd name="connsiteY1" fmla="*/ 0 h 416719"/>
                  <a:gd name="connsiteX2" fmla="*/ 461962 w 461962"/>
                  <a:gd name="connsiteY2" fmla="*/ 159544 h 416719"/>
                  <a:gd name="connsiteX3" fmla="*/ 109537 w 461962"/>
                  <a:gd name="connsiteY3" fmla="*/ 416719 h 416719"/>
                  <a:gd name="connsiteX4" fmla="*/ 0 w 461962"/>
                  <a:gd name="connsiteY4" fmla="*/ 250031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962" h="416719">
                    <a:moveTo>
                      <a:pt x="0" y="250031"/>
                    </a:moveTo>
                    <a:lnTo>
                      <a:pt x="357187" y="0"/>
                    </a:lnTo>
                    <a:lnTo>
                      <a:pt x="461962" y="159544"/>
                    </a:lnTo>
                    <a:lnTo>
                      <a:pt x="109537" y="416719"/>
                    </a:lnTo>
                    <a:lnTo>
                      <a:pt x="0" y="250031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sp>
          <p:nvSpPr>
            <p:cNvPr id="11" name="Down Arrow 17"/>
            <p:cNvSpPr/>
            <p:nvPr/>
          </p:nvSpPr>
          <p:spPr>
            <a:xfrm rot="19498653">
              <a:off x="3245399" y="3241276"/>
              <a:ext cx="370972" cy="953371"/>
            </a:xfrm>
            <a:prstGeom prst="downArrow">
              <a:avLst/>
            </a:prstGeom>
            <a:gradFill>
              <a:gsLst>
                <a:gs pos="0">
                  <a:srgbClr val="FFF200"/>
                </a:gs>
                <a:gs pos="100000">
                  <a:srgbClr val="FF7A00"/>
                </a:gs>
                <a:gs pos="10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s-PE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6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92696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5849" y="1417276"/>
            <a:ext cx="835292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/>
              <a:t>e)  </a:t>
            </a:r>
            <a:r>
              <a:rPr lang="es-PE" b="1" u="sng" dirty="0">
                <a:solidFill>
                  <a:srgbClr val="003300"/>
                </a:solidFill>
              </a:rPr>
              <a:t>Problemas que podrían afectar el desarrollo de la Concesión</a:t>
            </a:r>
            <a:endParaRPr lang="es-PE" u="sng" dirty="0">
              <a:solidFill>
                <a:srgbClr val="003300"/>
              </a:solidFill>
            </a:endParaRPr>
          </a:p>
          <a:p>
            <a:endParaRPr lang="es-ES" dirty="0" smtClean="0">
              <a:solidFill>
                <a:srgbClr val="FF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Inicio de los Estudios de Ingeniería de Detales de las Obras Adicionales en los Sectores 31+430 al Km 31+630, Km 49+100 al Km 49+200 y Km 76+585 al Km 76+600, los cuales cuentan con opinión favorable del Regulador con Oficio N° 3125-10-GS-OSITRAN. (Con el MTC)</a:t>
            </a:r>
          </a:p>
          <a:p>
            <a:pPr lvl="1" algn="just"/>
            <a:endParaRPr lang="es-PE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PE" dirty="0" smtClean="0"/>
              <a:t>Inicio de los estudios hidrológicos y otros que definan las soluciones definitivas en la jurisdicción de los ríos Seco y </a:t>
            </a:r>
            <a:r>
              <a:rPr lang="es-PE" dirty="0" err="1" smtClean="0"/>
              <a:t>Serrán</a:t>
            </a:r>
            <a:r>
              <a:rPr lang="es-PE" dirty="0" smtClean="0"/>
              <a:t>, de acuerdo a la opinión favorable del Regulador emitida mediante el Oficio N° 5132-2017-GSF-OSITRAN. (Con el MTC).</a:t>
            </a:r>
            <a:endParaRPr lang="es-PE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PE" dirty="0">
              <a:solidFill>
                <a:srgbClr val="FF0000"/>
              </a:solidFill>
            </a:endParaRPr>
          </a:p>
          <a:p>
            <a:pPr lvl="1" algn="just"/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338753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8046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92696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598" y="1602224"/>
            <a:ext cx="83529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" b="1" dirty="0"/>
              <a:t>e)  </a:t>
            </a:r>
            <a:r>
              <a:rPr lang="es-PE" b="1" u="sng" dirty="0">
                <a:solidFill>
                  <a:srgbClr val="003300"/>
                </a:solidFill>
              </a:rPr>
              <a:t>Problemas que podrían afectar el desarrollo de la Concesión</a:t>
            </a:r>
            <a:endParaRPr lang="es-PE" u="sng" dirty="0">
              <a:solidFill>
                <a:srgbClr val="003300"/>
              </a:solidFill>
            </a:endParaRPr>
          </a:p>
          <a:p>
            <a:endParaRPr lang="es-PE" dirty="0" smtClean="0"/>
          </a:p>
          <a:p>
            <a:r>
              <a:rPr lang="es-PE" dirty="0" smtClean="0"/>
              <a:t>	Río Seco y </a:t>
            </a:r>
            <a:r>
              <a:rPr lang="es-PE" dirty="0" err="1" smtClean="0"/>
              <a:t>Serrán</a:t>
            </a:r>
            <a:endParaRPr lang="es-PE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PE" dirty="0" smtClean="0">
              <a:solidFill>
                <a:srgbClr val="FF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s-PE" dirty="0">
              <a:solidFill>
                <a:srgbClr val="FF0000"/>
              </a:solidFill>
            </a:endParaRPr>
          </a:p>
          <a:p>
            <a:pPr lvl="1" algn="just"/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173040" y="338753"/>
            <a:ext cx="84296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b="1" dirty="0" smtClean="0"/>
              <a:t>IV. </a:t>
            </a:r>
            <a:r>
              <a:rPr lang="es-PE" b="1" dirty="0" smtClean="0"/>
              <a:t>OBJETIVOS Y AGENDA DE TRABAJO PARA EL AÑO 2018</a:t>
            </a:r>
            <a:endParaRPr lang="es-PE" dirty="0" smtClean="0"/>
          </a:p>
          <a:p>
            <a:endParaRPr lang="en-US" sz="2000" b="1" dirty="0"/>
          </a:p>
        </p:txBody>
      </p:sp>
      <p:pic>
        <p:nvPicPr>
          <p:cNvPr id="5" name="Imagen 4" descr="Camión intentó cruzar la quebrada Río Seco, en Morropón, Piura, y se quedó atascado.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3068960"/>
            <a:ext cx="5400675" cy="303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javier.aburto\Desktop\NAZCA PUQUIO PREDIOS FINAL\canchaque\IMG_2747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1" y="3068960"/>
            <a:ext cx="3024335" cy="3033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28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71500" y="4512543"/>
            <a:ext cx="8143875" cy="500633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195" name="5 CuadroTexto"/>
          <p:cNvSpPr txBox="1">
            <a:spLocks noChangeArrowheads="1"/>
          </p:cNvSpPr>
          <p:nvPr/>
        </p:nvSpPr>
        <p:spPr bwMode="auto">
          <a:xfrm>
            <a:off x="173038" y="76200"/>
            <a:ext cx="842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Agenda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99492" y="1354138"/>
            <a:ext cx="83209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 I.  Introducción</a:t>
            </a:r>
            <a:endParaRPr lang="es-PE" sz="2000" b="1" dirty="0"/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ES" sz="2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II.  Aspectos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Generales de la Infraestructura Concesionada</a:t>
            </a:r>
            <a:endParaRPr lang="es-PE" sz="2000" b="1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III. Resumen Ejecutivo. Principales Indicadores y/o</a:t>
            </a:r>
            <a:r>
              <a:rPr kumimoji="0" lang="es-ES" sz="20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Metas </a:t>
            </a:r>
            <a:r>
              <a:rPr kumimoji="0" lang="es-ES" sz="2000" b="1" i="0" u="none" strike="noStrike" cap="none" normalizeH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Alcanzadas 2017</a:t>
            </a:r>
            <a:r>
              <a:rPr kumimoji="0" lang="es-ES" sz="2000" b="1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IV. Objetivos y Agenda de Trabajo para el año 2018</a:t>
            </a: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V. Otros aspectos relacionados a la Concesión para el año 2018</a:t>
            </a:r>
          </a:p>
          <a:p>
            <a:pPr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VI. Conclusiones</a:t>
            </a:r>
          </a:p>
          <a:p>
            <a:pPr marL="342900" indent="-342900">
              <a:lnSpc>
                <a:spcPct val="200000"/>
              </a:lnSpc>
              <a:buClr>
                <a:srgbClr val="003300"/>
              </a:buClr>
              <a:buSzPct val="85000"/>
            </a:pPr>
            <a:r>
              <a:rPr lang="es-PE" sz="2000" b="1" dirty="0" smtClean="0"/>
              <a:t> 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33052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331619" y="293696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536" y="908720"/>
            <a:ext cx="8424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LcParenR"/>
            </a:pPr>
            <a:r>
              <a:rPr lang="es-MX" b="1" u="sng" dirty="0" smtClean="0"/>
              <a:t>Impacto sobre el desarrollo económico - social en la zona de influencia </a:t>
            </a:r>
          </a:p>
          <a:p>
            <a:pPr marL="342900" indent="-342900"/>
            <a:r>
              <a:rPr lang="es-MX" b="1" dirty="0" smtClean="0"/>
              <a:t>      </a:t>
            </a:r>
            <a:r>
              <a:rPr lang="es-MX" b="1" u="sng" dirty="0" smtClean="0"/>
              <a:t>de la concesión</a:t>
            </a:r>
          </a:p>
          <a:p>
            <a:pPr marL="342900" indent="-342900"/>
            <a:endParaRPr lang="es-MX" b="1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899592" y="1652022"/>
            <a:ext cx="7560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ES" b="1" dirty="0">
                <a:solidFill>
                  <a:srgbClr val="003300"/>
                </a:solidFill>
                <a:ea typeface="ＭＳ Ｐゴシック"/>
                <a:cs typeface="ＭＳ Ｐゴシック"/>
              </a:rPr>
              <a:t>Contratación de proveedores locales:</a:t>
            </a:r>
          </a:p>
          <a:p>
            <a:endParaRPr lang="es-MX" sz="500" dirty="0" smtClean="0">
              <a:solidFill>
                <a:srgbClr val="00330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s-PE" dirty="0" smtClean="0">
                <a:solidFill>
                  <a:srgbClr val="003300"/>
                </a:solidFill>
              </a:rPr>
              <a:t>Aumento </a:t>
            </a:r>
            <a:r>
              <a:rPr lang="es-PE" dirty="0">
                <a:solidFill>
                  <a:srgbClr val="003300"/>
                </a:solidFill>
              </a:rPr>
              <a:t>de la actividad comercial y la integración local.</a:t>
            </a:r>
            <a:endParaRPr lang="es-MX" dirty="0">
              <a:solidFill>
                <a:srgbClr val="00330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s-PE" dirty="0">
                <a:solidFill>
                  <a:srgbClr val="003300"/>
                </a:solidFill>
              </a:rPr>
              <a:t>Mejora de las condiciones de vida.</a:t>
            </a:r>
            <a:endParaRPr lang="es-MX" dirty="0">
              <a:solidFill>
                <a:srgbClr val="00330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s-PE" dirty="0">
                <a:solidFill>
                  <a:srgbClr val="003300"/>
                </a:solidFill>
              </a:rPr>
              <a:t>Mayores oportunidades de empleo</a:t>
            </a:r>
            <a:r>
              <a:rPr lang="es-PE" dirty="0" smtClean="0">
                <a:solidFill>
                  <a:srgbClr val="003300"/>
                </a:solidFill>
              </a:rPr>
              <a:t>.</a:t>
            </a:r>
            <a:endParaRPr lang="es-MX" dirty="0">
              <a:solidFill>
                <a:srgbClr val="0033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51931"/>
              </p:ext>
            </p:extLst>
          </p:nvPr>
        </p:nvGraphicFramePr>
        <p:xfrm>
          <a:off x="539551" y="3284984"/>
          <a:ext cx="8247261" cy="2957100"/>
        </p:xfrm>
        <a:graphic>
          <a:graphicData uri="http://schemas.openxmlformats.org/drawingml/2006/table">
            <a:tbl>
              <a:tblPr firstRow="1" firstCol="1" bandRow="1"/>
              <a:tblGrid>
                <a:gridCol w="3684613">
                  <a:extLst>
                    <a:ext uri="{9D8B030D-6E8A-4147-A177-3AD203B41FA5}">
                      <a16:colId xmlns:a16="http://schemas.microsoft.com/office/drawing/2014/main" val="3137168687"/>
                    </a:ext>
                  </a:extLst>
                </a:gridCol>
                <a:gridCol w="1442487">
                  <a:extLst>
                    <a:ext uri="{9D8B030D-6E8A-4147-A177-3AD203B41FA5}">
                      <a16:colId xmlns:a16="http://schemas.microsoft.com/office/drawing/2014/main" val="730455924"/>
                    </a:ext>
                  </a:extLst>
                </a:gridCol>
                <a:gridCol w="3120161">
                  <a:extLst>
                    <a:ext uri="{9D8B030D-6E8A-4147-A177-3AD203B41FA5}">
                      <a16:colId xmlns:a16="http://schemas.microsoft.com/office/drawing/2014/main" val="4062429499"/>
                    </a:ext>
                  </a:extLst>
                </a:gridCol>
              </a:tblGrid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COMERCIAL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UBICACIÓN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CONCEPTO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115827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MARITZA CARRASCO VALDIVIEZO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125258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 DON PARCE SAC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025825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VIERA MOCARRO JOSE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MORROPON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72868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ZAPATA ZAPATA RUTH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MORROPON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187876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ESPERANZA SANTA CRUZ HUAMAN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MALACASI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388460"/>
                  </a:ext>
                </a:extLst>
              </a:tr>
              <a:tr h="4829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DIAZ JESUS MARIA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LOMA LARGA BAJA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379000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PEÑA IPARRAGUIRRE PEDRO PABLO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CANCHAQUE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38080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CUCHARA NORTEÑA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CANCHAQUE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468508"/>
                  </a:ext>
                </a:extLst>
              </a:tr>
              <a:tr h="2743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ZARATE BUSTAMANTE CELIDA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MORROPON</a:t>
                      </a:r>
                      <a:endParaRPr lang="es-PE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ALIMENTACION</a:t>
                      </a:r>
                      <a:endParaRPr lang="es-P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8044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1877" y="980728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s-MX" b="1" dirty="0" smtClean="0"/>
              <a:t>a)  </a:t>
            </a:r>
            <a:r>
              <a:rPr lang="es-MX" b="1" u="sng" dirty="0" smtClean="0"/>
              <a:t>Impacto sobre el desarrollo económico-social en la zona de influencia</a:t>
            </a:r>
            <a:r>
              <a:rPr lang="es-MX" b="1" dirty="0" smtClean="0"/>
              <a:t>     </a:t>
            </a:r>
          </a:p>
          <a:p>
            <a:pPr marL="342900" indent="-342900"/>
            <a:r>
              <a:rPr lang="es-MX" b="1" dirty="0" smtClean="0"/>
              <a:t>     </a:t>
            </a:r>
            <a:r>
              <a:rPr lang="es-MX" b="1" u="sng" dirty="0" smtClean="0"/>
              <a:t>de la concesión</a:t>
            </a:r>
          </a:p>
          <a:p>
            <a:pPr marL="342900" indent="-342900"/>
            <a:endParaRPr lang="es-MX" dirty="0" smtClean="0"/>
          </a:p>
          <a:p>
            <a:pPr lvl="1" algn="just">
              <a:defRPr/>
            </a:pPr>
            <a:r>
              <a:rPr lang="es-ES" b="1" dirty="0" smtClean="0">
                <a:ea typeface="ＭＳ Ｐゴシック"/>
                <a:cs typeface="ＭＳ Ｐゴシック"/>
              </a:rPr>
              <a:t>Contratación de proveedores locales:</a:t>
            </a:r>
            <a:endParaRPr lang="es-MX" b="1" dirty="0" smtClean="0"/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357188" y="304384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744386"/>
              </p:ext>
            </p:extLst>
          </p:nvPr>
        </p:nvGraphicFramePr>
        <p:xfrm>
          <a:off x="827584" y="2181059"/>
          <a:ext cx="7704856" cy="4344284"/>
        </p:xfrm>
        <a:graphic>
          <a:graphicData uri="http://schemas.openxmlformats.org/drawingml/2006/table">
            <a:tbl>
              <a:tblPr firstRow="1" firstCol="1" bandRow="1"/>
              <a:tblGrid>
                <a:gridCol w="3442284">
                  <a:extLst>
                    <a:ext uri="{9D8B030D-6E8A-4147-A177-3AD203B41FA5}">
                      <a16:colId xmlns:a16="http://schemas.microsoft.com/office/drawing/2014/main" val="122729189"/>
                    </a:ext>
                  </a:extLst>
                </a:gridCol>
                <a:gridCol w="1347617">
                  <a:extLst>
                    <a:ext uri="{9D8B030D-6E8A-4147-A177-3AD203B41FA5}">
                      <a16:colId xmlns:a16="http://schemas.microsoft.com/office/drawing/2014/main" val="1346471400"/>
                    </a:ext>
                  </a:extLst>
                </a:gridCol>
                <a:gridCol w="2914955">
                  <a:extLst>
                    <a:ext uri="{9D8B030D-6E8A-4147-A177-3AD203B41FA5}">
                      <a16:colId xmlns:a16="http://schemas.microsoft.com/office/drawing/2014/main" val="1331272383"/>
                    </a:ext>
                  </a:extLst>
                </a:gridCol>
              </a:tblGrid>
              <a:tr h="2172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PROVEEDOR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UBICACIÓN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DESCRIPCION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099823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AVALOS NEIRA DARLING SEGUNDO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MORROPON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566578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RAMIREZ VASQUEZ MARCELA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CANCHAQUE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163307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RODRIGUEZ MORE ALEX EDILBERTO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MORROPON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666418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GONZALES BACA RAFAEL ANGEL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CARRASQUILLO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091306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CALLE PASAPERA JAIME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SERVICIO DE RECARGA DE EXTINTORES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093139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VERDE EIRL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 DE PERSONAL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929926"/>
                  </a:ext>
                </a:extLst>
              </a:tr>
              <a:tr h="434429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MUCCHING ZAPATA DANIEL JUSTO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CANCHAQUE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SERVICIO DE TRANSPORTE DE AGUA PEAJE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999185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SALASAR RAMIREZ EDGAR MOISES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CANCHAQUE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ALOJAMIENTO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200717"/>
                  </a:ext>
                </a:extLst>
              </a:tr>
              <a:tr h="434429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 Y D INVERSIONES DEL NORTE SOCIEDAD ANONIMA CERRADA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SERVICIO DE MOVILIDAD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304992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AGURTO ANCAJIMA JUAN JOSE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MATERIALES 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002429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ALFREDO PIMENTEL SEVILLA S 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924898"/>
                  </a:ext>
                </a:extLst>
              </a:tr>
              <a:tr h="434429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COORPORACION GRAFICA WILSON SRL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SERIGRAFIADO DE SEÑALES PREVENTIVAS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68428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DERCO PERU S.A.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MATERIALES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053978"/>
                  </a:ext>
                </a:extLst>
              </a:tr>
              <a:tr h="217214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DYSMAR EIRL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REPARACION DE LINE LASER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219468"/>
                  </a:ext>
                </a:extLst>
              </a:tr>
              <a:tr h="434429"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EMBOTELLADORA HIDRONOR E.I.R.L.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PIURA</a:t>
                      </a:r>
                      <a:endParaRPr lang="es-P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DE MESA </a:t>
                      </a:r>
                      <a:endParaRPr lang="es-P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1977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3844" y="5421389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defRPr/>
            </a:pPr>
            <a:r>
              <a:rPr lang="es-CL" dirty="0">
                <a:ea typeface="ＭＳ Ｐゴシック"/>
                <a:cs typeface="ＭＳ Ｐゴシック"/>
              </a:rPr>
              <a:t>Éstos suministran materiales e insumos para la operación y mantenimiento, así como servicios diversos como alquiler de equipos, alimentación,          hospedaje, combustible, etc. generando ingresos a éstos proveedores.</a:t>
            </a:r>
            <a:endParaRPr lang="es-ES" i="1" dirty="0">
              <a:ea typeface="ＭＳ Ｐゴシック"/>
              <a:cs typeface="ＭＳ Ｐゴシック"/>
            </a:endParaRPr>
          </a:p>
        </p:txBody>
      </p:sp>
      <p:cxnSp>
        <p:nvCxnSpPr>
          <p:cNvPr id="13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357188" y="304384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15471"/>
              </p:ext>
            </p:extLst>
          </p:nvPr>
        </p:nvGraphicFramePr>
        <p:xfrm>
          <a:off x="539550" y="836712"/>
          <a:ext cx="8247262" cy="4392490"/>
        </p:xfrm>
        <a:graphic>
          <a:graphicData uri="http://schemas.openxmlformats.org/drawingml/2006/table">
            <a:tbl>
              <a:tblPr/>
              <a:tblGrid>
                <a:gridCol w="3270007">
                  <a:extLst>
                    <a:ext uri="{9D8B030D-6E8A-4147-A177-3AD203B41FA5}">
                      <a16:colId xmlns:a16="http://schemas.microsoft.com/office/drawing/2014/main" val="3127440597"/>
                    </a:ext>
                  </a:extLst>
                </a:gridCol>
                <a:gridCol w="1631201">
                  <a:extLst>
                    <a:ext uri="{9D8B030D-6E8A-4147-A177-3AD203B41FA5}">
                      <a16:colId xmlns:a16="http://schemas.microsoft.com/office/drawing/2014/main" val="3520374352"/>
                    </a:ext>
                  </a:extLst>
                </a:gridCol>
                <a:gridCol w="3346054">
                  <a:extLst>
                    <a:ext uri="{9D8B030D-6E8A-4147-A177-3AD203B41FA5}">
                      <a16:colId xmlns:a16="http://schemas.microsoft.com/office/drawing/2014/main" val="1052928675"/>
                    </a:ext>
                  </a:extLst>
                </a:gridCol>
              </a:tblGrid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PROVEEDOR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UBICACIÓN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813112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EMPRESA DE TRANSPORTES Y SERVICIOS GENERALES EMZYCAR EIRL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ALQUILER DE COMBIS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320653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FUMIGACIONES DEL NORTE Y NEGOCIOS VARIOS E.I.R.L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RECARGA DE EXTINTORES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381701"/>
                  </a:ext>
                </a:extLst>
              </a:tr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GUERRERO MINGA ROMAN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MANTENIMIENTO PREVENTIVO DE EQUIPOS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037973"/>
                  </a:ext>
                </a:extLst>
              </a:tr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HOMECENTERS PERUANOS S.A.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620929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INNOVA SALUD, SEGURIDAD &amp; MEDIO AMBIENTE S.A.C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EXAMENES MEDICOS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298834"/>
                  </a:ext>
                </a:extLst>
              </a:tr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 CRUZ ANGEL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UTILES DE OFICINA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030441"/>
                  </a:ext>
                </a:extLst>
              </a:tr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MAESTRO PERU SOCIEDAD ANONIMA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815556"/>
                  </a:ext>
                </a:extLst>
              </a:tr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MENDOZA CHERO ADRIANO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MOVILIDAD DE PESAJE MOVIL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333333"/>
                  </a:ext>
                </a:extLst>
              </a:tr>
              <a:tr h="23118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NEGOCIOS Y SERVICIOS JHONATAN E.I.R.L.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ALOJAMIENTO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032919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PANTA AREVALO DE VILLASECA SHIRLEY VICTORIA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PINTADO 5 SEÑALES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541097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 PLANET NORTE EMPRESA INDIVIDUAL DE RESPONSABILIDAD LIMITADA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TONER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22198"/>
                  </a:ext>
                </a:extLst>
              </a:tr>
              <a:tr h="46236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PRAXIS MAQUINARIAS Y EQUIPOS OPERACIONES COSTA S.R.L.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ALQUILER DE PLANCHA COMPACTADORA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890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283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683568" y="1795462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ea typeface="ＭＳ Ｐゴシック"/>
                <a:cs typeface="ＭＳ Ｐゴシック"/>
              </a:rPr>
              <a:t>Contratación de Mano de Obra local</a:t>
            </a:r>
            <a:r>
              <a:rPr lang="es-ES" b="1" dirty="0" smtClean="0">
                <a:ea typeface="ＭＳ Ｐゴシック"/>
                <a:cs typeface="ＭＳ Ｐゴシック"/>
              </a:rPr>
              <a:t>:</a:t>
            </a:r>
            <a:endParaRPr lang="es-MX" dirty="0"/>
          </a:p>
        </p:txBody>
      </p: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323528" y="305971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3528" y="896828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LcParenR"/>
            </a:pPr>
            <a:r>
              <a:rPr lang="es-MX" b="1" u="sng" dirty="0" smtClean="0"/>
              <a:t>Impacto sobre el desarrollo económico - social en la zona de influencia </a:t>
            </a:r>
          </a:p>
          <a:p>
            <a:pPr marL="342900" indent="-342900"/>
            <a:r>
              <a:rPr lang="es-MX" b="1" dirty="0" smtClean="0"/>
              <a:t>      </a:t>
            </a:r>
            <a:r>
              <a:rPr lang="es-MX" b="1" u="sng" dirty="0" smtClean="0"/>
              <a:t>de la concesión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062383"/>
              </p:ext>
            </p:extLst>
          </p:nvPr>
        </p:nvGraphicFramePr>
        <p:xfrm>
          <a:off x="127581" y="408327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441508"/>
              </p:ext>
            </p:extLst>
          </p:nvPr>
        </p:nvGraphicFramePr>
        <p:xfrm>
          <a:off x="4568733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72252"/>
              </p:ext>
            </p:extLst>
          </p:nvPr>
        </p:nvGraphicFramePr>
        <p:xfrm>
          <a:off x="2051720" y="2417369"/>
          <a:ext cx="5040561" cy="1365465"/>
        </p:xfrm>
        <a:graphic>
          <a:graphicData uri="http://schemas.openxmlformats.org/drawingml/2006/table">
            <a:tbl>
              <a:tblPr/>
              <a:tblGrid>
                <a:gridCol w="2299470">
                  <a:extLst>
                    <a:ext uri="{9D8B030D-6E8A-4147-A177-3AD203B41FA5}">
                      <a16:colId xmlns:a16="http://schemas.microsoft.com/office/drawing/2014/main" val="4246211339"/>
                    </a:ext>
                  </a:extLst>
                </a:gridCol>
                <a:gridCol w="913697">
                  <a:extLst>
                    <a:ext uri="{9D8B030D-6E8A-4147-A177-3AD203B41FA5}">
                      <a16:colId xmlns:a16="http://schemas.microsoft.com/office/drawing/2014/main" val="649398361"/>
                    </a:ext>
                  </a:extLst>
                </a:gridCol>
                <a:gridCol w="913697">
                  <a:extLst>
                    <a:ext uri="{9D8B030D-6E8A-4147-A177-3AD203B41FA5}">
                      <a16:colId xmlns:a16="http://schemas.microsoft.com/office/drawing/2014/main" val="385219865"/>
                    </a:ext>
                  </a:extLst>
                </a:gridCol>
                <a:gridCol w="913697">
                  <a:extLst>
                    <a:ext uri="{9D8B030D-6E8A-4147-A177-3AD203B41FA5}">
                      <a16:colId xmlns:a16="http://schemas.microsoft.com/office/drawing/2014/main" val="1620364236"/>
                    </a:ext>
                  </a:extLst>
                </a:gridCol>
              </a:tblGrid>
              <a:tr h="28746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Personal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Local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538136"/>
                  </a:ext>
                </a:extLst>
              </a:tr>
              <a:tr h="3593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882919"/>
                  </a:ext>
                </a:extLst>
              </a:tr>
              <a:tr h="3593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Staff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546403"/>
                  </a:ext>
                </a:extLst>
              </a:tr>
              <a:tr h="35933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34023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711835" y="1681973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b="1" dirty="0" smtClean="0">
                <a:ea typeface="ＭＳ Ｐゴシック"/>
                <a:cs typeface="ＭＳ Ｐゴシック"/>
              </a:rPr>
              <a:t>Contratación de Mano de Obra Local</a:t>
            </a:r>
            <a:r>
              <a:rPr lang="es-ES" b="1" dirty="0" smtClean="0">
                <a:ea typeface="ＭＳ Ｐゴシック"/>
                <a:cs typeface="ＭＳ Ｐゴシック"/>
              </a:rPr>
              <a:t>:</a:t>
            </a:r>
            <a:endParaRPr lang="es-MX" dirty="0"/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320291" y="280249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20923" y="2190119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 smtClean="0"/>
              <a:t>Aumento </a:t>
            </a:r>
            <a:r>
              <a:rPr lang="es-PE" dirty="0"/>
              <a:t>de la actividad comercial y la integración local.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Mejora de las condiciones de vida.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Mayores oportunidades de empleo.</a:t>
            </a:r>
            <a:endParaRPr lang="es-MX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3528" y="896828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lphaLcParenR"/>
            </a:pPr>
            <a:r>
              <a:rPr lang="es-MX" b="1" u="sng" dirty="0" smtClean="0"/>
              <a:t>Impacto sobre el desarrollo económico - social en la zona de influencia </a:t>
            </a:r>
          </a:p>
          <a:p>
            <a:pPr marL="342900" indent="-342900"/>
            <a:r>
              <a:rPr lang="es-MX" b="1" dirty="0" smtClean="0"/>
              <a:t>      </a:t>
            </a:r>
            <a:r>
              <a:rPr lang="es-MX" b="1" u="sng" dirty="0" smtClean="0"/>
              <a:t>de la concesión</a:t>
            </a:r>
          </a:p>
        </p:txBody>
      </p:sp>
      <p:pic>
        <p:nvPicPr>
          <p:cNvPr id="12" name="Picture 4" descr="C:\Users\jonathan.chuica\Desktop\FOTOS JONATHAN\TRABAJADORES\CHARLAS DE 5 MIN\DSCN159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99" y="3220292"/>
            <a:ext cx="3324411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799" y="3220292"/>
            <a:ext cx="3261569" cy="24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>
            <a:off x="357188" y="642938"/>
            <a:ext cx="8429625" cy="1587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7544" y="822706"/>
            <a:ext cx="8786812" cy="714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buAutoNum type="alphaLcParenR" startAt="2"/>
              <a:defRPr/>
            </a:pPr>
            <a:r>
              <a:rPr lang="es-ES" b="1" u="sng" kern="0" dirty="0" smtClean="0">
                <a:solidFill>
                  <a:srgbClr val="121006"/>
                </a:solidFill>
                <a:ea typeface="+mj-ea"/>
              </a:rPr>
              <a:t>Servicios </a:t>
            </a:r>
            <a:r>
              <a:rPr lang="es-ES" b="1" u="sng" kern="0" dirty="0">
                <a:solidFill>
                  <a:srgbClr val="121006"/>
                </a:solidFill>
                <a:ea typeface="+mj-ea"/>
              </a:rPr>
              <a:t>adicionales – no contractuales, que serán brindados en la zona</a:t>
            </a:r>
            <a:r>
              <a:rPr lang="es-ES" b="1" kern="0" dirty="0">
                <a:solidFill>
                  <a:srgbClr val="121006"/>
                </a:solidFill>
                <a:ea typeface="+mj-ea"/>
              </a:rPr>
              <a:t> </a:t>
            </a:r>
            <a:endParaRPr lang="es-ES" b="1" kern="0" dirty="0" smtClean="0">
              <a:solidFill>
                <a:srgbClr val="121006"/>
              </a:solidFill>
              <a:ea typeface="+mj-ea"/>
            </a:endParaRPr>
          </a:p>
          <a:p>
            <a:pPr marL="342900" indent="-342900">
              <a:defRPr/>
            </a:pPr>
            <a:r>
              <a:rPr lang="es-ES" b="1" kern="0" dirty="0" smtClean="0">
                <a:solidFill>
                  <a:srgbClr val="121006"/>
                </a:solidFill>
                <a:ea typeface="+mj-ea"/>
              </a:rPr>
              <a:t>      </a:t>
            </a:r>
            <a:r>
              <a:rPr lang="es-ES" b="1" u="sng" kern="0" dirty="0" smtClean="0">
                <a:solidFill>
                  <a:srgbClr val="121006"/>
                </a:solidFill>
                <a:ea typeface="+mj-ea"/>
              </a:rPr>
              <a:t>de influencia (Desarrollar </a:t>
            </a:r>
            <a:r>
              <a:rPr lang="es-ES" b="1" u="sng" kern="0" dirty="0">
                <a:solidFill>
                  <a:srgbClr val="121006"/>
                </a:solidFill>
                <a:ea typeface="+mj-ea"/>
              </a:rPr>
              <a:t>éste punto en el caso que hubieran</a:t>
            </a:r>
            <a:r>
              <a:rPr lang="es-ES" b="1" u="sng" kern="0" dirty="0" smtClean="0">
                <a:solidFill>
                  <a:srgbClr val="121006"/>
                </a:solidFill>
                <a:ea typeface="+mj-ea"/>
              </a:rPr>
              <a:t>)</a:t>
            </a:r>
            <a:endParaRPr lang="es-ES" b="1" u="sng" kern="0" dirty="0">
              <a:solidFill>
                <a:srgbClr val="121006"/>
              </a:solidFill>
              <a:ea typeface="+mj-ea"/>
            </a:endParaRP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352550" y="280249"/>
            <a:ext cx="8791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V. </a:t>
            </a:r>
            <a:r>
              <a:rPr lang="es-PE" sz="1600" b="1" dirty="0" smtClean="0"/>
              <a:t>OTROS  ASPECTOS RELACIONADOS A LA CONCESION PARA EL AÑO 2018</a:t>
            </a:r>
          </a:p>
        </p:txBody>
      </p:sp>
      <p:sp>
        <p:nvSpPr>
          <p:cNvPr id="2" name="1 Rectángulo"/>
          <p:cNvSpPr/>
          <p:nvPr/>
        </p:nvSpPr>
        <p:spPr>
          <a:xfrm>
            <a:off x="941277" y="1715262"/>
            <a:ext cx="7527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/>
              <a:t>Capacitación y evaluación en temas relacionados a Seguridad Vial y </a:t>
            </a:r>
            <a:r>
              <a:rPr lang="es-PE" dirty="0" smtClean="0"/>
              <a:t> </a:t>
            </a:r>
            <a:r>
              <a:rPr lang="es-PE" dirty="0"/>
              <a:t>C</a:t>
            </a:r>
            <a:r>
              <a:rPr lang="es-PE" dirty="0" smtClean="0"/>
              <a:t>uidado </a:t>
            </a:r>
            <a:r>
              <a:rPr lang="es-PE" dirty="0"/>
              <a:t>del Medio Ambiente </a:t>
            </a:r>
            <a:r>
              <a:rPr lang="es-PE" dirty="0" smtClean="0"/>
              <a:t>en 14 Instituciones Educativas aledañas a la vía, tanto a alumnos como docentes.</a:t>
            </a:r>
            <a:endParaRPr lang="es-MX" sz="1600" dirty="0"/>
          </a:p>
        </p:txBody>
      </p:sp>
      <p:sp>
        <p:nvSpPr>
          <p:cNvPr id="12" name="4 CuadroTexto"/>
          <p:cNvSpPr txBox="1">
            <a:spLocks noChangeArrowheads="1"/>
          </p:cNvSpPr>
          <p:nvPr/>
        </p:nvSpPr>
        <p:spPr bwMode="auto">
          <a:xfrm>
            <a:off x="807056" y="5373216"/>
            <a:ext cx="39572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sz="1400" b="1" i="1" dirty="0" smtClean="0"/>
              <a:t>Charla en Seguridad Vial </a:t>
            </a:r>
          </a:p>
          <a:p>
            <a:pPr algn="ctr"/>
            <a:r>
              <a:rPr lang="es-PE" sz="1400" b="1" i="1" dirty="0" smtClean="0"/>
              <a:t>Escuela N°14644</a:t>
            </a:r>
            <a:endParaRPr lang="es-MX" sz="1400" b="1" i="1" dirty="0"/>
          </a:p>
        </p:txBody>
      </p:sp>
      <p:sp>
        <p:nvSpPr>
          <p:cNvPr id="15" name="4 CuadroTexto"/>
          <p:cNvSpPr txBox="1">
            <a:spLocks noChangeArrowheads="1"/>
          </p:cNvSpPr>
          <p:nvPr/>
        </p:nvSpPr>
        <p:spPr bwMode="auto">
          <a:xfrm>
            <a:off x="4704868" y="5373216"/>
            <a:ext cx="39572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sz="1400" b="1" i="1" dirty="0" smtClean="0"/>
              <a:t>Charla en Seguridad Vial </a:t>
            </a:r>
          </a:p>
          <a:p>
            <a:pPr algn="ctr"/>
            <a:r>
              <a:rPr lang="es-PE" sz="1400" b="1" i="1" dirty="0"/>
              <a:t>Escuela N°14644</a:t>
            </a:r>
            <a:endParaRPr lang="es-MX" sz="1400" b="1" i="1" dirty="0"/>
          </a:p>
        </p:txBody>
      </p:sp>
      <p:pic>
        <p:nvPicPr>
          <p:cNvPr id="13" name="Picture 2" descr="C:\Users\jonathan.chuica\Desktop\FOTOS JONATHAN\COMUNIDAD\01\DSCN01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923" y="2729392"/>
            <a:ext cx="3518400" cy="2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jonathan.chuica\Desktop\FOTOS JONATHAN\COMUNIDAD\01\DSCN01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879" y="2734416"/>
            <a:ext cx="3518400" cy="2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32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6FB060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rtr xmlns="21ea1daf-128a-4951-a7b0-85e62f371c91" xsi:nil="true"/>
    <ywlj xmlns="21ea1daf-128a-4951-a7b0-85e62f371c9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254665F2309C14CAA80BCFE98782196" ma:contentTypeVersion="2" ma:contentTypeDescription="Crear nuevo documento." ma:contentTypeScope="" ma:versionID="00bbd987fd23eb3b885b3d42863b0c2b">
  <xsd:schema xmlns:xsd="http://www.w3.org/2001/XMLSchema" xmlns:xs="http://www.w3.org/2001/XMLSchema" xmlns:p="http://schemas.microsoft.com/office/2006/metadata/properties" xmlns:ns2="21ea1daf-128a-4951-a7b0-85e62f371c91" targetNamespace="http://schemas.microsoft.com/office/2006/metadata/properties" ma:root="true" ma:fieldsID="fd9abfc824dd34ce6cdf45855118eb35" ns2:_="">
    <xsd:import namespace="21ea1daf-128a-4951-a7b0-85e62f371c91"/>
    <xsd:element name="properties">
      <xsd:complexType>
        <xsd:sequence>
          <xsd:element name="documentManagement">
            <xsd:complexType>
              <xsd:all>
                <xsd:element ref="ns2:qrtr" minOccurs="0"/>
                <xsd:element ref="ns2:ywlj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a1daf-128a-4951-a7b0-85e62f371c91" elementFormDefault="qualified">
    <xsd:import namespace="http://schemas.microsoft.com/office/2006/documentManagement/types"/>
    <xsd:import namespace="http://schemas.microsoft.com/office/infopath/2007/PartnerControls"/>
    <xsd:element name="qrtr" ma:index="8" nillable="true" ma:displayName="Texto" ma:internalName="qrtr">
      <xsd:simpleType>
        <xsd:restriction base="dms:Text"/>
      </xsd:simpleType>
    </xsd:element>
    <xsd:element name="ywlj" ma:index="9" nillable="true" ma:displayName="Texto" ma:internalName="ywlj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D56F5C-FF75-4553-BF12-BDF613AFF9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4695AC-B97D-4C51-8696-6DC668D86543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21ea1daf-128a-4951-a7b0-85e62f371c91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F7BFA9D-6115-476E-A62A-937BD5D05B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a1daf-128a-4951-a7b0-85e62f371c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30058</TotalTime>
  <Words>3920</Words>
  <Application>Microsoft Office PowerPoint</Application>
  <PresentationFormat>Presentación en pantalla (4:3)</PresentationFormat>
  <Paragraphs>1049</Paragraphs>
  <Slides>103</Slides>
  <Notes>30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103</vt:i4>
      </vt:variant>
    </vt:vector>
  </HeadingPairs>
  <TitlesOfParts>
    <vt:vector size="113" baseType="lpstr">
      <vt:lpstr>ＭＳ Ｐゴシック</vt:lpstr>
      <vt:lpstr>Arial</vt:lpstr>
      <vt:lpstr>Calibri</vt:lpstr>
      <vt:lpstr>Century Gothic</vt:lpstr>
      <vt:lpstr>Comic Sans MS</vt:lpstr>
      <vt:lpstr>Courier New</vt:lpstr>
      <vt:lpstr>Times New Roman</vt:lpstr>
      <vt:lpstr>Wingdings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henry sarmiento</dc:creator>
  <cp:lastModifiedBy>admin</cp:lastModifiedBy>
  <cp:revision>1423</cp:revision>
  <cp:lastPrinted>2018-03-14T01:43:14Z</cp:lastPrinted>
  <dcterms:created xsi:type="dcterms:W3CDTF">2007-10-24T15:06:25Z</dcterms:created>
  <dcterms:modified xsi:type="dcterms:W3CDTF">2018-03-15T18:52:25Z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0x010100A254665F2309C14CAA80BCFE98782196</vt:lpwstr>
  </property>
</Properties>
</file>