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4.xml" ContentType="application/vnd.openxmlformats-officedocument.theme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5.xml" ContentType="application/vnd.openxmlformats-officedocument.theme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theme/theme8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4" r:id="rId1"/>
    <p:sldMasterId id="2147483651" r:id="rId2"/>
    <p:sldMasterId id="2147483657" r:id="rId3"/>
    <p:sldMasterId id="2147483666" r:id="rId4"/>
    <p:sldMasterId id="2147483667" r:id="rId5"/>
    <p:sldMasterId id="2147483670" r:id="rId6"/>
  </p:sldMasterIdLst>
  <p:notesMasterIdLst>
    <p:notesMasterId r:id="rId54"/>
  </p:notesMasterIdLst>
  <p:handoutMasterIdLst>
    <p:handoutMasterId r:id="rId55"/>
  </p:handoutMasterIdLst>
  <p:sldIdLst>
    <p:sldId id="351" r:id="rId7"/>
    <p:sldId id="454" r:id="rId8"/>
    <p:sldId id="352" r:id="rId9"/>
    <p:sldId id="475" r:id="rId10"/>
    <p:sldId id="528" r:id="rId11"/>
    <p:sldId id="589" r:id="rId12"/>
    <p:sldId id="531" r:id="rId13"/>
    <p:sldId id="474" r:id="rId14"/>
    <p:sldId id="533" r:id="rId15"/>
    <p:sldId id="591" r:id="rId16"/>
    <p:sldId id="592" r:id="rId17"/>
    <p:sldId id="593" r:id="rId18"/>
    <p:sldId id="375" r:id="rId19"/>
    <p:sldId id="534" r:id="rId20"/>
    <p:sldId id="550" r:id="rId21"/>
    <p:sldId id="574" r:id="rId22"/>
    <p:sldId id="537" r:id="rId23"/>
    <p:sldId id="539" r:id="rId24"/>
    <p:sldId id="599" r:id="rId25"/>
    <p:sldId id="540" r:id="rId26"/>
    <p:sldId id="600" r:id="rId27"/>
    <p:sldId id="541" r:id="rId28"/>
    <p:sldId id="576" r:id="rId29"/>
    <p:sldId id="542" r:id="rId30"/>
    <p:sldId id="545" r:id="rId31"/>
    <p:sldId id="544" r:id="rId32"/>
    <p:sldId id="546" r:id="rId33"/>
    <p:sldId id="547" r:id="rId34"/>
    <p:sldId id="549" r:id="rId35"/>
    <p:sldId id="607" r:id="rId36"/>
    <p:sldId id="551" r:id="rId37"/>
    <p:sldId id="554" r:id="rId38"/>
    <p:sldId id="555" r:id="rId39"/>
    <p:sldId id="556" r:id="rId40"/>
    <p:sldId id="560" r:id="rId41"/>
    <p:sldId id="595" r:id="rId42"/>
    <p:sldId id="596" r:id="rId43"/>
    <p:sldId id="597" r:id="rId44"/>
    <p:sldId id="594" r:id="rId45"/>
    <p:sldId id="598" r:id="rId46"/>
    <p:sldId id="602" r:id="rId47"/>
    <p:sldId id="603" r:id="rId48"/>
    <p:sldId id="604" r:id="rId49"/>
    <p:sldId id="605" r:id="rId50"/>
    <p:sldId id="557" r:id="rId51"/>
    <p:sldId id="585" r:id="rId52"/>
    <p:sldId id="601" r:id="rId53"/>
  </p:sldIdLst>
  <p:sldSz cx="9144000" cy="6858000" type="screen4x3"/>
  <p:notesSz cx="6797675" cy="9928225"/>
  <p:defaultTextStyle>
    <a:defPPr>
      <a:defRPr lang="es-P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3127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905" autoAdjust="0"/>
    <p:restoredTop sz="94660" autoAdjust="0"/>
  </p:normalViewPr>
  <p:slideViewPr>
    <p:cSldViewPr>
      <p:cViewPr varScale="1">
        <p:scale>
          <a:sx n="74" d="100"/>
          <a:sy n="74" d="100"/>
        </p:scale>
        <p:origin x="-133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0758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20" d="100"/>
        <a:sy n="20" d="100"/>
      </p:scale>
      <p:origin x="0" y="0"/>
    </p:cViewPr>
  </p:sorterViewPr>
  <p:notesViewPr>
    <p:cSldViewPr>
      <p:cViewPr varScale="1">
        <p:scale>
          <a:sx n="51" d="100"/>
          <a:sy n="51" d="100"/>
        </p:scale>
        <p:origin x="-3006" y="-108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9" Type="http://schemas.openxmlformats.org/officeDocument/2006/relationships/slide" Target="slides/slide33.xml"/><Relationship Id="rId21" Type="http://schemas.openxmlformats.org/officeDocument/2006/relationships/slide" Target="slides/slide15.xml"/><Relationship Id="rId34" Type="http://schemas.openxmlformats.org/officeDocument/2006/relationships/slide" Target="slides/slide28.xml"/><Relationship Id="rId42" Type="http://schemas.openxmlformats.org/officeDocument/2006/relationships/slide" Target="slides/slide36.xml"/><Relationship Id="rId47" Type="http://schemas.openxmlformats.org/officeDocument/2006/relationships/slide" Target="slides/slide41.xml"/><Relationship Id="rId50" Type="http://schemas.openxmlformats.org/officeDocument/2006/relationships/slide" Target="slides/slide44.xml"/><Relationship Id="rId55" Type="http://schemas.openxmlformats.org/officeDocument/2006/relationships/handoutMaster" Target="handoutMasters/handoutMaster1.xml"/><Relationship Id="rId7" Type="http://schemas.openxmlformats.org/officeDocument/2006/relationships/slide" Target="slides/slid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9" Type="http://schemas.openxmlformats.org/officeDocument/2006/relationships/slide" Target="slides/slide23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slide" Target="slides/slide26.xml"/><Relationship Id="rId37" Type="http://schemas.openxmlformats.org/officeDocument/2006/relationships/slide" Target="slides/slide31.xml"/><Relationship Id="rId40" Type="http://schemas.openxmlformats.org/officeDocument/2006/relationships/slide" Target="slides/slide34.xml"/><Relationship Id="rId45" Type="http://schemas.openxmlformats.org/officeDocument/2006/relationships/slide" Target="slides/slide39.xml"/><Relationship Id="rId53" Type="http://schemas.openxmlformats.org/officeDocument/2006/relationships/slide" Target="slides/slide47.xml"/><Relationship Id="rId58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9" Type="http://schemas.openxmlformats.org/officeDocument/2006/relationships/slide" Target="slides/slide13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slide" Target="slides/slide29.xml"/><Relationship Id="rId43" Type="http://schemas.openxmlformats.org/officeDocument/2006/relationships/slide" Target="slides/slide37.xml"/><Relationship Id="rId48" Type="http://schemas.openxmlformats.org/officeDocument/2006/relationships/slide" Target="slides/slide42.xml"/><Relationship Id="rId56" Type="http://schemas.openxmlformats.org/officeDocument/2006/relationships/presProps" Target="presProps.xml"/><Relationship Id="rId8" Type="http://schemas.openxmlformats.org/officeDocument/2006/relationships/slide" Target="slides/slide2.xml"/><Relationship Id="rId51" Type="http://schemas.openxmlformats.org/officeDocument/2006/relationships/slide" Target="slides/slide45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slide" Target="slides/slide27.xml"/><Relationship Id="rId38" Type="http://schemas.openxmlformats.org/officeDocument/2006/relationships/slide" Target="slides/slide32.xml"/><Relationship Id="rId46" Type="http://schemas.openxmlformats.org/officeDocument/2006/relationships/slide" Target="slides/slide40.xml"/><Relationship Id="rId59" Type="http://schemas.openxmlformats.org/officeDocument/2006/relationships/tableStyles" Target="tableStyles.xml"/><Relationship Id="rId20" Type="http://schemas.openxmlformats.org/officeDocument/2006/relationships/slide" Target="slides/slide14.xml"/><Relationship Id="rId41" Type="http://schemas.openxmlformats.org/officeDocument/2006/relationships/slide" Target="slides/slide35.xml"/><Relationship Id="rId54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slide" Target="slides/slide30.xml"/><Relationship Id="rId49" Type="http://schemas.openxmlformats.org/officeDocument/2006/relationships/slide" Target="slides/slide43.xml"/><Relationship Id="rId57" Type="http://schemas.openxmlformats.org/officeDocument/2006/relationships/viewProps" Target="viewProps.xml"/><Relationship Id="rId10" Type="http://schemas.openxmlformats.org/officeDocument/2006/relationships/slide" Target="slides/slide4.xml"/><Relationship Id="rId31" Type="http://schemas.openxmlformats.org/officeDocument/2006/relationships/slide" Target="slides/slide25.xml"/><Relationship Id="rId44" Type="http://schemas.openxmlformats.org/officeDocument/2006/relationships/slide" Target="slides/slide38.xml"/><Relationship Id="rId52" Type="http://schemas.openxmlformats.org/officeDocument/2006/relationships/slide" Target="slides/slide46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PE"/>
          </a:p>
        </p:txBody>
      </p:sp>
      <p:sp>
        <p:nvSpPr>
          <p:cNvPr id="3" name="2 Marcador de fecha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421F8D3-58A3-40D1-BEAA-DC439C047853}" type="datetimeFigureOut">
              <a:rPr lang="es-PE" smtClean="0"/>
              <a:t>12/03/2018</a:t>
            </a:fld>
            <a:endParaRPr lang="es-PE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PE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3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A189520-B205-4889-97E2-5AF91BF335BE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48876158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PE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50444" y="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249D23-7B7F-4406-AD44-250B98053F1D}" type="datetimeFigureOut">
              <a:rPr lang="es-PE" smtClean="0"/>
              <a:t>12/03/2018</a:t>
            </a:fld>
            <a:endParaRPr lang="es-PE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2950"/>
            <a:ext cx="4962525" cy="37226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PE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79768" y="4715908"/>
            <a:ext cx="5438140" cy="446770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1" y="9430092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PE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50444" y="9430092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96589D3-FF9A-4238-A9F7-8C3035C0A68B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3310084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Master" Target="../slideMasters/slideMaster6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7.pn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Master" Target="../slideMasters/slideMaster6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7.png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4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4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1832124"/>
            <a:ext cx="7772400" cy="1470025"/>
          </a:xfrm>
          <a:noFill/>
        </p:spPr>
        <p:txBody>
          <a:bodyPr>
            <a:normAutofit/>
          </a:bodyPr>
          <a:lstStyle>
            <a:lvl1pPr>
              <a:defRPr sz="2800" b="1" i="0">
                <a:solidFill>
                  <a:srgbClr val="002060"/>
                </a:solidFill>
              </a:defRPr>
            </a:lvl1pPr>
          </a:lstStyle>
          <a:p>
            <a:r>
              <a:rPr lang="es-ES" dirty="0" smtClean="0"/>
              <a:t>Haga clic para modificar el estilo de título del patrón</a:t>
            </a:r>
            <a:endParaRPr lang="es-PE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717032"/>
            <a:ext cx="6400800" cy="1152128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dirty="0" smtClean="0"/>
              <a:t>Haga clic para modificar el estilo de subtítulo del patrón</a:t>
            </a:r>
            <a:endParaRPr lang="es-PE" dirty="0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6516216" y="6381328"/>
            <a:ext cx="2133600" cy="365125"/>
          </a:xfrm>
        </p:spPr>
        <p:txBody>
          <a:bodyPr/>
          <a:lstStyle>
            <a:lvl1pPr algn="r"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endParaRPr lang="es-PE" dirty="0"/>
          </a:p>
        </p:txBody>
      </p:sp>
      <p:pic>
        <p:nvPicPr>
          <p:cNvPr id="7" name="Picture 10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30935" y="4958378"/>
            <a:ext cx="1881188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658853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 hasCustomPrompt="1"/>
          </p:nvPr>
        </p:nvSpPr>
        <p:spPr>
          <a:xfrm>
            <a:off x="457200" y="332656"/>
            <a:ext cx="8229600" cy="792088"/>
          </a:xfrm>
        </p:spPr>
        <p:txBody>
          <a:bodyPr>
            <a:normAutofit/>
          </a:bodyPr>
          <a:lstStyle>
            <a:lvl1pPr algn="l">
              <a:defRPr sz="2800">
                <a:solidFill>
                  <a:srgbClr val="002060"/>
                </a:solidFill>
              </a:defRPr>
            </a:lvl1pPr>
          </a:lstStyle>
          <a:p>
            <a:r>
              <a:rPr lang="es-ES" dirty="0" smtClean="0"/>
              <a:t>Títulos</a:t>
            </a:r>
            <a:br>
              <a:rPr lang="es-ES" dirty="0" smtClean="0"/>
            </a:br>
            <a:r>
              <a:rPr lang="es-ES" sz="2000" dirty="0" smtClean="0"/>
              <a:t>Subtítulo</a:t>
            </a:r>
            <a:endParaRPr lang="es-PE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defRPr sz="1400" b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>
              <a:defRPr sz="1400" b="0">
                <a:solidFill>
                  <a:schemeClr val="tx1">
                    <a:lumMod val="95000"/>
                    <a:lumOff val="5000"/>
                  </a:schemeClr>
                </a:solidFill>
              </a:defRPr>
            </a:lvl2pPr>
            <a:lvl3pPr>
              <a:defRPr sz="1400" b="0">
                <a:solidFill>
                  <a:schemeClr val="tx1">
                    <a:lumMod val="95000"/>
                    <a:lumOff val="5000"/>
                  </a:schemeClr>
                </a:solidFill>
              </a:defRPr>
            </a:lvl3pPr>
            <a:lvl4pPr>
              <a:defRPr sz="1400" b="0">
                <a:solidFill>
                  <a:schemeClr val="tx1">
                    <a:lumMod val="95000"/>
                    <a:lumOff val="5000"/>
                  </a:schemeClr>
                </a:solidFill>
              </a:defRPr>
            </a:lvl4pPr>
            <a:lvl5pPr>
              <a:defRPr sz="1400" b="0">
                <a:solidFill>
                  <a:schemeClr val="tx1">
                    <a:lumMod val="95000"/>
                    <a:lumOff val="5000"/>
                  </a:schemeClr>
                </a:solidFill>
              </a:defRPr>
            </a:lvl5pPr>
          </a:lstStyle>
          <a:p>
            <a:pPr lvl="0"/>
            <a:r>
              <a:rPr lang="es-ES" dirty="0" smtClean="0"/>
              <a:t>Haga clic para modificar el estilo de texto del patrón</a:t>
            </a:r>
          </a:p>
          <a:p>
            <a:pPr lvl="1"/>
            <a:r>
              <a:rPr lang="es-ES" dirty="0" smtClean="0"/>
              <a:t>Segundo nivel</a:t>
            </a:r>
          </a:p>
          <a:p>
            <a:pPr lvl="2"/>
            <a:r>
              <a:rPr lang="es-ES" dirty="0" smtClean="0"/>
              <a:t>Tercer nivel</a:t>
            </a:r>
          </a:p>
          <a:p>
            <a:pPr lvl="3"/>
            <a:r>
              <a:rPr lang="es-ES" dirty="0" smtClean="0"/>
              <a:t>Cuarto nivel</a:t>
            </a:r>
          </a:p>
          <a:p>
            <a:pPr lvl="4"/>
            <a:r>
              <a:rPr lang="es-ES" dirty="0" smtClean="0"/>
              <a:t>Quinto nivel</a:t>
            </a:r>
            <a:endParaRPr lang="es-PE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5018503E-0A92-4F6C-A52D-F3C69E2CC9C5}" type="slidenum">
              <a:rPr lang="es-PE" smtClean="0"/>
              <a:pPr/>
              <a:t>‹Nº›</a:t>
            </a:fld>
            <a:endParaRPr lang="es-PE"/>
          </a:p>
        </p:txBody>
      </p:sp>
      <p:cxnSp>
        <p:nvCxnSpPr>
          <p:cNvPr id="8" name="7 Conector recto"/>
          <p:cNvCxnSpPr/>
          <p:nvPr userDrawn="1"/>
        </p:nvCxnSpPr>
        <p:spPr>
          <a:xfrm>
            <a:off x="467544" y="1124744"/>
            <a:ext cx="8208912" cy="0"/>
          </a:xfrm>
          <a:prstGeom prst="line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2 Subtítulo"/>
          <p:cNvSpPr txBox="1">
            <a:spLocks/>
          </p:cNvSpPr>
          <p:nvPr userDrawn="1"/>
        </p:nvSpPr>
        <p:spPr>
          <a:xfrm>
            <a:off x="7681992" y="445608"/>
            <a:ext cx="1008112" cy="5760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s-ES" sz="2500" b="1" baseline="0" dirty="0" smtClean="0">
                <a:solidFill>
                  <a:srgbClr val="002060"/>
                </a:solidFill>
              </a:rPr>
              <a:t>LQS</a:t>
            </a:r>
            <a:endParaRPr lang="es-PE" sz="2500" b="1" baseline="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65713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3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1832124"/>
            <a:ext cx="7772400" cy="1470025"/>
          </a:xfrm>
          <a:noFill/>
        </p:spPr>
        <p:txBody>
          <a:bodyPr>
            <a:normAutofit/>
          </a:bodyPr>
          <a:lstStyle>
            <a:lvl1pPr>
              <a:defRPr sz="2800" b="1" i="0">
                <a:solidFill>
                  <a:srgbClr val="002060"/>
                </a:solidFill>
              </a:defRPr>
            </a:lvl1pPr>
          </a:lstStyle>
          <a:p>
            <a:r>
              <a:rPr lang="es-ES" dirty="0" smtClean="0"/>
              <a:t>Haga clic para modificar el estilo de título del patrón</a:t>
            </a:r>
            <a:endParaRPr lang="es-PE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717032"/>
            <a:ext cx="6400800" cy="1152128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dirty="0" smtClean="0"/>
              <a:t>Haga clic para modificar el estilo de subtítulo del patrón</a:t>
            </a:r>
            <a:endParaRPr lang="es-PE" dirty="0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6516216" y="6381328"/>
            <a:ext cx="2133600" cy="365125"/>
          </a:xfrm>
        </p:spPr>
        <p:txBody>
          <a:bodyPr/>
          <a:lstStyle>
            <a:lvl1pPr algn="r"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endParaRPr lang="es-PE" dirty="0"/>
          </a:p>
        </p:txBody>
      </p:sp>
      <p:graphicFrame>
        <p:nvGraphicFramePr>
          <p:cNvPr id="5" name="4 Objeto"/>
          <p:cNvGraphicFramePr>
            <a:graphicFrameLocks noGrp="1" noChangeAspect="1"/>
          </p:cNvGraphicFramePr>
          <p:nvPr userDrawn="1">
            <p:extLst>
              <p:ext uri="{D42A27DB-BD31-4B8C-83A1-F6EECF244321}">
                <p14:modId xmlns:p14="http://schemas.microsoft.com/office/powerpoint/2010/main" val="4199063534"/>
              </p:ext>
            </p:extLst>
          </p:nvPr>
        </p:nvGraphicFramePr>
        <p:xfrm>
          <a:off x="3434507" y="5049936"/>
          <a:ext cx="2433637" cy="395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41" r:id="rId3" imgW="3572374" imgH="581106" progId="MSPhotoEd.3">
                  <p:embed/>
                </p:oleObj>
              </mc:Choice>
              <mc:Fallback>
                <p:oleObj r:id="rId3" imgW="3572374" imgH="581106" progId="MSPhotoEd.3">
                  <p:embed/>
                  <p:pic>
                    <p:nvPicPr>
                      <p:cNvPr id="0" name="Object 4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34507" y="5049936"/>
                        <a:ext cx="2433637" cy="3952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2694823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 hasCustomPrompt="1"/>
          </p:nvPr>
        </p:nvSpPr>
        <p:spPr>
          <a:xfrm>
            <a:off x="457200" y="332656"/>
            <a:ext cx="8229600" cy="792088"/>
          </a:xfrm>
        </p:spPr>
        <p:txBody>
          <a:bodyPr>
            <a:normAutofit/>
          </a:bodyPr>
          <a:lstStyle>
            <a:lvl1pPr algn="l">
              <a:defRPr sz="2800">
                <a:solidFill>
                  <a:srgbClr val="002060"/>
                </a:solidFill>
              </a:defRPr>
            </a:lvl1pPr>
          </a:lstStyle>
          <a:p>
            <a:r>
              <a:rPr lang="es-ES" dirty="0" smtClean="0"/>
              <a:t>Títulos</a:t>
            </a:r>
            <a:br>
              <a:rPr lang="es-ES" dirty="0" smtClean="0"/>
            </a:br>
            <a:r>
              <a:rPr lang="es-ES" sz="2000" dirty="0" smtClean="0"/>
              <a:t>Subtítulo</a:t>
            </a:r>
            <a:endParaRPr lang="es-PE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defRPr sz="1400" b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>
              <a:defRPr sz="1400" b="0">
                <a:solidFill>
                  <a:schemeClr val="tx1">
                    <a:lumMod val="95000"/>
                    <a:lumOff val="5000"/>
                  </a:schemeClr>
                </a:solidFill>
              </a:defRPr>
            </a:lvl2pPr>
            <a:lvl3pPr>
              <a:defRPr sz="1400" b="0">
                <a:solidFill>
                  <a:schemeClr val="tx1">
                    <a:lumMod val="95000"/>
                    <a:lumOff val="5000"/>
                  </a:schemeClr>
                </a:solidFill>
              </a:defRPr>
            </a:lvl3pPr>
            <a:lvl4pPr>
              <a:defRPr sz="1400" b="0">
                <a:solidFill>
                  <a:schemeClr val="tx1">
                    <a:lumMod val="95000"/>
                    <a:lumOff val="5000"/>
                  </a:schemeClr>
                </a:solidFill>
              </a:defRPr>
            </a:lvl4pPr>
            <a:lvl5pPr>
              <a:defRPr sz="1400" b="0">
                <a:solidFill>
                  <a:schemeClr val="tx1">
                    <a:lumMod val="95000"/>
                    <a:lumOff val="5000"/>
                  </a:schemeClr>
                </a:solidFill>
              </a:defRPr>
            </a:lvl5pPr>
          </a:lstStyle>
          <a:p>
            <a:pPr lvl="0"/>
            <a:r>
              <a:rPr lang="es-ES" dirty="0" smtClean="0"/>
              <a:t>Haga clic para modificar el estilo de texto del patrón</a:t>
            </a:r>
          </a:p>
          <a:p>
            <a:pPr lvl="1"/>
            <a:r>
              <a:rPr lang="es-ES" dirty="0" smtClean="0"/>
              <a:t>Segundo nivel</a:t>
            </a:r>
          </a:p>
          <a:p>
            <a:pPr lvl="2"/>
            <a:r>
              <a:rPr lang="es-ES" dirty="0" smtClean="0"/>
              <a:t>Tercer nivel</a:t>
            </a:r>
          </a:p>
          <a:p>
            <a:pPr lvl="3"/>
            <a:r>
              <a:rPr lang="es-ES" dirty="0" smtClean="0"/>
              <a:t>Cuarto nivel</a:t>
            </a:r>
          </a:p>
          <a:p>
            <a:pPr lvl="4"/>
            <a:r>
              <a:rPr lang="es-ES" dirty="0" smtClean="0"/>
              <a:t>Quinto nivel</a:t>
            </a:r>
            <a:endParaRPr lang="es-PE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5018503E-0A92-4F6C-A52D-F3C69E2CC9C5}" type="slidenum">
              <a:rPr lang="es-PE" smtClean="0"/>
              <a:pPr/>
              <a:t>‹Nº›</a:t>
            </a:fld>
            <a:endParaRPr lang="es-PE"/>
          </a:p>
        </p:txBody>
      </p:sp>
      <p:cxnSp>
        <p:nvCxnSpPr>
          <p:cNvPr id="8" name="7 Conector recto"/>
          <p:cNvCxnSpPr/>
          <p:nvPr userDrawn="1"/>
        </p:nvCxnSpPr>
        <p:spPr>
          <a:xfrm>
            <a:off x="467544" y="1124744"/>
            <a:ext cx="8208912" cy="0"/>
          </a:xfrm>
          <a:prstGeom prst="line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4" name="3 Objeto"/>
          <p:cNvGraphicFramePr>
            <a:graphicFrameLocks noGrp="1" noChangeAspect="1"/>
          </p:cNvGraphicFramePr>
          <p:nvPr userDrawn="1">
            <p:extLst>
              <p:ext uri="{D42A27DB-BD31-4B8C-83A1-F6EECF244321}">
                <p14:modId xmlns:p14="http://schemas.microsoft.com/office/powerpoint/2010/main" val="908949197"/>
              </p:ext>
            </p:extLst>
          </p:nvPr>
        </p:nvGraphicFramePr>
        <p:xfrm>
          <a:off x="6876050" y="548680"/>
          <a:ext cx="1773110" cy="28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12" r:id="rId3" imgW="3572374" imgH="581106" progId="MSPhotoEd.3">
                  <p:embed/>
                </p:oleObj>
              </mc:Choice>
              <mc:Fallback>
                <p:oleObj r:id="rId3" imgW="3572374" imgH="581106" progId="MSPhotoEd.3">
                  <p:embed/>
                  <p:pic>
                    <p:nvPicPr>
                      <p:cNvPr id="0" name="4 Objeto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76050" y="548680"/>
                        <a:ext cx="1773110" cy="288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5298100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 hasCustomPrompt="1"/>
          </p:nvPr>
        </p:nvSpPr>
        <p:spPr>
          <a:xfrm>
            <a:off x="457200" y="332656"/>
            <a:ext cx="8229600" cy="792088"/>
          </a:xfrm>
        </p:spPr>
        <p:txBody>
          <a:bodyPr>
            <a:normAutofit/>
          </a:bodyPr>
          <a:lstStyle>
            <a:lvl1pPr algn="l">
              <a:defRPr sz="2800">
                <a:solidFill>
                  <a:srgbClr val="002060"/>
                </a:solidFill>
              </a:defRPr>
            </a:lvl1pPr>
          </a:lstStyle>
          <a:p>
            <a:r>
              <a:rPr lang="es-ES" dirty="0" smtClean="0"/>
              <a:t>Títulos</a:t>
            </a:r>
            <a:br>
              <a:rPr lang="es-ES" dirty="0" smtClean="0"/>
            </a:br>
            <a:r>
              <a:rPr lang="es-ES" sz="2000" dirty="0" smtClean="0"/>
              <a:t>Subtítulo</a:t>
            </a:r>
            <a:endParaRPr lang="es-PE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defRPr sz="1400" b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>
              <a:defRPr sz="1400" b="0">
                <a:solidFill>
                  <a:schemeClr val="tx1">
                    <a:lumMod val="95000"/>
                    <a:lumOff val="5000"/>
                  </a:schemeClr>
                </a:solidFill>
              </a:defRPr>
            </a:lvl2pPr>
            <a:lvl3pPr>
              <a:defRPr sz="1400" b="0">
                <a:solidFill>
                  <a:schemeClr val="tx1">
                    <a:lumMod val="95000"/>
                    <a:lumOff val="5000"/>
                  </a:schemeClr>
                </a:solidFill>
              </a:defRPr>
            </a:lvl3pPr>
            <a:lvl4pPr>
              <a:defRPr sz="1400" b="0">
                <a:solidFill>
                  <a:schemeClr val="tx1">
                    <a:lumMod val="95000"/>
                    <a:lumOff val="5000"/>
                  </a:schemeClr>
                </a:solidFill>
              </a:defRPr>
            </a:lvl4pPr>
            <a:lvl5pPr>
              <a:defRPr sz="1400" b="0">
                <a:solidFill>
                  <a:schemeClr val="tx1">
                    <a:lumMod val="95000"/>
                    <a:lumOff val="5000"/>
                  </a:schemeClr>
                </a:solidFill>
              </a:defRPr>
            </a:lvl5pPr>
          </a:lstStyle>
          <a:p>
            <a:pPr lvl="0"/>
            <a:r>
              <a:rPr lang="es-ES" dirty="0" smtClean="0"/>
              <a:t>Haga clic para modificar el estilo de texto del patrón</a:t>
            </a:r>
          </a:p>
          <a:p>
            <a:pPr lvl="1"/>
            <a:r>
              <a:rPr lang="es-ES" dirty="0" smtClean="0"/>
              <a:t>Segundo nivel</a:t>
            </a:r>
          </a:p>
          <a:p>
            <a:pPr lvl="2"/>
            <a:r>
              <a:rPr lang="es-ES" dirty="0" smtClean="0"/>
              <a:t>Tercer nivel</a:t>
            </a:r>
          </a:p>
          <a:p>
            <a:pPr lvl="3"/>
            <a:r>
              <a:rPr lang="es-ES" dirty="0" smtClean="0"/>
              <a:t>Cuarto nivel</a:t>
            </a:r>
          </a:p>
          <a:p>
            <a:pPr lvl="4"/>
            <a:r>
              <a:rPr lang="es-ES" dirty="0" smtClean="0"/>
              <a:t>Quinto nivel</a:t>
            </a:r>
            <a:endParaRPr lang="es-PE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5018503E-0A92-4F6C-A52D-F3C69E2CC9C5}" type="slidenum">
              <a:rPr lang="es-PE" smtClean="0"/>
              <a:pPr/>
              <a:t>‹Nº›</a:t>
            </a:fld>
            <a:endParaRPr lang="es-PE"/>
          </a:p>
        </p:txBody>
      </p:sp>
      <p:cxnSp>
        <p:nvCxnSpPr>
          <p:cNvPr id="8" name="7 Conector recto"/>
          <p:cNvCxnSpPr/>
          <p:nvPr userDrawn="1"/>
        </p:nvCxnSpPr>
        <p:spPr>
          <a:xfrm>
            <a:off x="467544" y="1124744"/>
            <a:ext cx="8208912" cy="0"/>
          </a:xfrm>
          <a:prstGeom prst="line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10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236296" y="410369"/>
            <a:ext cx="1422000" cy="54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500064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1832124"/>
            <a:ext cx="7772400" cy="1470025"/>
          </a:xfrm>
          <a:noFill/>
        </p:spPr>
        <p:txBody>
          <a:bodyPr>
            <a:normAutofit/>
          </a:bodyPr>
          <a:lstStyle>
            <a:lvl1pPr>
              <a:defRPr sz="2800" b="1" i="0">
                <a:solidFill>
                  <a:srgbClr val="002060"/>
                </a:solidFill>
              </a:defRPr>
            </a:lvl1pPr>
          </a:lstStyle>
          <a:p>
            <a:r>
              <a:rPr lang="es-ES" dirty="0" smtClean="0"/>
              <a:t>Haga clic para modificar el estilo de título del patrón</a:t>
            </a:r>
            <a:endParaRPr lang="es-PE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717032"/>
            <a:ext cx="6400800" cy="1152128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dirty="0" smtClean="0"/>
              <a:t>Haga clic para modificar el estilo de subtítulo del patrón</a:t>
            </a:r>
            <a:endParaRPr lang="es-PE" dirty="0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6516216" y="6381328"/>
            <a:ext cx="2133600" cy="365125"/>
          </a:xfrm>
        </p:spPr>
        <p:txBody>
          <a:bodyPr/>
          <a:lstStyle>
            <a:lvl1pPr algn="r"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endParaRPr lang="es-PE" dirty="0"/>
          </a:p>
        </p:txBody>
      </p:sp>
      <p:pic>
        <p:nvPicPr>
          <p:cNvPr id="6" name="Picture 4" descr="Logo Central Puertos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11948" y="4841697"/>
            <a:ext cx="919162" cy="947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187600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 hasCustomPrompt="1"/>
          </p:nvPr>
        </p:nvSpPr>
        <p:spPr>
          <a:xfrm>
            <a:off x="457200" y="332656"/>
            <a:ext cx="8229600" cy="792088"/>
          </a:xfrm>
        </p:spPr>
        <p:txBody>
          <a:bodyPr>
            <a:normAutofit/>
          </a:bodyPr>
          <a:lstStyle>
            <a:lvl1pPr algn="l">
              <a:defRPr sz="2800">
                <a:solidFill>
                  <a:srgbClr val="002060"/>
                </a:solidFill>
              </a:defRPr>
            </a:lvl1pPr>
          </a:lstStyle>
          <a:p>
            <a:r>
              <a:rPr lang="es-ES" dirty="0" smtClean="0"/>
              <a:t>Títulos</a:t>
            </a:r>
            <a:br>
              <a:rPr lang="es-ES" dirty="0" smtClean="0"/>
            </a:br>
            <a:r>
              <a:rPr lang="es-ES" sz="2000" dirty="0" smtClean="0"/>
              <a:t>Subtítulo</a:t>
            </a:r>
            <a:endParaRPr lang="es-PE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defRPr sz="1400" b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>
              <a:defRPr sz="1400" b="0">
                <a:solidFill>
                  <a:schemeClr val="tx1">
                    <a:lumMod val="95000"/>
                    <a:lumOff val="5000"/>
                  </a:schemeClr>
                </a:solidFill>
              </a:defRPr>
            </a:lvl2pPr>
            <a:lvl3pPr>
              <a:defRPr sz="1400" b="0">
                <a:solidFill>
                  <a:schemeClr val="tx1">
                    <a:lumMod val="95000"/>
                    <a:lumOff val="5000"/>
                  </a:schemeClr>
                </a:solidFill>
              </a:defRPr>
            </a:lvl3pPr>
            <a:lvl4pPr>
              <a:defRPr sz="1400" b="0">
                <a:solidFill>
                  <a:schemeClr val="tx1">
                    <a:lumMod val="95000"/>
                    <a:lumOff val="5000"/>
                  </a:schemeClr>
                </a:solidFill>
              </a:defRPr>
            </a:lvl4pPr>
            <a:lvl5pPr>
              <a:defRPr sz="1400" b="0">
                <a:solidFill>
                  <a:schemeClr val="tx1">
                    <a:lumMod val="95000"/>
                    <a:lumOff val="5000"/>
                  </a:schemeClr>
                </a:solidFill>
              </a:defRPr>
            </a:lvl5pPr>
          </a:lstStyle>
          <a:p>
            <a:pPr lvl="0"/>
            <a:r>
              <a:rPr lang="es-ES" dirty="0" smtClean="0"/>
              <a:t>Haga clic para modificar el estilo de texto del patrón</a:t>
            </a:r>
          </a:p>
          <a:p>
            <a:pPr lvl="1"/>
            <a:r>
              <a:rPr lang="es-ES" dirty="0" smtClean="0"/>
              <a:t>Segundo nivel</a:t>
            </a:r>
          </a:p>
          <a:p>
            <a:pPr lvl="2"/>
            <a:r>
              <a:rPr lang="es-ES" dirty="0" smtClean="0"/>
              <a:t>Tercer nivel</a:t>
            </a:r>
          </a:p>
          <a:p>
            <a:pPr lvl="3"/>
            <a:r>
              <a:rPr lang="es-ES" dirty="0" smtClean="0"/>
              <a:t>Cuarto nivel</a:t>
            </a:r>
          </a:p>
          <a:p>
            <a:pPr lvl="4"/>
            <a:r>
              <a:rPr lang="es-ES" dirty="0" smtClean="0"/>
              <a:t>Quinto nivel</a:t>
            </a:r>
            <a:endParaRPr lang="es-PE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5018503E-0A92-4F6C-A52D-F3C69E2CC9C5}" type="slidenum">
              <a:rPr lang="es-PE" smtClean="0"/>
              <a:pPr/>
              <a:t>‹Nº›</a:t>
            </a:fld>
            <a:endParaRPr lang="es-PE"/>
          </a:p>
        </p:txBody>
      </p:sp>
      <p:cxnSp>
        <p:nvCxnSpPr>
          <p:cNvPr id="8" name="7 Conector recto"/>
          <p:cNvCxnSpPr/>
          <p:nvPr userDrawn="1"/>
        </p:nvCxnSpPr>
        <p:spPr>
          <a:xfrm>
            <a:off x="467544" y="1124744"/>
            <a:ext cx="8208912" cy="0"/>
          </a:xfrm>
          <a:prstGeom prst="line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4" descr="Logo Central Puertos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975985" y="405475"/>
            <a:ext cx="628463" cy="6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86345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1832124"/>
            <a:ext cx="7772400" cy="1470025"/>
          </a:xfrm>
          <a:noFill/>
        </p:spPr>
        <p:txBody>
          <a:bodyPr>
            <a:normAutofit/>
          </a:bodyPr>
          <a:lstStyle>
            <a:lvl1pPr>
              <a:defRPr sz="2800" b="1" i="0">
                <a:solidFill>
                  <a:srgbClr val="002060"/>
                </a:solidFill>
              </a:defRPr>
            </a:lvl1pPr>
          </a:lstStyle>
          <a:p>
            <a:r>
              <a:rPr lang="es-ES" dirty="0" smtClean="0"/>
              <a:t>Haga clic para modificar el estilo de título del patrón</a:t>
            </a:r>
            <a:endParaRPr lang="es-PE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717032"/>
            <a:ext cx="6400800" cy="1152128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dirty="0" smtClean="0"/>
              <a:t>Haga clic para modificar el estilo de subtítulo del patrón</a:t>
            </a:r>
            <a:endParaRPr lang="es-PE" dirty="0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6516216" y="6381328"/>
            <a:ext cx="2133600" cy="365125"/>
          </a:xfrm>
        </p:spPr>
        <p:txBody>
          <a:bodyPr/>
          <a:lstStyle>
            <a:lvl1pPr algn="r"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endParaRPr lang="es-PE" dirty="0"/>
          </a:p>
        </p:txBody>
      </p:sp>
      <p:pic>
        <p:nvPicPr>
          <p:cNvPr id="6" name="Picture 23" descr="Logo ALPASUR (2)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61470" y="4941168"/>
            <a:ext cx="2020118" cy="72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639279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 hasCustomPrompt="1"/>
          </p:nvPr>
        </p:nvSpPr>
        <p:spPr>
          <a:xfrm>
            <a:off x="457200" y="332656"/>
            <a:ext cx="8229600" cy="792088"/>
          </a:xfrm>
        </p:spPr>
        <p:txBody>
          <a:bodyPr>
            <a:normAutofit/>
          </a:bodyPr>
          <a:lstStyle>
            <a:lvl1pPr algn="l">
              <a:defRPr sz="2800">
                <a:solidFill>
                  <a:srgbClr val="002060"/>
                </a:solidFill>
              </a:defRPr>
            </a:lvl1pPr>
          </a:lstStyle>
          <a:p>
            <a:r>
              <a:rPr lang="es-ES" dirty="0" smtClean="0"/>
              <a:t>Títulos</a:t>
            </a:r>
            <a:br>
              <a:rPr lang="es-ES" dirty="0" smtClean="0"/>
            </a:br>
            <a:r>
              <a:rPr lang="es-ES" sz="2000" dirty="0" smtClean="0"/>
              <a:t>Subtítulo</a:t>
            </a:r>
            <a:endParaRPr lang="es-PE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defRPr sz="1400" b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>
              <a:defRPr sz="1400" b="0">
                <a:solidFill>
                  <a:schemeClr val="tx1">
                    <a:lumMod val="95000"/>
                    <a:lumOff val="5000"/>
                  </a:schemeClr>
                </a:solidFill>
              </a:defRPr>
            </a:lvl2pPr>
            <a:lvl3pPr>
              <a:defRPr sz="1400" b="0">
                <a:solidFill>
                  <a:schemeClr val="tx1">
                    <a:lumMod val="95000"/>
                    <a:lumOff val="5000"/>
                  </a:schemeClr>
                </a:solidFill>
              </a:defRPr>
            </a:lvl3pPr>
            <a:lvl4pPr>
              <a:defRPr sz="1400" b="0">
                <a:solidFill>
                  <a:schemeClr val="tx1">
                    <a:lumMod val="95000"/>
                    <a:lumOff val="5000"/>
                  </a:schemeClr>
                </a:solidFill>
              </a:defRPr>
            </a:lvl4pPr>
            <a:lvl5pPr>
              <a:defRPr sz="1400" b="0">
                <a:solidFill>
                  <a:schemeClr val="tx1">
                    <a:lumMod val="95000"/>
                    <a:lumOff val="5000"/>
                  </a:schemeClr>
                </a:solidFill>
              </a:defRPr>
            </a:lvl5pPr>
          </a:lstStyle>
          <a:p>
            <a:pPr lvl="0"/>
            <a:r>
              <a:rPr lang="es-ES" dirty="0" smtClean="0"/>
              <a:t>Haga clic para modificar el estilo de texto del patrón</a:t>
            </a:r>
          </a:p>
          <a:p>
            <a:pPr lvl="1"/>
            <a:r>
              <a:rPr lang="es-ES" dirty="0" smtClean="0"/>
              <a:t>Segundo nivel</a:t>
            </a:r>
          </a:p>
          <a:p>
            <a:pPr lvl="2"/>
            <a:r>
              <a:rPr lang="es-ES" dirty="0" smtClean="0"/>
              <a:t>Tercer nivel</a:t>
            </a:r>
          </a:p>
          <a:p>
            <a:pPr lvl="3"/>
            <a:r>
              <a:rPr lang="es-ES" dirty="0" smtClean="0"/>
              <a:t>Cuarto nivel</a:t>
            </a:r>
          </a:p>
          <a:p>
            <a:pPr lvl="4"/>
            <a:r>
              <a:rPr lang="es-ES" dirty="0" smtClean="0"/>
              <a:t>Quinto nivel</a:t>
            </a:r>
            <a:endParaRPr lang="es-PE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5018503E-0A92-4F6C-A52D-F3C69E2CC9C5}" type="slidenum">
              <a:rPr lang="es-PE" smtClean="0"/>
              <a:pPr/>
              <a:t>‹Nº›</a:t>
            </a:fld>
            <a:endParaRPr lang="es-PE"/>
          </a:p>
        </p:txBody>
      </p:sp>
      <p:cxnSp>
        <p:nvCxnSpPr>
          <p:cNvPr id="8" name="7 Conector recto"/>
          <p:cNvCxnSpPr/>
          <p:nvPr userDrawn="1"/>
        </p:nvCxnSpPr>
        <p:spPr>
          <a:xfrm>
            <a:off x="467544" y="1124744"/>
            <a:ext cx="8208912" cy="0"/>
          </a:xfrm>
          <a:prstGeom prst="line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23" descr="Logo ALPASUR (2)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61368" y="449470"/>
            <a:ext cx="1515088" cy="54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8913824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3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1832124"/>
            <a:ext cx="7772400" cy="1470025"/>
          </a:xfrm>
          <a:noFill/>
        </p:spPr>
        <p:txBody>
          <a:bodyPr>
            <a:normAutofit/>
          </a:bodyPr>
          <a:lstStyle>
            <a:lvl1pPr>
              <a:defRPr sz="2800" b="1" i="0">
                <a:solidFill>
                  <a:srgbClr val="002060"/>
                </a:solidFill>
              </a:defRPr>
            </a:lvl1pPr>
          </a:lstStyle>
          <a:p>
            <a:r>
              <a:rPr lang="es-ES" dirty="0" smtClean="0"/>
              <a:t>Haga clic para modificar el estilo de título del patrón</a:t>
            </a:r>
            <a:endParaRPr lang="es-PE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717032"/>
            <a:ext cx="6400800" cy="1152128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dirty="0" smtClean="0"/>
              <a:t>Haga clic para modificar el estilo de subtítulo del patrón</a:t>
            </a:r>
            <a:endParaRPr lang="es-PE" dirty="0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6516216" y="6381328"/>
            <a:ext cx="2133600" cy="365125"/>
          </a:xfrm>
        </p:spPr>
        <p:txBody>
          <a:bodyPr/>
          <a:lstStyle>
            <a:lvl1pPr algn="r"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endParaRPr lang="es-PE" dirty="0"/>
          </a:p>
        </p:txBody>
      </p:sp>
      <p:pic>
        <p:nvPicPr>
          <p:cNvPr id="8" name="Picture 8" descr="Logo JPQ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66691" y="4849713"/>
            <a:ext cx="1044000" cy="10111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138739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 hasCustomPrompt="1"/>
          </p:nvPr>
        </p:nvSpPr>
        <p:spPr>
          <a:xfrm>
            <a:off x="457200" y="332656"/>
            <a:ext cx="8229600" cy="792088"/>
          </a:xfrm>
        </p:spPr>
        <p:txBody>
          <a:bodyPr>
            <a:normAutofit/>
          </a:bodyPr>
          <a:lstStyle>
            <a:lvl1pPr algn="l">
              <a:defRPr sz="2800">
                <a:solidFill>
                  <a:srgbClr val="002060"/>
                </a:solidFill>
              </a:defRPr>
            </a:lvl1pPr>
          </a:lstStyle>
          <a:p>
            <a:r>
              <a:rPr lang="es-ES" dirty="0" smtClean="0"/>
              <a:t>Títulos</a:t>
            </a:r>
            <a:br>
              <a:rPr lang="es-ES" dirty="0" smtClean="0"/>
            </a:br>
            <a:r>
              <a:rPr lang="es-ES" sz="2000" dirty="0" smtClean="0"/>
              <a:t>Subtítulo</a:t>
            </a:r>
            <a:endParaRPr lang="es-PE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defRPr sz="1400" b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>
              <a:defRPr sz="1400" b="0">
                <a:solidFill>
                  <a:schemeClr val="tx1">
                    <a:lumMod val="95000"/>
                    <a:lumOff val="5000"/>
                  </a:schemeClr>
                </a:solidFill>
              </a:defRPr>
            </a:lvl2pPr>
            <a:lvl3pPr>
              <a:defRPr sz="1400" b="0">
                <a:solidFill>
                  <a:schemeClr val="tx1">
                    <a:lumMod val="95000"/>
                    <a:lumOff val="5000"/>
                  </a:schemeClr>
                </a:solidFill>
              </a:defRPr>
            </a:lvl3pPr>
            <a:lvl4pPr>
              <a:defRPr sz="1400" b="0">
                <a:solidFill>
                  <a:schemeClr val="tx1">
                    <a:lumMod val="95000"/>
                    <a:lumOff val="5000"/>
                  </a:schemeClr>
                </a:solidFill>
              </a:defRPr>
            </a:lvl4pPr>
            <a:lvl5pPr>
              <a:defRPr sz="1400" b="0">
                <a:solidFill>
                  <a:schemeClr val="tx1">
                    <a:lumMod val="95000"/>
                    <a:lumOff val="5000"/>
                  </a:schemeClr>
                </a:solidFill>
              </a:defRPr>
            </a:lvl5pPr>
          </a:lstStyle>
          <a:p>
            <a:pPr lvl="0"/>
            <a:r>
              <a:rPr lang="es-ES" dirty="0" smtClean="0"/>
              <a:t>Haga clic para modificar el estilo de texto del patrón</a:t>
            </a:r>
          </a:p>
          <a:p>
            <a:pPr lvl="1"/>
            <a:r>
              <a:rPr lang="es-ES" dirty="0" smtClean="0"/>
              <a:t>Segundo nivel</a:t>
            </a:r>
          </a:p>
          <a:p>
            <a:pPr lvl="2"/>
            <a:r>
              <a:rPr lang="es-ES" dirty="0" smtClean="0"/>
              <a:t>Tercer nivel</a:t>
            </a:r>
          </a:p>
          <a:p>
            <a:pPr lvl="3"/>
            <a:r>
              <a:rPr lang="es-ES" dirty="0" smtClean="0"/>
              <a:t>Cuarto nivel</a:t>
            </a:r>
          </a:p>
          <a:p>
            <a:pPr lvl="4"/>
            <a:r>
              <a:rPr lang="es-ES" dirty="0" smtClean="0"/>
              <a:t>Quinto nivel</a:t>
            </a:r>
            <a:endParaRPr lang="es-PE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5018503E-0A92-4F6C-A52D-F3C69E2CC9C5}" type="slidenum">
              <a:rPr lang="es-PE" smtClean="0"/>
              <a:pPr/>
              <a:t>‹Nº›</a:t>
            </a:fld>
            <a:endParaRPr lang="es-PE"/>
          </a:p>
        </p:txBody>
      </p:sp>
      <p:cxnSp>
        <p:nvCxnSpPr>
          <p:cNvPr id="8" name="7 Conector recto"/>
          <p:cNvCxnSpPr/>
          <p:nvPr userDrawn="1"/>
        </p:nvCxnSpPr>
        <p:spPr>
          <a:xfrm>
            <a:off x="467544" y="1124744"/>
            <a:ext cx="8208912" cy="0"/>
          </a:xfrm>
          <a:prstGeom prst="line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8" descr="Logo JPQ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044553" y="431960"/>
            <a:ext cx="631903" cy="61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651532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3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1832124"/>
            <a:ext cx="7772400" cy="1470025"/>
          </a:xfrm>
          <a:noFill/>
        </p:spPr>
        <p:txBody>
          <a:bodyPr>
            <a:normAutofit/>
          </a:bodyPr>
          <a:lstStyle>
            <a:lvl1pPr>
              <a:defRPr sz="2800" b="1" i="0">
                <a:solidFill>
                  <a:srgbClr val="002060"/>
                </a:solidFill>
              </a:defRPr>
            </a:lvl1pPr>
          </a:lstStyle>
          <a:p>
            <a:r>
              <a:rPr lang="es-ES" dirty="0" smtClean="0"/>
              <a:t>Haga clic para modificar el estilo de título del patrón</a:t>
            </a:r>
            <a:endParaRPr lang="es-PE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717032"/>
            <a:ext cx="6400800" cy="1152128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dirty="0" smtClean="0"/>
              <a:t>Haga clic para modificar el estilo de subtítulo del patrón</a:t>
            </a:r>
            <a:endParaRPr lang="es-PE" dirty="0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6516216" y="6381328"/>
            <a:ext cx="2133600" cy="365125"/>
          </a:xfrm>
        </p:spPr>
        <p:txBody>
          <a:bodyPr/>
          <a:lstStyle>
            <a:lvl1pPr algn="r"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endParaRPr lang="es-PE" dirty="0"/>
          </a:p>
        </p:txBody>
      </p:sp>
      <p:sp>
        <p:nvSpPr>
          <p:cNvPr id="6" name="2 Subtítulo"/>
          <p:cNvSpPr txBox="1">
            <a:spLocks/>
          </p:cNvSpPr>
          <p:nvPr userDrawn="1"/>
        </p:nvSpPr>
        <p:spPr>
          <a:xfrm>
            <a:off x="1403648" y="5085184"/>
            <a:ext cx="6400800" cy="11521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sz="3200" b="1" baseline="0" dirty="0" smtClean="0">
                <a:solidFill>
                  <a:srgbClr val="002060"/>
                </a:solidFill>
              </a:rPr>
              <a:t>LQS</a:t>
            </a:r>
            <a:endParaRPr lang="es-PE" sz="3200" b="1" baseline="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9717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theme" Target="../theme/theme3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theme" Target="../theme/theme4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theme" Target="../theme/theme5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theme" Target="../theme/theme6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FA56B2-9D84-4D7A-B8EC-A8993E346F14}" type="datetimeFigureOut">
              <a:rPr lang="es-PE" smtClean="0"/>
              <a:t>12/03/2018</a:t>
            </a:fld>
            <a:endParaRPr lang="es-PE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PE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541A5D-B7B0-4CE2-A4E1-020974E1424C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5545755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  <p:sldLayoutId id="2147483656" r:id="rId2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P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57D87D-61A2-4A19-A747-C4345C971DB3}" type="datetimeFigureOut">
              <a:rPr lang="es-PE" smtClean="0"/>
              <a:t>12/03/2018</a:t>
            </a:fld>
            <a:endParaRPr lang="es-PE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PE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296D6D-0999-46A2-91D8-9EA8229B4433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015116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P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FA56B2-9D84-4D7A-B8EC-A8993E346F14}" type="datetimeFigureOut">
              <a:rPr lang="es-PE" smtClean="0"/>
              <a:t>12/03/2018</a:t>
            </a:fld>
            <a:endParaRPr lang="es-PE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PE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541A5D-B7B0-4CE2-A4E1-020974E1424C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1839802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8" r:id="rId1"/>
    <p:sldLayoutId id="2147483659" r:id="rId2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P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FA56B2-9D84-4D7A-B8EC-A8993E346F14}" type="datetimeFigureOut">
              <a:rPr lang="es-PE" smtClean="0"/>
              <a:t>12/03/2018</a:t>
            </a:fld>
            <a:endParaRPr lang="es-PE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PE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541A5D-B7B0-4CE2-A4E1-020974E1424C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3411940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P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FA56B2-9D84-4D7A-B8EC-A8993E346F14}" type="datetimeFigureOut">
              <a:rPr lang="es-PE" smtClean="0"/>
              <a:t>12/03/2018</a:t>
            </a:fld>
            <a:endParaRPr lang="es-PE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PE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541A5D-B7B0-4CE2-A4E1-020974E1424C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1142751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9" r:id="rId2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P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FA56B2-9D84-4D7A-B8EC-A8993E346F14}" type="datetimeFigureOut">
              <a:rPr lang="es-PE" smtClean="0"/>
              <a:t>12/03/2018</a:t>
            </a:fld>
            <a:endParaRPr lang="es-PE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PE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541A5D-B7B0-4CE2-A4E1-020974E1424C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7942583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P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emf"/><Relationship Id="rId2" Type="http://schemas.openxmlformats.org/officeDocument/2006/relationships/image" Target="../media/image39.em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emf"/><Relationship Id="rId2" Type="http://schemas.openxmlformats.org/officeDocument/2006/relationships/image" Target="../media/image43.em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em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emf"/><Relationship Id="rId2" Type="http://schemas.openxmlformats.org/officeDocument/2006/relationships/image" Target="../media/image47.emf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emf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emf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emf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emf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7" Type="http://schemas.microsoft.com/office/2007/relationships/hdphoto" Target="../media/hdphoto3.wdp"/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9.png"/><Relationship Id="rId5" Type="http://schemas.microsoft.com/office/2007/relationships/hdphoto" Target="../media/hdphoto2.wdp"/><Relationship Id="rId4" Type="http://schemas.openxmlformats.org/officeDocument/2006/relationships/image" Target="../media/image58.jpe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eg"/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jpeg"/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5.jpeg"/><Relationship Id="rId4" Type="http://schemas.openxmlformats.org/officeDocument/2006/relationships/image" Target="../media/image64.jpeg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>
            <a:spLocks noGrp="1"/>
          </p:cNvSpPr>
          <p:nvPr>
            <p:ph type="ctrTitle"/>
          </p:nvPr>
        </p:nvSpPr>
        <p:spPr>
          <a:xfrm>
            <a:off x="827584" y="5805264"/>
            <a:ext cx="7772400" cy="620688"/>
          </a:xfrm>
        </p:spPr>
        <p:txBody>
          <a:bodyPr>
            <a:normAutofit fontScale="90000"/>
          </a:bodyPr>
          <a:lstStyle/>
          <a:p>
            <a:r>
              <a:rPr lang="es-PE" dirty="0" smtClean="0"/>
              <a:t/>
            </a:r>
            <a:br>
              <a:rPr lang="es-PE" dirty="0" smtClean="0"/>
            </a:br>
            <a:r>
              <a:rPr lang="es-PE" sz="2400" dirty="0" smtClean="0"/>
              <a:t>PLAN DE NEGOCIOS 2018 </a:t>
            </a:r>
            <a:br>
              <a:rPr lang="es-PE" sz="2400" dirty="0" smtClean="0"/>
            </a:br>
            <a:endParaRPr lang="es-PE" sz="2400" b="0" dirty="0"/>
          </a:p>
        </p:txBody>
      </p:sp>
      <p:pic>
        <p:nvPicPr>
          <p:cNvPr id="4098" name="Picture 2" descr="C:\Users\mtejadab\Pictures\Fotos TISUR\reveladas\DJI_0007 (3)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0390" y="79538"/>
            <a:ext cx="8663220" cy="48655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18335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75968" y="332656"/>
            <a:ext cx="8229600" cy="792088"/>
          </a:xfrm>
        </p:spPr>
        <p:txBody>
          <a:bodyPr>
            <a:normAutofit fontScale="90000"/>
          </a:bodyPr>
          <a:lstStyle/>
          <a:p>
            <a:r>
              <a:rPr lang="es-PE" sz="2200" dirty="0" smtClean="0"/>
              <a:t/>
            </a:r>
            <a:br>
              <a:rPr lang="es-PE" sz="2200" dirty="0" smtClean="0"/>
            </a:br>
            <a:r>
              <a:rPr lang="es-PE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a. Inversiones Ejecutadas</a:t>
            </a:r>
            <a:r>
              <a:rPr lang="es-PE" dirty="0"/>
              <a:t/>
            </a:r>
            <a:br>
              <a:rPr lang="es-PE" dirty="0"/>
            </a:br>
            <a:endParaRPr lang="es-ES" dirty="0"/>
          </a:p>
        </p:txBody>
      </p:sp>
      <p:sp>
        <p:nvSpPr>
          <p:cNvPr id="5" name="2 Marcador de contenido"/>
          <p:cNvSpPr>
            <a:spLocks noGrp="1"/>
          </p:cNvSpPr>
          <p:nvPr>
            <p:ph idx="1"/>
          </p:nvPr>
        </p:nvSpPr>
        <p:spPr>
          <a:xfrm>
            <a:off x="683568" y="1285875"/>
            <a:ext cx="7632848" cy="5072063"/>
          </a:xfrm>
        </p:spPr>
        <p:txBody>
          <a:bodyPr>
            <a:normAutofit/>
          </a:bodyPr>
          <a:lstStyle/>
          <a:p>
            <a:pPr marL="0" indent="0">
              <a:spcBef>
                <a:spcPct val="50000"/>
              </a:spcBef>
              <a:buNone/>
              <a:defRPr/>
            </a:pPr>
            <a:r>
              <a:rPr lang="es-PE" sz="1600" b="1" kern="0" dirty="0">
                <a:solidFill>
                  <a:schemeClr val="tx2">
                    <a:lumMod val="75000"/>
                  </a:schemeClr>
                </a:solidFill>
                <a:latin typeface="Arial"/>
              </a:rPr>
              <a:t>Proyecto: Construcción del Modulo de Bienestar en el Muelle F</a:t>
            </a:r>
          </a:p>
          <a:p>
            <a:pPr marL="0" indent="0">
              <a:spcBef>
                <a:spcPct val="50000"/>
              </a:spcBef>
              <a:buNone/>
              <a:defRPr/>
            </a:pPr>
            <a:r>
              <a:rPr lang="es-ES" b="1" kern="0" dirty="0">
                <a:solidFill>
                  <a:schemeClr val="tx2">
                    <a:lumMod val="75000"/>
                  </a:schemeClr>
                </a:solidFill>
                <a:latin typeface="Arial"/>
              </a:rPr>
              <a:t>Descripción:</a:t>
            </a:r>
          </a:p>
          <a:p>
            <a:pPr algn="just">
              <a:spcBef>
                <a:spcPts val="0"/>
              </a:spcBef>
              <a:defRPr/>
            </a:pPr>
            <a:r>
              <a:rPr lang="es-PE" kern="0" dirty="0">
                <a:solidFill>
                  <a:schemeClr val="tx2">
                    <a:lumMod val="75000"/>
                  </a:schemeClr>
                </a:solidFill>
                <a:latin typeface="Arial"/>
              </a:rPr>
              <a:t>Construcción del nuevo centro de Bienestar en el muelle F, que consta </a:t>
            </a:r>
            <a:r>
              <a:rPr lang="es-PE" kern="0" dirty="0" smtClean="0">
                <a:solidFill>
                  <a:schemeClr val="tx2">
                    <a:lumMod val="75000"/>
                  </a:schemeClr>
                </a:solidFill>
                <a:latin typeface="Arial"/>
              </a:rPr>
              <a:t>de duchas, vestidores </a:t>
            </a:r>
            <a:r>
              <a:rPr lang="es-PE" kern="0" dirty="0">
                <a:solidFill>
                  <a:schemeClr val="tx2">
                    <a:lumMod val="75000"/>
                  </a:schemeClr>
                </a:solidFill>
                <a:latin typeface="Arial"/>
              </a:rPr>
              <a:t>y servicios higiénicos, </a:t>
            </a:r>
          </a:p>
          <a:p>
            <a:pPr algn="just">
              <a:defRPr/>
            </a:pPr>
            <a:r>
              <a:rPr lang="es-PE" b="1" kern="0" dirty="0">
                <a:solidFill>
                  <a:schemeClr val="tx2">
                    <a:lumMod val="75000"/>
                  </a:schemeClr>
                </a:solidFill>
                <a:latin typeface="Arial"/>
              </a:rPr>
              <a:t>Área			: </a:t>
            </a:r>
            <a:r>
              <a:rPr lang="es-PE" kern="0" dirty="0">
                <a:solidFill>
                  <a:schemeClr val="tx2">
                    <a:lumMod val="75000"/>
                  </a:schemeClr>
                </a:solidFill>
                <a:latin typeface="Arial"/>
              </a:rPr>
              <a:t>243.00 m2</a:t>
            </a:r>
          </a:p>
          <a:p>
            <a:pPr algn="just">
              <a:defRPr/>
            </a:pPr>
            <a:r>
              <a:rPr lang="es-PE" b="1" kern="0" dirty="0">
                <a:solidFill>
                  <a:schemeClr val="tx2">
                    <a:lumMod val="75000"/>
                  </a:schemeClr>
                </a:solidFill>
                <a:latin typeface="Arial"/>
              </a:rPr>
              <a:t>Capacidad		</a:t>
            </a:r>
            <a:r>
              <a:rPr lang="es-PE" kern="0" dirty="0">
                <a:solidFill>
                  <a:schemeClr val="tx2">
                    <a:lumMod val="75000"/>
                  </a:schemeClr>
                </a:solidFill>
                <a:latin typeface="Arial"/>
              </a:rPr>
              <a:t>: 192 colaboradores</a:t>
            </a:r>
          </a:p>
          <a:p>
            <a:pPr algn="just"/>
            <a:r>
              <a:rPr lang="es-PE" b="1" kern="0" dirty="0">
                <a:solidFill>
                  <a:schemeClr val="tx2">
                    <a:lumMod val="75000"/>
                  </a:schemeClr>
                </a:solidFill>
                <a:latin typeface="Arial"/>
              </a:rPr>
              <a:t>Inicio de Obra 		</a:t>
            </a:r>
            <a:r>
              <a:rPr lang="es-PE" kern="0" dirty="0">
                <a:solidFill>
                  <a:schemeClr val="tx2">
                    <a:lumMod val="75000"/>
                  </a:schemeClr>
                </a:solidFill>
                <a:latin typeface="Arial"/>
              </a:rPr>
              <a:t>: 09 de agosto 2017</a:t>
            </a:r>
          </a:p>
          <a:p>
            <a:pPr algn="just"/>
            <a:r>
              <a:rPr lang="es-PE" b="1" kern="0" dirty="0">
                <a:solidFill>
                  <a:schemeClr val="tx2">
                    <a:lumMod val="75000"/>
                  </a:schemeClr>
                </a:solidFill>
                <a:latin typeface="Arial"/>
              </a:rPr>
              <a:t>Término de Obra 		</a:t>
            </a:r>
            <a:r>
              <a:rPr lang="es-PE" kern="0" dirty="0">
                <a:solidFill>
                  <a:schemeClr val="tx2">
                    <a:lumMod val="75000"/>
                  </a:schemeClr>
                </a:solidFill>
                <a:latin typeface="Arial"/>
              </a:rPr>
              <a:t>: 21 de noviembre 2017</a:t>
            </a:r>
          </a:p>
          <a:p>
            <a:pPr algn="just"/>
            <a:r>
              <a:rPr lang="es-PE" b="1" kern="0" dirty="0">
                <a:solidFill>
                  <a:schemeClr val="tx2">
                    <a:lumMod val="75000"/>
                  </a:schemeClr>
                </a:solidFill>
                <a:latin typeface="Arial"/>
              </a:rPr>
              <a:t>Inversión total		</a:t>
            </a:r>
            <a:r>
              <a:rPr lang="es-PE" kern="0" dirty="0">
                <a:solidFill>
                  <a:schemeClr val="tx2">
                    <a:lumMod val="75000"/>
                  </a:schemeClr>
                </a:solidFill>
                <a:latin typeface="Arial"/>
              </a:rPr>
              <a:t>: US$</a:t>
            </a:r>
            <a:r>
              <a:rPr lang="es-PE" kern="0" dirty="0" smtClean="0">
                <a:solidFill>
                  <a:schemeClr val="tx2">
                    <a:lumMod val="75000"/>
                  </a:schemeClr>
                </a:solidFill>
                <a:latin typeface="Arial"/>
              </a:rPr>
              <a:t>  241,205.70</a:t>
            </a:r>
            <a:endParaRPr lang="es-PE" kern="0" dirty="0">
              <a:solidFill>
                <a:schemeClr val="tx2">
                  <a:lumMod val="75000"/>
                </a:schemeClr>
              </a:solidFill>
              <a:latin typeface="Arial"/>
            </a:endParaRPr>
          </a:p>
          <a:p>
            <a:pPr marL="0" indent="0">
              <a:spcBef>
                <a:spcPct val="50000"/>
              </a:spcBef>
              <a:buNone/>
              <a:defRPr/>
            </a:pPr>
            <a:endParaRPr lang="es-PE" kern="0" dirty="0">
              <a:solidFill>
                <a:schemeClr val="tx2">
                  <a:lumMod val="75000"/>
                </a:schemeClr>
              </a:solidFill>
              <a:latin typeface="Arial"/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5018503E-0A92-4F6C-A52D-F3C69E2CC9C5}" type="slidenum">
              <a:rPr lang="es-PE" smtClean="0"/>
              <a:pPr/>
              <a:t>10</a:t>
            </a:fld>
            <a:endParaRPr lang="es-PE" dirty="0"/>
          </a:p>
        </p:txBody>
      </p:sp>
      <p:pic>
        <p:nvPicPr>
          <p:cNvPr id="9" name="8 Imagen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504" y="3933056"/>
            <a:ext cx="2887980" cy="2165350"/>
          </a:xfrm>
          <a:prstGeom prst="rect">
            <a:avLst/>
          </a:prstGeom>
          <a:ln w="19050">
            <a:noFill/>
          </a:ln>
        </p:spPr>
      </p:pic>
      <p:pic>
        <p:nvPicPr>
          <p:cNvPr id="10" name="9 Imagen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31840" y="3955915"/>
            <a:ext cx="2857500" cy="2188327"/>
          </a:xfrm>
          <a:prstGeom prst="rect">
            <a:avLst/>
          </a:prstGeom>
          <a:ln w="19050">
            <a:noFill/>
          </a:ln>
        </p:spPr>
      </p:pic>
      <p:pic>
        <p:nvPicPr>
          <p:cNvPr id="11" name="10 Imagen"/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56176" y="3961748"/>
            <a:ext cx="2910840" cy="2182495"/>
          </a:xfrm>
          <a:prstGeom prst="rect">
            <a:avLst/>
          </a:prstGeom>
          <a:ln w="19050">
            <a:noFill/>
          </a:ln>
        </p:spPr>
      </p:pic>
    </p:spTree>
    <p:extLst>
      <p:ext uri="{BB962C8B-B14F-4D97-AF65-F5344CB8AC3E}">
        <p14:creationId xmlns:p14="http://schemas.microsoft.com/office/powerpoint/2010/main" val="2692927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75968" y="332656"/>
            <a:ext cx="8229600" cy="792088"/>
          </a:xfrm>
        </p:spPr>
        <p:txBody>
          <a:bodyPr>
            <a:normAutofit fontScale="90000"/>
          </a:bodyPr>
          <a:lstStyle/>
          <a:p>
            <a:r>
              <a:rPr lang="es-PE" sz="2200" dirty="0" smtClean="0"/>
              <a:t/>
            </a:r>
            <a:br>
              <a:rPr lang="es-PE" sz="2200" dirty="0" smtClean="0"/>
            </a:br>
            <a:r>
              <a:rPr lang="es-PE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a. Inversiones Ejecutadas</a:t>
            </a:r>
            <a:r>
              <a:rPr lang="es-PE" dirty="0"/>
              <a:t/>
            </a:r>
            <a:br>
              <a:rPr lang="es-PE" dirty="0"/>
            </a:br>
            <a:endParaRPr lang="es-ES" dirty="0"/>
          </a:p>
        </p:txBody>
      </p:sp>
      <p:sp>
        <p:nvSpPr>
          <p:cNvPr id="5" name="2 Marcador de contenido"/>
          <p:cNvSpPr>
            <a:spLocks noGrp="1"/>
          </p:cNvSpPr>
          <p:nvPr>
            <p:ph idx="1"/>
          </p:nvPr>
        </p:nvSpPr>
        <p:spPr>
          <a:xfrm>
            <a:off x="683568" y="1285875"/>
            <a:ext cx="7632848" cy="5072063"/>
          </a:xfrm>
        </p:spPr>
        <p:txBody>
          <a:bodyPr>
            <a:normAutofit/>
          </a:bodyPr>
          <a:lstStyle/>
          <a:p>
            <a:pPr marL="0" indent="0">
              <a:spcBef>
                <a:spcPct val="50000"/>
              </a:spcBef>
              <a:buNone/>
              <a:defRPr/>
            </a:pPr>
            <a:r>
              <a:rPr lang="es-PE" sz="1600" b="1" kern="0" dirty="0">
                <a:solidFill>
                  <a:schemeClr val="tx2">
                    <a:lumMod val="75000"/>
                  </a:schemeClr>
                </a:solidFill>
                <a:latin typeface="Arial"/>
              </a:rPr>
              <a:t>Proyecto: Construcción del Modulo de Aduanas, puerta 2</a:t>
            </a:r>
          </a:p>
          <a:p>
            <a:pPr marL="0" indent="0">
              <a:spcBef>
                <a:spcPct val="50000"/>
              </a:spcBef>
              <a:buNone/>
              <a:defRPr/>
            </a:pPr>
            <a:r>
              <a:rPr lang="es-ES" b="1" kern="0" dirty="0">
                <a:solidFill>
                  <a:schemeClr val="tx2">
                    <a:lumMod val="75000"/>
                  </a:schemeClr>
                </a:solidFill>
                <a:latin typeface="Arial"/>
              </a:rPr>
              <a:t>Descripción:</a:t>
            </a:r>
          </a:p>
          <a:p>
            <a:pPr algn="just">
              <a:spcBef>
                <a:spcPts val="0"/>
              </a:spcBef>
              <a:defRPr/>
            </a:pPr>
            <a:r>
              <a:rPr lang="es-PE" kern="0" dirty="0">
                <a:solidFill>
                  <a:schemeClr val="tx2">
                    <a:lumMod val="75000"/>
                  </a:schemeClr>
                </a:solidFill>
                <a:latin typeface="Arial"/>
              </a:rPr>
              <a:t>El modulo esta construido y diseñado para el uso de Aduanas </a:t>
            </a:r>
            <a:r>
              <a:rPr lang="es-PE" kern="0" dirty="0" smtClean="0">
                <a:solidFill>
                  <a:schemeClr val="tx2">
                    <a:lumMod val="75000"/>
                  </a:schemeClr>
                </a:solidFill>
                <a:latin typeface="Arial"/>
              </a:rPr>
              <a:t>Perú, </a:t>
            </a:r>
            <a:r>
              <a:rPr lang="es-PE" kern="0" dirty="0">
                <a:solidFill>
                  <a:schemeClr val="tx2">
                    <a:lumMod val="75000"/>
                  </a:schemeClr>
                </a:solidFill>
                <a:latin typeface="Arial"/>
              </a:rPr>
              <a:t>para un total de 04 operadores en las áreas </a:t>
            </a:r>
            <a:r>
              <a:rPr lang="es-PE" kern="0" dirty="0" smtClean="0">
                <a:solidFill>
                  <a:schemeClr val="tx2">
                    <a:lumMod val="75000"/>
                  </a:schemeClr>
                </a:solidFill>
                <a:latin typeface="Arial"/>
              </a:rPr>
              <a:t>de oficina </a:t>
            </a:r>
            <a:r>
              <a:rPr lang="es-PE" kern="0" dirty="0">
                <a:solidFill>
                  <a:schemeClr val="tx2">
                    <a:lumMod val="75000"/>
                  </a:schemeClr>
                </a:solidFill>
                <a:latin typeface="Arial"/>
              </a:rPr>
              <a:t>general, comiso, reposo y SSHH/ducha y pasillo. </a:t>
            </a:r>
          </a:p>
          <a:p>
            <a:pPr algn="just">
              <a:defRPr/>
            </a:pPr>
            <a:r>
              <a:rPr lang="es-PE" b="1" kern="0" dirty="0">
                <a:solidFill>
                  <a:schemeClr val="tx2">
                    <a:lumMod val="75000"/>
                  </a:schemeClr>
                </a:solidFill>
                <a:latin typeface="Arial"/>
              </a:rPr>
              <a:t>Área			: </a:t>
            </a:r>
            <a:r>
              <a:rPr lang="es-PE" kern="0" dirty="0">
                <a:solidFill>
                  <a:schemeClr val="tx2">
                    <a:lumMod val="75000"/>
                  </a:schemeClr>
                </a:solidFill>
                <a:latin typeface="Arial"/>
              </a:rPr>
              <a:t>63.43 m2</a:t>
            </a:r>
          </a:p>
          <a:p>
            <a:pPr algn="just">
              <a:defRPr/>
            </a:pPr>
            <a:r>
              <a:rPr lang="es-PE" b="1" kern="0" dirty="0">
                <a:solidFill>
                  <a:schemeClr val="tx2">
                    <a:lumMod val="75000"/>
                  </a:schemeClr>
                </a:solidFill>
                <a:latin typeface="Arial"/>
              </a:rPr>
              <a:t>Capacidad		</a:t>
            </a:r>
            <a:r>
              <a:rPr lang="es-PE" kern="0" dirty="0">
                <a:solidFill>
                  <a:schemeClr val="tx2">
                    <a:lumMod val="75000"/>
                  </a:schemeClr>
                </a:solidFill>
                <a:latin typeface="Arial"/>
              </a:rPr>
              <a:t>: 04 personas</a:t>
            </a:r>
          </a:p>
          <a:p>
            <a:pPr algn="just"/>
            <a:r>
              <a:rPr lang="es-PE" b="1" kern="0" dirty="0">
                <a:solidFill>
                  <a:schemeClr val="tx2">
                    <a:lumMod val="75000"/>
                  </a:schemeClr>
                </a:solidFill>
                <a:latin typeface="Arial"/>
              </a:rPr>
              <a:t>Inicio de Obra 		</a:t>
            </a:r>
            <a:r>
              <a:rPr lang="es-PE" kern="0" dirty="0">
                <a:solidFill>
                  <a:schemeClr val="tx2">
                    <a:lumMod val="75000"/>
                  </a:schemeClr>
                </a:solidFill>
                <a:latin typeface="Arial"/>
              </a:rPr>
              <a:t>: 18 de setiembre 2017</a:t>
            </a:r>
          </a:p>
          <a:p>
            <a:pPr algn="just"/>
            <a:r>
              <a:rPr lang="es-PE" b="1" kern="0" dirty="0">
                <a:solidFill>
                  <a:schemeClr val="tx2">
                    <a:lumMod val="75000"/>
                  </a:schemeClr>
                </a:solidFill>
                <a:latin typeface="Arial"/>
              </a:rPr>
              <a:t>Término de Obra 		</a:t>
            </a:r>
            <a:r>
              <a:rPr lang="es-PE" kern="0" dirty="0">
                <a:solidFill>
                  <a:schemeClr val="tx2">
                    <a:lumMod val="75000"/>
                  </a:schemeClr>
                </a:solidFill>
                <a:latin typeface="Arial"/>
              </a:rPr>
              <a:t>: 01 de diciembre 2017</a:t>
            </a:r>
          </a:p>
          <a:p>
            <a:r>
              <a:rPr lang="es-PE" b="1" kern="0" dirty="0">
                <a:solidFill>
                  <a:schemeClr val="tx2">
                    <a:lumMod val="75000"/>
                  </a:schemeClr>
                </a:solidFill>
                <a:latin typeface="Arial"/>
              </a:rPr>
              <a:t>Inversión total		</a:t>
            </a:r>
            <a:r>
              <a:rPr lang="es-PE" kern="0" dirty="0">
                <a:solidFill>
                  <a:schemeClr val="tx2">
                    <a:lumMod val="75000"/>
                  </a:schemeClr>
                </a:solidFill>
                <a:latin typeface="Arial"/>
              </a:rPr>
              <a:t>: US$</a:t>
            </a:r>
            <a:r>
              <a:rPr lang="es-PE" kern="0" dirty="0" smtClean="0">
                <a:solidFill>
                  <a:schemeClr val="tx2">
                    <a:lumMod val="75000"/>
                  </a:schemeClr>
                </a:solidFill>
                <a:latin typeface="Arial"/>
              </a:rPr>
              <a:t> 57,516.37</a:t>
            </a:r>
            <a:endParaRPr lang="es-PE" kern="0" dirty="0">
              <a:solidFill>
                <a:schemeClr val="tx2">
                  <a:lumMod val="75000"/>
                </a:schemeClr>
              </a:solidFill>
              <a:latin typeface="Arial"/>
            </a:endParaRPr>
          </a:p>
          <a:p>
            <a:pPr marL="0" indent="0">
              <a:spcBef>
                <a:spcPct val="50000"/>
              </a:spcBef>
              <a:buNone/>
              <a:defRPr/>
            </a:pPr>
            <a:endParaRPr lang="es-PE" kern="0" dirty="0">
              <a:solidFill>
                <a:schemeClr val="tx2">
                  <a:lumMod val="75000"/>
                </a:schemeClr>
              </a:solidFill>
              <a:latin typeface="Arial"/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5018503E-0A92-4F6C-A52D-F3C69E2CC9C5}" type="slidenum">
              <a:rPr lang="es-PE" smtClean="0"/>
              <a:pPr/>
              <a:t>11</a:t>
            </a:fld>
            <a:endParaRPr lang="es-PE" dirty="0"/>
          </a:p>
        </p:txBody>
      </p:sp>
      <p:pic>
        <p:nvPicPr>
          <p:cNvPr id="8" name="7 Imagen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9511" y="3955915"/>
            <a:ext cx="2820601" cy="2171700"/>
          </a:xfrm>
          <a:prstGeom prst="rect">
            <a:avLst/>
          </a:prstGeom>
          <a:ln w="19050">
            <a:noFill/>
          </a:ln>
        </p:spPr>
      </p:pic>
      <p:pic>
        <p:nvPicPr>
          <p:cNvPr id="12" name="11 Imagen"/>
          <p:cNvPicPr/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03848" y="3961748"/>
            <a:ext cx="2934970" cy="2200910"/>
          </a:xfrm>
          <a:prstGeom prst="rect">
            <a:avLst/>
          </a:prstGeom>
          <a:ln w="19050">
            <a:noFill/>
          </a:ln>
        </p:spPr>
      </p:pic>
      <p:pic>
        <p:nvPicPr>
          <p:cNvPr id="13" name="12 Imagen"/>
          <p:cNvPicPr/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00192" y="3961748"/>
            <a:ext cx="2592288" cy="2165867"/>
          </a:xfrm>
          <a:prstGeom prst="rect">
            <a:avLst/>
          </a:prstGeom>
          <a:ln w="19050">
            <a:noFill/>
          </a:ln>
        </p:spPr>
      </p:pic>
    </p:spTree>
    <p:extLst>
      <p:ext uri="{BB962C8B-B14F-4D97-AF65-F5344CB8AC3E}">
        <p14:creationId xmlns:p14="http://schemas.microsoft.com/office/powerpoint/2010/main" val="1502222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75968" y="332656"/>
            <a:ext cx="8229600" cy="792088"/>
          </a:xfrm>
        </p:spPr>
        <p:txBody>
          <a:bodyPr>
            <a:normAutofit fontScale="90000"/>
          </a:bodyPr>
          <a:lstStyle/>
          <a:p>
            <a:r>
              <a:rPr lang="es-PE" sz="2200" dirty="0" smtClean="0"/>
              <a:t/>
            </a:r>
            <a:br>
              <a:rPr lang="es-PE" sz="2200" dirty="0" smtClean="0"/>
            </a:br>
            <a:r>
              <a:rPr lang="es-PE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a. Inversiones Ejecutadas</a:t>
            </a:r>
            <a:r>
              <a:rPr lang="es-PE" dirty="0"/>
              <a:t/>
            </a:r>
            <a:br>
              <a:rPr lang="es-PE" dirty="0"/>
            </a:br>
            <a:endParaRPr lang="es-ES" dirty="0"/>
          </a:p>
        </p:txBody>
      </p:sp>
      <p:sp>
        <p:nvSpPr>
          <p:cNvPr id="5" name="2 Marcador de contenido"/>
          <p:cNvSpPr>
            <a:spLocks noGrp="1"/>
          </p:cNvSpPr>
          <p:nvPr>
            <p:ph idx="1"/>
          </p:nvPr>
        </p:nvSpPr>
        <p:spPr>
          <a:xfrm>
            <a:off x="683568" y="1285875"/>
            <a:ext cx="7632848" cy="5072063"/>
          </a:xfrm>
        </p:spPr>
        <p:txBody>
          <a:bodyPr>
            <a:normAutofit/>
          </a:bodyPr>
          <a:lstStyle/>
          <a:p>
            <a:pPr marL="0" indent="0">
              <a:spcBef>
                <a:spcPct val="50000"/>
              </a:spcBef>
              <a:buNone/>
              <a:defRPr/>
            </a:pPr>
            <a:r>
              <a:rPr lang="es-PE" sz="1600" b="1" kern="0" dirty="0">
                <a:solidFill>
                  <a:schemeClr val="tx2">
                    <a:lumMod val="75000"/>
                  </a:schemeClr>
                </a:solidFill>
                <a:latin typeface="Arial"/>
              </a:rPr>
              <a:t>Proyecto: </a:t>
            </a:r>
            <a:r>
              <a:rPr lang="es-PE" sz="1600" b="1" kern="0" dirty="0" smtClean="0">
                <a:solidFill>
                  <a:schemeClr val="tx2">
                    <a:lumMod val="75000"/>
                  </a:schemeClr>
                </a:solidFill>
                <a:latin typeface="Arial"/>
              </a:rPr>
              <a:t>MISCELANEOS</a:t>
            </a:r>
            <a:endParaRPr lang="es-PE" sz="1600" b="1" kern="0" dirty="0">
              <a:solidFill>
                <a:schemeClr val="tx2">
                  <a:lumMod val="75000"/>
                </a:schemeClr>
              </a:solidFill>
              <a:latin typeface="Arial"/>
            </a:endParaRPr>
          </a:p>
          <a:p>
            <a:pPr marL="0" indent="0">
              <a:spcBef>
                <a:spcPct val="50000"/>
              </a:spcBef>
              <a:buNone/>
              <a:defRPr/>
            </a:pPr>
            <a:r>
              <a:rPr lang="es-ES" b="1" kern="0" dirty="0">
                <a:solidFill>
                  <a:schemeClr val="tx2">
                    <a:lumMod val="75000"/>
                  </a:schemeClr>
                </a:solidFill>
                <a:latin typeface="Arial"/>
              </a:rPr>
              <a:t>Descripción:</a:t>
            </a:r>
          </a:p>
          <a:p>
            <a:pPr algn="just">
              <a:spcBef>
                <a:spcPts val="0"/>
              </a:spcBef>
              <a:defRPr/>
            </a:pPr>
            <a:r>
              <a:rPr lang="es-PE" kern="0" dirty="0" smtClean="0">
                <a:solidFill>
                  <a:schemeClr val="tx2">
                    <a:lumMod val="75000"/>
                  </a:schemeClr>
                </a:solidFill>
                <a:latin typeface="Arial"/>
              </a:rPr>
              <a:t>Coberturas </a:t>
            </a:r>
            <a:r>
              <a:rPr lang="es-PE" kern="0" dirty="0">
                <a:solidFill>
                  <a:schemeClr val="tx2">
                    <a:lumMod val="75000"/>
                  </a:schemeClr>
                </a:solidFill>
                <a:latin typeface="Arial"/>
              </a:rPr>
              <a:t>metálicas en la zona de LCI y </a:t>
            </a:r>
            <a:r>
              <a:rPr lang="es-PE" kern="0" dirty="0" smtClean="0">
                <a:solidFill>
                  <a:schemeClr val="tx2">
                    <a:lumMod val="75000"/>
                  </a:schemeClr>
                </a:solidFill>
                <a:latin typeface="Arial"/>
              </a:rPr>
              <a:t>esparcimiento</a:t>
            </a:r>
          </a:p>
          <a:p>
            <a:pPr algn="just">
              <a:spcBef>
                <a:spcPts val="0"/>
              </a:spcBef>
              <a:defRPr/>
            </a:pPr>
            <a:r>
              <a:rPr lang="es-PE" kern="0" dirty="0" smtClean="0">
                <a:solidFill>
                  <a:schemeClr val="tx2">
                    <a:lumMod val="75000"/>
                  </a:schemeClr>
                </a:solidFill>
                <a:latin typeface="Arial"/>
              </a:rPr>
              <a:t>Implementación zona de esparcimiento y SSHH</a:t>
            </a:r>
          </a:p>
          <a:p>
            <a:pPr algn="just">
              <a:spcBef>
                <a:spcPts val="0"/>
              </a:spcBef>
              <a:defRPr/>
            </a:pPr>
            <a:r>
              <a:rPr lang="es-PE" kern="0" dirty="0" smtClean="0">
                <a:solidFill>
                  <a:schemeClr val="tx2">
                    <a:lumMod val="75000"/>
                  </a:schemeClr>
                </a:solidFill>
                <a:latin typeface="Arial"/>
              </a:rPr>
              <a:t>Mejoras en </a:t>
            </a:r>
            <a:r>
              <a:rPr lang="es-PE" kern="0" dirty="0">
                <a:solidFill>
                  <a:schemeClr val="tx2">
                    <a:lumMod val="75000"/>
                  </a:schemeClr>
                </a:solidFill>
                <a:latin typeface="Arial"/>
              </a:rPr>
              <a:t>los SS.HH del muelle C. </a:t>
            </a:r>
          </a:p>
          <a:p>
            <a:pPr algn="just">
              <a:defRPr/>
            </a:pPr>
            <a:r>
              <a:rPr lang="es-PE" b="1" kern="0" dirty="0">
                <a:solidFill>
                  <a:schemeClr val="tx2">
                    <a:lumMod val="75000"/>
                  </a:schemeClr>
                </a:solidFill>
                <a:latin typeface="Arial"/>
              </a:rPr>
              <a:t>Área			: </a:t>
            </a:r>
            <a:r>
              <a:rPr lang="es-PE" kern="0" dirty="0">
                <a:solidFill>
                  <a:schemeClr val="tx2">
                    <a:lumMod val="75000"/>
                  </a:schemeClr>
                </a:solidFill>
                <a:latin typeface="Arial"/>
              </a:rPr>
              <a:t>270.00 m2</a:t>
            </a:r>
          </a:p>
          <a:p>
            <a:pPr algn="just"/>
            <a:r>
              <a:rPr lang="es-PE" b="1" kern="0" dirty="0">
                <a:solidFill>
                  <a:schemeClr val="tx2">
                    <a:lumMod val="75000"/>
                  </a:schemeClr>
                </a:solidFill>
                <a:latin typeface="Arial"/>
              </a:rPr>
              <a:t>Inicio de Obra 		</a:t>
            </a:r>
            <a:r>
              <a:rPr lang="es-PE" kern="0" dirty="0">
                <a:solidFill>
                  <a:schemeClr val="tx2">
                    <a:lumMod val="75000"/>
                  </a:schemeClr>
                </a:solidFill>
                <a:latin typeface="Arial"/>
              </a:rPr>
              <a:t>: 18 de setiembre 2017</a:t>
            </a:r>
          </a:p>
          <a:p>
            <a:pPr algn="just"/>
            <a:r>
              <a:rPr lang="es-PE" b="1" kern="0" dirty="0">
                <a:solidFill>
                  <a:schemeClr val="tx2">
                    <a:lumMod val="75000"/>
                  </a:schemeClr>
                </a:solidFill>
                <a:latin typeface="Arial"/>
              </a:rPr>
              <a:t>Término de Obra 		</a:t>
            </a:r>
            <a:r>
              <a:rPr lang="es-PE" kern="0" dirty="0">
                <a:solidFill>
                  <a:schemeClr val="tx2">
                    <a:lumMod val="75000"/>
                  </a:schemeClr>
                </a:solidFill>
                <a:latin typeface="Arial"/>
              </a:rPr>
              <a:t>: 01 de noviembre 2017</a:t>
            </a:r>
          </a:p>
          <a:p>
            <a:r>
              <a:rPr lang="es-PE" b="1" kern="0" dirty="0">
                <a:solidFill>
                  <a:schemeClr val="tx2">
                    <a:lumMod val="75000"/>
                  </a:schemeClr>
                </a:solidFill>
                <a:latin typeface="Arial"/>
              </a:rPr>
              <a:t>Inversión total		</a:t>
            </a:r>
            <a:r>
              <a:rPr lang="es-PE" kern="0" dirty="0">
                <a:solidFill>
                  <a:schemeClr val="tx2">
                    <a:lumMod val="75000"/>
                  </a:schemeClr>
                </a:solidFill>
                <a:latin typeface="Arial"/>
              </a:rPr>
              <a:t>: US$ </a:t>
            </a:r>
            <a:r>
              <a:rPr lang="es-PE" kern="0" dirty="0" smtClean="0">
                <a:solidFill>
                  <a:schemeClr val="tx2">
                    <a:lumMod val="75000"/>
                  </a:schemeClr>
                </a:solidFill>
                <a:latin typeface="Arial"/>
              </a:rPr>
              <a:t>130,180.50</a:t>
            </a:r>
            <a:endParaRPr lang="es-PE" kern="0" dirty="0">
              <a:solidFill>
                <a:schemeClr val="tx2">
                  <a:lumMod val="75000"/>
                </a:schemeClr>
              </a:solidFill>
              <a:latin typeface="Arial"/>
            </a:endParaRPr>
          </a:p>
          <a:p>
            <a:pPr marL="0" indent="0">
              <a:spcBef>
                <a:spcPct val="50000"/>
              </a:spcBef>
              <a:buNone/>
              <a:defRPr/>
            </a:pPr>
            <a:endParaRPr lang="es-PE" kern="0" dirty="0">
              <a:solidFill>
                <a:schemeClr val="tx2">
                  <a:lumMod val="75000"/>
                </a:schemeClr>
              </a:solidFill>
              <a:latin typeface="Arial"/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5018503E-0A92-4F6C-A52D-F3C69E2CC9C5}" type="slidenum">
              <a:rPr lang="es-PE" smtClean="0"/>
              <a:pPr/>
              <a:t>12</a:t>
            </a:fld>
            <a:endParaRPr lang="es-PE" dirty="0"/>
          </a:p>
        </p:txBody>
      </p:sp>
      <p:pic>
        <p:nvPicPr>
          <p:cNvPr id="10" name="9 Imagen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72408" y="3961748"/>
            <a:ext cx="2883768" cy="2200909"/>
          </a:xfrm>
          <a:prstGeom prst="rect">
            <a:avLst/>
          </a:prstGeom>
          <a:ln w="19050">
            <a:noFill/>
          </a:ln>
        </p:spPr>
      </p:pic>
      <p:pic>
        <p:nvPicPr>
          <p:cNvPr id="11" name="10 Imagen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28184" y="3955913"/>
            <a:ext cx="2664296" cy="2206743"/>
          </a:xfrm>
          <a:prstGeom prst="rect">
            <a:avLst/>
          </a:prstGeom>
          <a:ln w="19050">
            <a:noFill/>
          </a:ln>
        </p:spPr>
      </p:pic>
      <p:pic>
        <p:nvPicPr>
          <p:cNvPr id="11266" name="Picture 2" descr="C:\Users\mtejadab\Pictures\Fotos TISUR\Plan de Negocios\2018\IMG_9116.jpg"/>
          <p:cNvPicPr>
            <a:picLocks noChangeAspect="1" noChangeArrowheads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63077" y="3955913"/>
            <a:ext cx="2940771" cy="22009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90657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PE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b. Aspectos Operativos</a:t>
            </a:r>
            <a:br>
              <a:rPr lang="es-PE" sz="22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P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      i. Operaciones - Accidentes</a:t>
            </a:r>
            <a:endParaRPr lang="es-PE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18503E-0A92-4F6C-A52D-F3C69E2CC9C5}" type="slidenum">
              <a:rPr lang="es-PE" smtClean="0"/>
              <a:pPr/>
              <a:t>13</a:t>
            </a:fld>
            <a:endParaRPr lang="es-PE" dirty="0"/>
          </a:p>
        </p:txBody>
      </p:sp>
      <p:sp>
        <p:nvSpPr>
          <p:cNvPr id="4" name="3 CuadroTexto"/>
          <p:cNvSpPr txBox="1"/>
          <p:nvPr/>
        </p:nvSpPr>
        <p:spPr>
          <a:xfrm>
            <a:off x="2476164" y="6021288"/>
            <a:ext cx="449760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000" b="1" kern="0" dirty="0">
                <a:solidFill>
                  <a:schemeClr val="tx2">
                    <a:lumMod val="75000"/>
                  </a:schemeClr>
                </a:solidFill>
                <a:latin typeface="Arial"/>
              </a:rPr>
              <a:t>Accidente </a:t>
            </a:r>
            <a:r>
              <a:rPr lang="es-PE" sz="1000" b="1" kern="0" dirty="0" smtClean="0">
                <a:solidFill>
                  <a:schemeClr val="tx2">
                    <a:lumMod val="75000"/>
                  </a:schemeClr>
                </a:solidFill>
                <a:latin typeface="Arial"/>
              </a:rPr>
              <a:t>Tipo </a:t>
            </a:r>
            <a:r>
              <a:rPr lang="es-PE" sz="1000" b="1" kern="0" dirty="0">
                <a:solidFill>
                  <a:schemeClr val="tx2">
                    <a:lumMod val="75000"/>
                  </a:schemeClr>
                </a:solidFill>
                <a:latin typeface="Arial"/>
              </a:rPr>
              <a:t>A</a:t>
            </a:r>
            <a:r>
              <a:rPr lang="es-PE" sz="1000" kern="0" dirty="0">
                <a:solidFill>
                  <a:schemeClr val="tx2">
                    <a:lumMod val="75000"/>
                  </a:schemeClr>
                </a:solidFill>
                <a:latin typeface="Arial"/>
              </a:rPr>
              <a:t>: Accidente con daños </a:t>
            </a:r>
            <a:r>
              <a:rPr lang="es-PE" sz="1000" kern="0" dirty="0" smtClean="0">
                <a:solidFill>
                  <a:schemeClr val="tx2">
                    <a:lumMod val="75000"/>
                  </a:schemeClr>
                </a:solidFill>
                <a:latin typeface="Arial"/>
              </a:rPr>
              <a:t>materiales</a:t>
            </a:r>
          </a:p>
          <a:p>
            <a:r>
              <a:rPr lang="es-PE" sz="1000" b="1" kern="0" dirty="0" smtClean="0">
                <a:solidFill>
                  <a:schemeClr val="tx2">
                    <a:lumMod val="75000"/>
                  </a:schemeClr>
                </a:solidFill>
                <a:latin typeface="Arial"/>
              </a:rPr>
              <a:t>Accidente Tipo B</a:t>
            </a:r>
            <a:r>
              <a:rPr lang="es-PE" sz="1000" kern="0" dirty="0" smtClean="0">
                <a:solidFill>
                  <a:schemeClr val="tx2">
                    <a:lumMod val="75000"/>
                  </a:schemeClr>
                </a:solidFill>
                <a:latin typeface="Arial"/>
              </a:rPr>
              <a:t>: Accidente con daños materiales y heridos</a:t>
            </a:r>
          </a:p>
          <a:p>
            <a:r>
              <a:rPr lang="es-PE" sz="1000" b="1" kern="0" dirty="0" smtClean="0">
                <a:solidFill>
                  <a:schemeClr val="tx2">
                    <a:lumMod val="75000"/>
                  </a:schemeClr>
                </a:solidFill>
                <a:latin typeface="Arial"/>
              </a:rPr>
              <a:t>Accidente Tipo C</a:t>
            </a:r>
            <a:r>
              <a:rPr lang="es-PE" sz="1000" kern="0" dirty="0" smtClean="0">
                <a:solidFill>
                  <a:schemeClr val="tx2">
                    <a:lumMod val="75000"/>
                  </a:schemeClr>
                </a:solidFill>
                <a:latin typeface="Arial"/>
              </a:rPr>
              <a:t>: Accidente con daños materiales, heridos y/o fallecidos</a:t>
            </a:r>
            <a:endParaRPr lang="es-PE" sz="1000" kern="0" dirty="0">
              <a:solidFill>
                <a:schemeClr val="tx2">
                  <a:lumMod val="75000"/>
                </a:schemeClr>
              </a:solidFill>
              <a:latin typeface="Arial"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8137" y="1196752"/>
            <a:ext cx="8467725" cy="2105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2" name="11 Grupo"/>
          <p:cNvGrpSpPr/>
          <p:nvPr/>
        </p:nvGrpSpPr>
        <p:grpSpPr>
          <a:xfrm rot="187411">
            <a:off x="6973770" y="4118403"/>
            <a:ext cx="1630678" cy="678749"/>
            <a:chOff x="3758854" y="5074122"/>
            <a:chExt cx="2037282" cy="659134"/>
          </a:xfrm>
        </p:grpSpPr>
        <p:cxnSp>
          <p:nvCxnSpPr>
            <p:cNvPr id="13" name="12 Conector recto de flecha"/>
            <p:cNvCxnSpPr/>
            <p:nvPr/>
          </p:nvCxnSpPr>
          <p:spPr>
            <a:xfrm>
              <a:off x="3758854" y="5074122"/>
              <a:ext cx="2037282" cy="659134"/>
            </a:xfrm>
            <a:prstGeom prst="straightConnector1">
              <a:avLst/>
            </a:prstGeom>
            <a:ln>
              <a:solidFill>
                <a:srgbClr val="006600"/>
              </a:solidFill>
              <a:prstDash val="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13 CuadroTexto"/>
            <p:cNvSpPr txBox="1"/>
            <p:nvPr/>
          </p:nvSpPr>
          <p:spPr>
            <a:xfrm rot="1249352">
              <a:off x="4541324" y="5189656"/>
              <a:ext cx="789253" cy="2702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PE" sz="1400" dirty="0" smtClean="0">
                  <a:solidFill>
                    <a:srgbClr val="006600"/>
                  </a:solidFill>
                </a:rPr>
                <a:t>-62%</a:t>
              </a:r>
              <a:endParaRPr lang="es-PE" sz="1400" dirty="0">
                <a:solidFill>
                  <a:srgbClr val="006600"/>
                </a:solidFill>
              </a:endParaRPr>
            </a:p>
          </p:txBody>
        </p:sp>
      </p:grp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5780" y="3521958"/>
            <a:ext cx="8532440" cy="22442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13101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PE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b. Aspectos Operativos</a:t>
            </a:r>
            <a:br>
              <a:rPr lang="es-PE" sz="22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P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      i. Operaciones – Crecimiento de carga y productividad</a:t>
            </a:r>
            <a:endParaRPr lang="es-PE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18503E-0A92-4F6C-A52D-F3C69E2CC9C5}" type="slidenum">
              <a:rPr lang="es-PE" smtClean="0"/>
              <a:pPr/>
              <a:t>14</a:t>
            </a:fld>
            <a:endParaRPr lang="es-PE"/>
          </a:p>
        </p:txBody>
      </p:sp>
      <p:sp>
        <p:nvSpPr>
          <p:cNvPr id="10" name="9 CuadroTexto"/>
          <p:cNvSpPr txBox="1"/>
          <p:nvPr/>
        </p:nvSpPr>
        <p:spPr>
          <a:xfrm>
            <a:off x="886913" y="4310733"/>
            <a:ext cx="5989343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PE" dirty="0" smtClean="0"/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PE" sz="1200" kern="0" dirty="0">
                <a:solidFill>
                  <a:schemeClr val="tx2">
                    <a:lumMod val="75000"/>
                  </a:schemeClr>
                </a:solidFill>
                <a:latin typeface="Arial"/>
              </a:rPr>
              <a:t>Crecimiento promedio TM 		= </a:t>
            </a:r>
            <a:r>
              <a:rPr lang="es-PE" sz="1200" kern="0" dirty="0" smtClean="0">
                <a:solidFill>
                  <a:schemeClr val="tx2">
                    <a:lumMod val="75000"/>
                  </a:schemeClr>
                </a:solidFill>
                <a:latin typeface="Arial"/>
              </a:rPr>
              <a:t>9.2% anual</a:t>
            </a:r>
            <a:endParaRPr lang="es-PE" sz="1200" kern="0" dirty="0">
              <a:solidFill>
                <a:schemeClr val="tx2">
                  <a:lumMod val="75000"/>
                </a:schemeClr>
              </a:solidFill>
              <a:latin typeface="Arial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PE" sz="1200" kern="0" dirty="0" smtClean="0">
                <a:solidFill>
                  <a:schemeClr val="tx2">
                    <a:lumMod val="75000"/>
                  </a:schemeClr>
                </a:solidFill>
                <a:latin typeface="Arial"/>
              </a:rPr>
              <a:t>Crecimiento promedio productividad 	= 7.3% anual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PE" sz="1200" kern="0" dirty="0" smtClean="0">
                <a:solidFill>
                  <a:schemeClr val="tx2">
                    <a:lumMod val="75000"/>
                  </a:schemeClr>
                </a:solidFill>
                <a:latin typeface="Arial"/>
              </a:rPr>
              <a:t>Crecimiento promedio naves		= 3.7% anual</a:t>
            </a:r>
          </a:p>
          <a:p>
            <a:endParaRPr lang="es-PE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3132" y="1556792"/>
            <a:ext cx="7684973" cy="25932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13997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PE" sz="2200" dirty="0"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lang="es-PE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. Aspectos Operativos</a:t>
            </a:r>
            <a:br>
              <a:rPr lang="es-PE" sz="22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P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      i. Operaciones - Hitos</a:t>
            </a:r>
            <a:endParaRPr lang="es-PE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18503E-0A92-4F6C-A52D-F3C69E2CC9C5}" type="slidenum">
              <a:rPr lang="es-PE" smtClean="0"/>
              <a:pPr/>
              <a:t>15</a:t>
            </a:fld>
            <a:endParaRPr lang="es-PE"/>
          </a:p>
        </p:txBody>
      </p:sp>
      <p:cxnSp>
        <p:nvCxnSpPr>
          <p:cNvPr id="11" name="7 Conector recto"/>
          <p:cNvCxnSpPr/>
          <p:nvPr/>
        </p:nvCxnSpPr>
        <p:spPr>
          <a:xfrm>
            <a:off x="11649075" y="11772900"/>
            <a:ext cx="2771775" cy="0"/>
          </a:xfrm>
          <a:prstGeom prst="line">
            <a:avLst/>
          </a:prstGeom>
          <a:ln w="222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3 Título"/>
          <p:cNvSpPr txBox="1">
            <a:spLocks/>
          </p:cNvSpPr>
          <p:nvPr/>
        </p:nvSpPr>
        <p:spPr>
          <a:xfrm>
            <a:off x="939044" y="1340768"/>
            <a:ext cx="7272808" cy="208823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PE" sz="1400" kern="0" dirty="0">
                <a:solidFill>
                  <a:schemeClr val="tx2">
                    <a:lumMod val="75000"/>
                  </a:schemeClr>
                </a:solidFill>
                <a:latin typeface="Arial"/>
              </a:rPr>
              <a:t>Operación de homogenización y mezcla de calidades de concentrado de cobre en el sistema de minerales C; Consolidado de concentrado de cobre en contenedores en el sistema de minerales F.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PE" sz="1400" kern="0" dirty="0">
                <a:solidFill>
                  <a:schemeClr val="tx2">
                    <a:lumMod val="75000"/>
                  </a:schemeClr>
                </a:solidFill>
                <a:latin typeface="Arial"/>
              </a:rPr>
              <a:t>Adquisición y puesta en marcha de la grúa portacontenedores </a:t>
            </a:r>
            <a:r>
              <a:rPr lang="es-PE" sz="1400" kern="0" dirty="0" err="1">
                <a:solidFill>
                  <a:schemeClr val="tx2">
                    <a:lumMod val="75000"/>
                  </a:schemeClr>
                </a:solidFill>
                <a:latin typeface="Arial"/>
              </a:rPr>
              <a:t>Reach</a:t>
            </a:r>
            <a:r>
              <a:rPr lang="es-PE" sz="1400" kern="0" dirty="0">
                <a:solidFill>
                  <a:schemeClr val="tx2">
                    <a:lumMod val="75000"/>
                  </a:schemeClr>
                </a:solidFill>
                <a:latin typeface="Arial"/>
              </a:rPr>
              <a:t> </a:t>
            </a:r>
            <a:r>
              <a:rPr lang="es-PE" sz="1400" kern="0" dirty="0" err="1">
                <a:solidFill>
                  <a:schemeClr val="tx2">
                    <a:lumMod val="75000"/>
                  </a:schemeClr>
                </a:solidFill>
                <a:latin typeface="Arial"/>
              </a:rPr>
              <a:t>Stacker</a:t>
            </a:r>
            <a:r>
              <a:rPr lang="es-PE" sz="1400" kern="0" dirty="0">
                <a:solidFill>
                  <a:schemeClr val="tx2">
                    <a:lumMod val="75000"/>
                  </a:schemeClr>
                </a:solidFill>
                <a:latin typeface="Arial"/>
              </a:rPr>
              <a:t> G09</a:t>
            </a:r>
            <a:r>
              <a:rPr lang="es-PE" sz="1400" kern="0" dirty="0" smtClean="0">
                <a:solidFill>
                  <a:schemeClr val="tx2">
                    <a:lumMod val="75000"/>
                  </a:schemeClr>
                </a:solidFill>
                <a:latin typeface="Arial"/>
              </a:rPr>
              <a:t>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PE" sz="1400" kern="0" dirty="0">
                <a:solidFill>
                  <a:schemeClr val="tx2">
                    <a:lumMod val="75000"/>
                  </a:schemeClr>
                </a:solidFill>
                <a:latin typeface="Arial"/>
              </a:rPr>
              <a:t>Recepción de nuevas cargas de exportación en áreas de almacenamiento como Puzolana, Oxido de cal y carga de importación como cemento asfáltico</a:t>
            </a:r>
            <a:r>
              <a:rPr lang="es-PE" sz="1400" kern="0" dirty="0" smtClean="0">
                <a:solidFill>
                  <a:schemeClr val="tx2">
                    <a:lumMod val="75000"/>
                  </a:schemeClr>
                </a:solidFill>
                <a:latin typeface="Arial"/>
              </a:rPr>
              <a:t>.</a:t>
            </a:r>
            <a:endParaRPr lang="es-PE" sz="1400" kern="0" dirty="0" smtClean="0">
              <a:solidFill>
                <a:schemeClr val="tx2">
                  <a:lumMod val="75000"/>
                </a:schemeClr>
              </a:solidFill>
              <a:latin typeface="Arial"/>
              <a:ea typeface="+mn-ea"/>
              <a:cs typeface="+mn-cs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PE" sz="1400" kern="0" dirty="0" smtClean="0">
                <a:solidFill>
                  <a:schemeClr val="tx2">
                    <a:lumMod val="75000"/>
                  </a:schemeClr>
                </a:solidFill>
                <a:latin typeface="Arial"/>
                <a:ea typeface="+mn-ea"/>
                <a:cs typeface="+mn-cs"/>
              </a:rPr>
              <a:t>Sostenibilidad </a:t>
            </a:r>
            <a:r>
              <a:rPr lang="es-PE" sz="1400" kern="0" dirty="0">
                <a:solidFill>
                  <a:schemeClr val="tx2">
                    <a:lumMod val="75000"/>
                  </a:schemeClr>
                </a:solidFill>
                <a:latin typeface="Arial"/>
                <a:ea typeface="+mn-ea"/>
                <a:cs typeface="+mn-cs"/>
              </a:rPr>
              <a:t>y mejora continua del Proyecto "Incremento de Productividad en las Operaciones" </a:t>
            </a:r>
            <a:r>
              <a:rPr lang="es-PE" sz="1400" kern="0" dirty="0" smtClean="0">
                <a:solidFill>
                  <a:schemeClr val="tx2">
                    <a:lumMod val="75000"/>
                  </a:schemeClr>
                </a:solidFill>
                <a:latin typeface="Arial"/>
                <a:ea typeface="+mn-ea"/>
                <a:cs typeface="+mn-cs"/>
              </a:rPr>
              <a:t>. Cinta Verde</a:t>
            </a:r>
            <a:endParaRPr lang="es-PE" sz="1400" kern="0" dirty="0">
              <a:solidFill>
                <a:schemeClr val="tx2">
                  <a:lumMod val="75000"/>
                </a:schemeClr>
              </a:solidFill>
              <a:latin typeface="Arial"/>
              <a:ea typeface="+mn-ea"/>
              <a:cs typeface="+mn-cs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PE" sz="1400" kern="0" dirty="0">
                <a:solidFill>
                  <a:schemeClr val="tx2">
                    <a:lumMod val="75000"/>
                  </a:schemeClr>
                </a:solidFill>
                <a:latin typeface="Arial"/>
              </a:rPr>
              <a:t>Implementación del Plan Estratégico </a:t>
            </a:r>
            <a:r>
              <a:rPr lang="es-PE" sz="1400" kern="0" dirty="0" smtClean="0">
                <a:solidFill>
                  <a:schemeClr val="tx2">
                    <a:lumMod val="75000"/>
                  </a:schemeClr>
                </a:solidFill>
                <a:latin typeface="Arial"/>
              </a:rPr>
              <a:t>TISUR, el cual contempla </a:t>
            </a:r>
            <a:r>
              <a:rPr lang="es-PE" sz="1400" kern="0" dirty="0">
                <a:solidFill>
                  <a:schemeClr val="tx2">
                    <a:lumMod val="75000"/>
                  </a:schemeClr>
                </a:solidFill>
                <a:latin typeface="Arial"/>
              </a:rPr>
              <a:t>el  Plan de Productividad Operaciones </a:t>
            </a:r>
            <a:r>
              <a:rPr lang="es-PE" sz="1400" kern="0" dirty="0" smtClean="0">
                <a:solidFill>
                  <a:schemeClr val="tx2">
                    <a:lumMod val="75000"/>
                  </a:schemeClr>
                </a:solidFill>
                <a:latin typeface="Arial"/>
              </a:rPr>
              <a:t>y </a:t>
            </a:r>
            <a:r>
              <a:rPr lang="es-PE" sz="1400" kern="0" dirty="0">
                <a:solidFill>
                  <a:schemeClr val="tx2">
                    <a:lumMod val="75000"/>
                  </a:schemeClr>
                </a:solidFill>
                <a:latin typeface="Arial"/>
              </a:rPr>
              <a:t>el Proyecto de Cultura de </a:t>
            </a:r>
            <a:r>
              <a:rPr lang="es-PE" sz="1400" kern="0" dirty="0" smtClean="0">
                <a:solidFill>
                  <a:schemeClr val="tx2">
                    <a:lumMod val="75000"/>
                  </a:schemeClr>
                </a:solidFill>
                <a:latin typeface="Arial"/>
              </a:rPr>
              <a:t>Productividad</a:t>
            </a:r>
          </a:p>
        </p:txBody>
      </p:sp>
      <p:pic>
        <p:nvPicPr>
          <p:cNvPr id="9" name="Picture 4" descr="C:\Users\jparedesc\AppData\Local\Microsoft\Windows\Temporary Internet Files\Content.Outlook\1CF1Y8IM\IMG-20180223-WA0009.jpg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052320" y="3807307"/>
            <a:ext cx="2832048" cy="20656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7" name="Picture 3" descr="C:\Users\mtejadab\AppData\Local\Microsoft\Windows\Temporary Internet Files\Content.Outlook\BNMUQNHC\3 (2)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59632" y="3819919"/>
            <a:ext cx="3063236" cy="20530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90476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PE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b. Aspectos Operativos</a:t>
            </a:r>
            <a:br>
              <a:rPr lang="es-PE" sz="22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P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      i. Operaciones – Crecimiento de personal</a:t>
            </a:r>
            <a:endParaRPr lang="es-PE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18503E-0A92-4F6C-A52D-F3C69E2CC9C5}" type="slidenum">
              <a:rPr lang="es-PE" smtClean="0"/>
              <a:pPr/>
              <a:t>16</a:t>
            </a:fld>
            <a:endParaRPr lang="es-PE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89188" y="1952625"/>
            <a:ext cx="4365625" cy="2957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78682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PE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b. Aspectos Operativos</a:t>
            </a:r>
            <a:br>
              <a:rPr lang="es-PE" sz="22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P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      ii. Mantenimiento </a:t>
            </a:r>
            <a:endParaRPr lang="es-PE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18503E-0A92-4F6C-A52D-F3C69E2CC9C5}" type="slidenum">
              <a:rPr lang="es-PE" smtClean="0"/>
              <a:pPr/>
              <a:t>17</a:t>
            </a:fld>
            <a:endParaRPr lang="es-PE"/>
          </a:p>
        </p:txBody>
      </p:sp>
      <p:sp>
        <p:nvSpPr>
          <p:cNvPr id="10" name="9 CuadroTexto"/>
          <p:cNvSpPr txBox="1"/>
          <p:nvPr/>
        </p:nvSpPr>
        <p:spPr>
          <a:xfrm>
            <a:off x="4813285" y="1530371"/>
            <a:ext cx="380814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PE" sz="1400" kern="0" dirty="0" smtClean="0">
                <a:solidFill>
                  <a:schemeClr val="tx2">
                    <a:lumMod val="75000"/>
                  </a:schemeClr>
                </a:solidFill>
                <a:latin typeface="Arial"/>
              </a:rPr>
              <a:t>3era etapa de cambio de coberturas de los almacenes C2 y C3: almacén</a:t>
            </a:r>
            <a:r>
              <a:rPr lang="es-PE" sz="1400" kern="0" dirty="0">
                <a:solidFill>
                  <a:schemeClr val="tx2">
                    <a:lumMod val="75000"/>
                  </a:schemeClr>
                </a:solidFill>
                <a:latin typeface="Arial"/>
              </a:rPr>
              <a:t>, recepción, tímpano ingreso </a:t>
            </a:r>
            <a:r>
              <a:rPr lang="es-PE" sz="1400" kern="0" dirty="0" smtClean="0">
                <a:solidFill>
                  <a:schemeClr val="tx2">
                    <a:lumMod val="75000"/>
                  </a:schemeClr>
                </a:solidFill>
                <a:latin typeface="Arial"/>
              </a:rPr>
              <a:t>(US$ $160,702.00)</a:t>
            </a:r>
            <a:endParaRPr lang="es-PE" sz="1400" kern="0" dirty="0">
              <a:solidFill>
                <a:schemeClr val="tx2">
                  <a:lumMod val="75000"/>
                </a:schemeClr>
              </a:solidFill>
              <a:latin typeface="Arial"/>
            </a:endParaRPr>
          </a:p>
          <a:p>
            <a:endParaRPr lang="es-PE" dirty="0"/>
          </a:p>
        </p:txBody>
      </p:sp>
      <p:sp>
        <p:nvSpPr>
          <p:cNvPr id="9" name="8 CuadroTexto"/>
          <p:cNvSpPr txBox="1"/>
          <p:nvPr/>
        </p:nvSpPr>
        <p:spPr>
          <a:xfrm>
            <a:off x="734570" y="1532629"/>
            <a:ext cx="367072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PE" sz="1400" kern="0" dirty="0" smtClean="0">
                <a:solidFill>
                  <a:schemeClr val="tx2">
                    <a:lumMod val="75000"/>
                  </a:schemeClr>
                </a:solidFill>
                <a:latin typeface="Arial"/>
              </a:rPr>
              <a:t>Integración </a:t>
            </a:r>
            <a:r>
              <a:rPr lang="es-PE" sz="1400" kern="0" dirty="0">
                <a:solidFill>
                  <a:schemeClr val="tx2">
                    <a:lumMod val="75000"/>
                  </a:schemeClr>
                </a:solidFill>
                <a:latin typeface="Arial"/>
              </a:rPr>
              <a:t>de tablero de </a:t>
            </a:r>
            <a:r>
              <a:rPr lang="es-PE" sz="1400" kern="0" dirty="0" smtClean="0">
                <a:solidFill>
                  <a:schemeClr val="tx2">
                    <a:lumMod val="75000"/>
                  </a:schemeClr>
                </a:solidFill>
                <a:latin typeface="Arial"/>
              </a:rPr>
              <a:t>control con sensores para monitoreo de la temperatura en la torre </a:t>
            </a:r>
            <a:r>
              <a:rPr lang="es-PE" sz="1400" kern="0" dirty="0" err="1" smtClean="0">
                <a:solidFill>
                  <a:schemeClr val="tx2">
                    <a:lumMod val="75000"/>
                  </a:schemeClr>
                </a:solidFill>
                <a:latin typeface="Arial"/>
              </a:rPr>
              <a:t>Vigan</a:t>
            </a:r>
            <a:r>
              <a:rPr lang="es-PE" sz="1400" kern="0" dirty="0" smtClean="0">
                <a:solidFill>
                  <a:schemeClr val="tx2">
                    <a:lumMod val="75000"/>
                  </a:schemeClr>
                </a:solidFill>
                <a:latin typeface="Arial"/>
              </a:rPr>
              <a:t>.</a:t>
            </a:r>
          </a:p>
          <a:p>
            <a:pPr algn="just"/>
            <a:r>
              <a:rPr lang="es-PE" sz="1400" kern="0" dirty="0" smtClean="0">
                <a:solidFill>
                  <a:schemeClr val="tx2">
                    <a:lumMod val="75000"/>
                  </a:schemeClr>
                </a:solidFill>
                <a:latin typeface="Arial"/>
              </a:rPr>
              <a:t>(US</a:t>
            </a:r>
            <a:r>
              <a:rPr lang="es-PE" sz="1400" kern="0" dirty="0">
                <a:solidFill>
                  <a:schemeClr val="tx2">
                    <a:lumMod val="75000"/>
                  </a:schemeClr>
                </a:solidFill>
                <a:latin typeface="Arial"/>
              </a:rPr>
              <a:t>$ 20,000</a:t>
            </a:r>
            <a:r>
              <a:rPr lang="es-PE" sz="1400" kern="0" dirty="0" smtClean="0">
                <a:solidFill>
                  <a:schemeClr val="tx2">
                    <a:lumMod val="75000"/>
                  </a:schemeClr>
                </a:solidFill>
                <a:latin typeface="Arial"/>
              </a:rPr>
              <a:t>)</a:t>
            </a:r>
            <a:endParaRPr lang="es-PE" sz="1400" kern="0" dirty="0">
              <a:solidFill>
                <a:schemeClr val="tx2">
                  <a:lumMod val="75000"/>
                </a:schemeClr>
              </a:solidFill>
              <a:latin typeface="Arial"/>
            </a:endParaRPr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60775" y="3198769"/>
            <a:ext cx="3967209" cy="21744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Imagen 10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737845" y="2380536"/>
            <a:ext cx="4298651" cy="2959309"/>
          </a:xfrm>
          <a:prstGeom prst="rect">
            <a:avLst/>
          </a:prstGeom>
        </p:spPr>
      </p:pic>
      <p:cxnSp>
        <p:nvCxnSpPr>
          <p:cNvPr id="13" name="Conector recto de flecha 12"/>
          <p:cNvCxnSpPr/>
          <p:nvPr/>
        </p:nvCxnSpPr>
        <p:spPr>
          <a:xfrm flipH="1" flipV="1">
            <a:off x="5246710" y="3038320"/>
            <a:ext cx="1008112" cy="980754"/>
          </a:xfrm>
          <a:prstGeom prst="straightConnector1">
            <a:avLst/>
          </a:prstGeom>
          <a:ln w="6350">
            <a:solidFill>
              <a:srgbClr val="FF0000"/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ector recto de flecha 13"/>
          <p:cNvCxnSpPr/>
          <p:nvPr/>
        </p:nvCxnSpPr>
        <p:spPr>
          <a:xfrm flipV="1">
            <a:off x="8250755" y="3625989"/>
            <a:ext cx="307294" cy="1203473"/>
          </a:xfrm>
          <a:prstGeom prst="straightConnector1">
            <a:avLst/>
          </a:prstGeom>
          <a:ln w="6350">
            <a:solidFill>
              <a:srgbClr val="00B050"/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CuadroTexto 14"/>
          <p:cNvSpPr txBox="1"/>
          <p:nvPr/>
        </p:nvSpPr>
        <p:spPr>
          <a:xfrm>
            <a:off x="4694880" y="2692974"/>
            <a:ext cx="9384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900" dirty="0" smtClean="0">
                <a:solidFill>
                  <a:srgbClr val="FF0000"/>
                </a:solidFill>
              </a:rPr>
              <a:t>Coberturas dañadas</a:t>
            </a:r>
            <a:endParaRPr lang="es-PE" sz="900" dirty="0">
              <a:solidFill>
                <a:srgbClr val="FF0000"/>
              </a:solidFill>
            </a:endParaRPr>
          </a:p>
        </p:txBody>
      </p:sp>
      <p:sp>
        <p:nvSpPr>
          <p:cNvPr id="16" name="CuadroTexto 15"/>
          <p:cNvSpPr txBox="1"/>
          <p:nvPr/>
        </p:nvSpPr>
        <p:spPr>
          <a:xfrm>
            <a:off x="7935154" y="3139738"/>
            <a:ext cx="9384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900" dirty="0" smtClean="0">
                <a:solidFill>
                  <a:srgbClr val="00B050"/>
                </a:solidFill>
              </a:rPr>
              <a:t>Coberturas nuevas</a:t>
            </a:r>
            <a:endParaRPr lang="es-PE" sz="900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9547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PE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b. Aspectos Operativos</a:t>
            </a:r>
            <a:br>
              <a:rPr lang="es-PE" sz="22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P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      iii. Medio Ambiente </a:t>
            </a:r>
            <a:endParaRPr lang="es-PE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18503E-0A92-4F6C-A52D-F3C69E2CC9C5}" type="slidenum">
              <a:rPr lang="es-PE" smtClean="0"/>
              <a:pPr/>
              <a:t>18</a:t>
            </a:fld>
            <a:endParaRPr lang="es-PE" dirty="0"/>
          </a:p>
        </p:txBody>
      </p:sp>
      <p:cxnSp>
        <p:nvCxnSpPr>
          <p:cNvPr id="11" name="7 Conector recto"/>
          <p:cNvCxnSpPr/>
          <p:nvPr/>
        </p:nvCxnSpPr>
        <p:spPr>
          <a:xfrm>
            <a:off x="11649075" y="11772900"/>
            <a:ext cx="2771775" cy="0"/>
          </a:xfrm>
          <a:prstGeom prst="line">
            <a:avLst/>
          </a:prstGeom>
          <a:ln w="222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17 CuadroTexto"/>
          <p:cNvSpPr txBox="1"/>
          <p:nvPr/>
        </p:nvSpPr>
        <p:spPr>
          <a:xfrm>
            <a:off x="734571" y="1532629"/>
            <a:ext cx="3477390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1400" b="1" kern="0" dirty="0" smtClean="0">
                <a:solidFill>
                  <a:schemeClr val="tx2">
                    <a:lumMod val="75000"/>
                  </a:schemeClr>
                </a:solidFill>
                <a:latin typeface="Arial"/>
              </a:rPr>
              <a:t>Planta </a:t>
            </a:r>
            <a:r>
              <a:rPr lang="es-PE" sz="1400" b="1" kern="0" dirty="0">
                <a:solidFill>
                  <a:schemeClr val="tx2">
                    <a:lumMod val="75000"/>
                  </a:schemeClr>
                </a:solidFill>
                <a:latin typeface="Arial"/>
              </a:rPr>
              <a:t>de Tratamiento de Residuos Orgánicos </a:t>
            </a:r>
          </a:p>
          <a:p>
            <a:endParaRPr lang="es-PE" sz="1400" kern="0" dirty="0" smtClean="0">
              <a:solidFill>
                <a:schemeClr val="tx2">
                  <a:lumMod val="75000"/>
                </a:schemeClr>
              </a:solidFill>
              <a:latin typeface="Arial"/>
            </a:endParaRPr>
          </a:p>
          <a:p>
            <a:pPr algn="just"/>
            <a:r>
              <a:rPr lang="es-PE" sz="1400" i="1" kern="0" dirty="0" smtClean="0">
                <a:solidFill>
                  <a:schemeClr val="tx2">
                    <a:lumMod val="75000"/>
                  </a:schemeClr>
                </a:solidFill>
                <a:latin typeface="Arial"/>
              </a:rPr>
              <a:t>Compost</a:t>
            </a:r>
            <a:endParaRPr lang="es-PE" sz="1400" i="1" kern="0" dirty="0">
              <a:solidFill>
                <a:schemeClr val="tx2">
                  <a:lumMod val="75000"/>
                </a:schemeClr>
              </a:solidFill>
              <a:latin typeface="Arial"/>
            </a:endParaRPr>
          </a:p>
          <a:p>
            <a:pPr algn="just"/>
            <a:r>
              <a:rPr lang="es-PE" sz="1400" kern="0" dirty="0">
                <a:solidFill>
                  <a:schemeClr val="tx2">
                    <a:lumMod val="75000"/>
                  </a:schemeClr>
                </a:solidFill>
                <a:latin typeface="Arial"/>
              </a:rPr>
              <a:t>Transformación de residuos orgánicos en fertilizante</a:t>
            </a:r>
            <a:r>
              <a:rPr lang="es-PE" sz="1400" kern="0" dirty="0" smtClean="0">
                <a:solidFill>
                  <a:schemeClr val="tx2">
                    <a:lumMod val="75000"/>
                  </a:schemeClr>
                </a:solidFill>
                <a:latin typeface="Arial"/>
              </a:rPr>
              <a:t>.</a:t>
            </a:r>
          </a:p>
          <a:p>
            <a:r>
              <a:rPr lang="es-PE" sz="1400" kern="0" dirty="0">
                <a:solidFill>
                  <a:schemeClr val="tx2">
                    <a:lumMod val="75000"/>
                  </a:schemeClr>
                </a:solidFill>
                <a:latin typeface="Arial"/>
              </a:rPr>
              <a:t>(US$ </a:t>
            </a:r>
            <a:r>
              <a:rPr lang="es-PE" sz="1400" kern="0" dirty="0" smtClean="0">
                <a:solidFill>
                  <a:schemeClr val="tx2">
                    <a:lumMod val="75000"/>
                  </a:schemeClr>
                </a:solidFill>
                <a:latin typeface="Arial"/>
              </a:rPr>
              <a:t>16,923.00)</a:t>
            </a:r>
            <a:endParaRPr lang="es-PE" sz="1400" kern="0" dirty="0">
              <a:solidFill>
                <a:schemeClr val="tx2">
                  <a:lumMod val="75000"/>
                </a:schemeClr>
              </a:solidFill>
              <a:latin typeface="Arial"/>
            </a:endParaRPr>
          </a:p>
        </p:txBody>
      </p:sp>
      <p:pic>
        <p:nvPicPr>
          <p:cNvPr id="19" name="18 Imagen" descr="C:\Users\lgomeza\AppData\Local\Microsoft\Windows\Temporary Internet Files\Content.Outlook\I19B2OWQ\2017-08-11-PHOTO-00001311.jpg"/>
          <p:cNvPicPr/>
          <p:nvPr/>
        </p:nvPicPr>
        <p:blipFill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25000"/>
                    </a14:imgEffect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48086" y="3259832"/>
            <a:ext cx="3250360" cy="2081310"/>
          </a:xfrm>
          <a:prstGeom prst="rect">
            <a:avLst/>
          </a:prstGeom>
          <a:noFill/>
          <a:ln>
            <a:noFill/>
          </a:ln>
        </p:spPr>
      </p:pic>
      <p:sp>
        <p:nvSpPr>
          <p:cNvPr id="20" name="19 CuadroTexto"/>
          <p:cNvSpPr txBox="1"/>
          <p:nvPr/>
        </p:nvSpPr>
        <p:spPr>
          <a:xfrm>
            <a:off x="986466" y="5636465"/>
            <a:ext cx="29736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1300" kern="0" dirty="0" smtClean="0">
                <a:solidFill>
                  <a:schemeClr val="tx2">
                    <a:lumMod val="75000"/>
                  </a:schemeClr>
                </a:solidFill>
                <a:latin typeface="Arial"/>
              </a:rPr>
              <a:t>Reducir </a:t>
            </a:r>
            <a:r>
              <a:rPr lang="es-PE" sz="1300" kern="0" dirty="0">
                <a:solidFill>
                  <a:schemeClr val="tx2">
                    <a:lumMod val="75000"/>
                  </a:schemeClr>
                </a:solidFill>
                <a:latin typeface="Arial"/>
              </a:rPr>
              <a:t>la generación de residuos </a:t>
            </a:r>
            <a:r>
              <a:rPr lang="es-PE" sz="1300" kern="0" dirty="0" smtClean="0">
                <a:solidFill>
                  <a:schemeClr val="tx2">
                    <a:lumMod val="75000"/>
                  </a:schemeClr>
                </a:solidFill>
                <a:latin typeface="Arial"/>
              </a:rPr>
              <a:t>orgánicos</a:t>
            </a:r>
            <a:endParaRPr lang="es-PE" sz="1300" kern="0" dirty="0">
              <a:solidFill>
                <a:schemeClr val="tx2">
                  <a:lumMod val="75000"/>
                </a:schemeClr>
              </a:solidFill>
              <a:latin typeface="Arial"/>
            </a:endParaRPr>
          </a:p>
        </p:txBody>
      </p:sp>
      <p:sp>
        <p:nvSpPr>
          <p:cNvPr id="21" name="20 CuadroTexto"/>
          <p:cNvSpPr txBox="1"/>
          <p:nvPr/>
        </p:nvSpPr>
        <p:spPr>
          <a:xfrm>
            <a:off x="4932040" y="1532629"/>
            <a:ext cx="3477390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1400" b="1" kern="0" dirty="0">
                <a:solidFill>
                  <a:schemeClr val="tx2">
                    <a:lumMod val="75000"/>
                  </a:schemeClr>
                </a:solidFill>
                <a:latin typeface="Arial"/>
              </a:rPr>
              <a:t>Planta de Tratamiento de Aguas Grises (PTAG)</a:t>
            </a:r>
          </a:p>
          <a:p>
            <a:r>
              <a:rPr lang="es-PE" sz="1400" b="1" kern="0" dirty="0">
                <a:solidFill>
                  <a:schemeClr val="tx2">
                    <a:lumMod val="75000"/>
                  </a:schemeClr>
                </a:solidFill>
                <a:latin typeface="Arial"/>
              </a:rPr>
              <a:t> </a:t>
            </a:r>
          </a:p>
          <a:p>
            <a:pPr algn="just"/>
            <a:r>
              <a:rPr lang="es-PE" sz="1400" kern="0" dirty="0">
                <a:solidFill>
                  <a:schemeClr val="tx2">
                    <a:lumMod val="75000"/>
                  </a:schemeClr>
                </a:solidFill>
                <a:latin typeface="Arial"/>
              </a:rPr>
              <a:t>Transformación de aguas  de uso doméstico para </a:t>
            </a:r>
            <a:r>
              <a:rPr lang="es-PE" sz="1400" kern="0" dirty="0" smtClean="0">
                <a:solidFill>
                  <a:schemeClr val="tx2">
                    <a:lumMod val="75000"/>
                  </a:schemeClr>
                </a:solidFill>
                <a:latin typeface="Arial"/>
              </a:rPr>
              <a:t>reúso </a:t>
            </a:r>
            <a:r>
              <a:rPr lang="es-PE" sz="1400" kern="0" dirty="0">
                <a:solidFill>
                  <a:schemeClr val="tx2">
                    <a:lumMod val="75000"/>
                  </a:schemeClr>
                </a:solidFill>
                <a:latin typeface="Arial"/>
              </a:rPr>
              <a:t>en pozas de sedimentación</a:t>
            </a:r>
            <a:r>
              <a:rPr lang="es-PE" sz="1400" i="1" dirty="0">
                <a:solidFill>
                  <a:prstClr val="black"/>
                </a:solidFill>
                <a:ea typeface="Calibri"/>
                <a:cs typeface="Times New Roman"/>
              </a:rPr>
              <a:t>.</a:t>
            </a:r>
          </a:p>
          <a:p>
            <a:r>
              <a:rPr lang="es-PE" sz="1400" kern="0" dirty="0">
                <a:solidFill>
                  <a:schemeClr val="tx2">
                    <a:lumMod val="75000"/>
                  </a:schemeClr>
                </a:solidFill>
                <a:latin typeface="Arial"/>
              </a:rPr>
              <a:t>(US$ </a:t>
            </a:r>
            <a:r>
              <a:rPr lang="es-PE" sz="1400" kern="0" dirty="0" smtClean="0">
                <a:solidFill>
                  <a:schemeClr val="tx2">
                    <a:lumMod val="75000"/>
                  </a:schemeClr>
                </a:solidFill>
                <a:latin typeface="Arial"/>
              </a:rPr>
              <a:t>14,461.00)</a:t>
            </a:r>
          </a:p>
        </p:txBody>
      </p:sp>
      <p:pic>
        <p:nvPicPr>
          <p:cNvPr id="22" name="Picture 2" descr="W:\_DSC8083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37201" y="3259831"/>
            <a:ext cx="3667067" cy="20813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22 CuadroTexto"/>
          <p:cNvSpPr txBox="1"/>
          <p:nvPr/>
        </p:nvSpPr>
        <p:spPr>
          <a:xfrm>
            <a:off x="5183934" y="5661248"/>
            <a:ext cx="2973600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1300" kern="0" dirty="0" smtClean="0">
                <a:solidFill>
                  <a:schemeClr val="tx2">
                    <a:lumMod val="75000"/>
                  </a:schemeClr>
                </a:solidFill>
                <a:latin typeface="Arial"/>
              </a:rPr>
              <a:t>Reutilizar el 100% del agua</a:t>
            </a:r>
            <a:endParaRPr lang="es-PE" sz="1300" kern="0" dirty="0">
              <a:solidFill>
                <a:schemeClr val="tx2">
                  <a:lumMod val="75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278220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PE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b. Aspectos Operativos</a:t>
            </a:r>
            <a:br>
              <a:rPr lang="es-PE" sz="22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P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      iii. Medio Ambiente (Afianzamiento de la cultura ambiental)</a:t>
            </a:r>
            <a:endParaRPr lang="es-PE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18503E-0A92-4F6C-A52D-F3C69E2CC9C5}" type="slidenum">
              <a:rPr lang="es-PE" smtClean="0"/>
              <a:pPr/>
              <a:t>19</a:t>
            </a:fld>
            <a:endParaRPr lang="es-PE" dirty="0"/>
          </a:p>
        </p:txBody>
      </p:sp>
      <p:cxnSp>
        <p:nvCxnSpPr>
          <p:cNvPr id="11" name="7 Conector recto"/>
          <p:cNvCxnSpPr/>
          <p:nvPr/>
        </p:nvCxnSpPr>
        <p:spPr>
          <a:xfrm>
            <a:off x="11649075" y="11772900"/>
            <a:ext cx="2771775" cy="0"/>
          </a:xfrm>
          <a:prstGeom prst="line">
            <a:avLst/>
          </a:prstGeom>
          <a:ln w="222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1 Marcador de contenido"/>
          <p:cNvSpPr>
            <a:spLocks noGrp="1"/>
          </p:cNvSpPr>
          <p:nvPr>
            <p:ph idx="1"/>
          </p:nvPr>
        </p:nvSpPr>
        <p:spPr>
          <a:xfrm>
            <a:off x="755576" y="1484784"/>
            <a:ext cx="7632848" cy="2232248"/>
          </a:xfrm>
        </p:spPr>
        <p:txBody>
          <a:bodyPr>
            <a:normAutofit/>
          </a:bodyPr>
          <a:lstStyle/>
          <a:p>
            <a:pPr algn="just"/>
            <a:r>
              <a:rPr lang="es-PE" b="1" kern="0" dirty="0" smtClean="0">
                <a:solidFill>
                  <a:schemeClr val="tx2">
                    <a:lumMod val="75000"/>
                  </a:schemeClr>
                </a:solidFill>
                <a:latin typeface="Arial"/>
              </a:rPr>
              <a:t>Campaña limpieza de playas</a:t>
            </a:r>
            <a:r>
              <a:rPr lang="es-PE" kern="0" dirty="0" smtClean="0">
                <a:solidFill>
                  <a:schemeClr val="tx2">
                    <a:lumMod val="75000"/>
                  </a:schemeClr>
                </a:solidFill>
                <a:latin typeface="Arial"/>
              </a:rPr>
              <a:t>, promoviendo el cuidado y limpieza de playas a través de paneles informativos y charlas de sensibilización.</a:t>
            </a:r>
          </a:p>
          <a:p>
            <a:pPr algn="just"/>
            <a:r>
              <a:rPr lang="es-PE" b="1" kern="0" dirty="0" smtClean="0">
                <a:solidFill>
                  <a:schemeClr val="tx2">
                    <a:lumMod val="75000"/>
                  </a:schemeClr>
                </a:solidFill>
                <a:latin typeface="Arial"/>
              </a:rPr>
              <a:t>Talleres educativos, </a:t>
            </a:r>
            <a:r>
              <a:rPr lang="es-PE" kern="0" dirty="0">
                <a:solidFill>
                  <a:schemeClr val="tx2">
                    <a:lumMod val="75000"/>
                  </a:schemeClr>
                </a:solidFill>
                <a:latin typeface="Arial"/>
              </a:rPr>
              <a:t>Identificación de problemas ambientales en la provincia y propuestas de solución para elaborar proyectos sostenibles.</a:t>
            </a:r>
          </a:p>
          <a:p>
            <a:pPr algn="just"/>
            <a:r>
              <a:rPr lang="es-PE" b="1" kern="0" dirty="0" smtClean="0">
                <a:solidFill>
                  <a:schemeClr val="tx2">
                    <a:lumMod val="75000"/>
                  </a:schemeClr>
                </a:solidFill>
                <a:latin typeface="Arial"/>
              </a:rPr>
              <a:t>Limpiezas marinas,</a:t>
            </a:r>
            <a:r>
              <a:rPr lang="es-PE" kern="0" dirty="0" smtClean="0">
                <a:solidFill>
                  <a:schemeClr val="tx2">
                    <a:lumMod val="75000"/>
                  </a:schemeClr>
                </a:solidFill>
                <a:latin typeface="Arial"/>
              </a:rPr>
              <a:t> con la participación de las asociaciones pesqueras, se realizaron 02 limpiezas al año, retirando aprox. 7 toneladas de residuos del fondo marino.</a:t>
            </a:r>
          </a:p>
          <a:p>
            <a:pPr algn="just"/>
            <a:r>
              <a:rPr lang="es-PE" b="1" kern="0" dirty="0" smtClean="0">
                <a:solidFill>
                  <a:schemeClr val="tx2">
                    <a:lumMod val="75000"/>
                  </a:schemeClr>
                </a:solidFill>
                <a:latin typeface="Arial"/>
              </a:rPr>
              <a:t>Comité de monitoreo participativo</a:t>
            </a:r>
            <a:r>
              <a:rPr lang="es-PE" kern="0" dirty="0">
                <a:solidFill>
                  <a:schemeClr val="tx2">
                    <a:lumMod val="75000"/>
                  </a:schemeClr>
                </a:solidFill>
                <a:latin typeface="Arial"/>
              </a:rPr>
              <a:t>, formado por miembros de la comunidad, autoridades , personal civil, principales dirigentes y líderes de </a:t>
            </a:r>
            <a:r>
              <a:rPr lang="es-PE" kern="0" dirty="0" smtClean="0">
                <a:solidFill>
                  <a:schemeClr val="tx2">
                    <a:lumMod val="75000"/>
                  </a:schemeClr>
                </a:solidFill>
                <a:latin typeface="Arial"/>
              </a:rPr>
              <a:t>opinión, el comité es capacitado en técnicas de monitoreo ambiental y biológico.</a:t>
            </a:r>
            <a:endParaRPr lang="es-PE" kern="0" dirty="0">
              <a:solidFill>
                <a:schemeClr val="tx2">
                  <a:lumMod val="75000"/>
                </a:schemeClr>
              </a:solidFill>
              <a:latin typeface="Arial"/>
            </a:endParaRPr>
          </a:p>
          <a:p>
            <a:pPr algn="just"/>
            <a:endParaRPr lang="es-PE" kern="0" dirty="0">
              <a:solidFill>
                <a:schemeClr val="tx2">
                  <a:lumMod val="75000"/>
                </a:schemeClr>
              </a:solidFill>
              <a:latin typeface="Arial"/>
            </a:endParaRPr>
          </a:p>
          <a:p>
            <a:endParaRPr lang="es-PE" dirty="0">
              <a:solidFill>
                <a:srgbClr val="003300"/>
              </a:solidFill>
            </a:endParaRPr>
          </a:p>
          <a:p>
            <a:endParaRPr lang="es-PE" dirty="0" smtClean="0">
              <a:solidFill>
                <a:srgbClr val="003300"/>
              </a:solidFill>
            </a:endParaRPr>
          </a:p>
          <a:p>
            <a:endParaRPr lang="es-PE" dirty="0">
              <a:solidFill>
                <a:srgbClr val="003300"/>
              </a:solidFill>
            </a:endParaRPr>
          </a:p>
          <a:p>
            <a:endParaRPr lang="es-PE" dirty="0" smtClean="0">
              <a:solidFill>
                <a:srgbClr val="003300"/>
              </a:solidFill>
            </a:endParaRPr>
          </a:p>
          <a:p>
            <a:endParaRPr lang="es-PE" dirty="0">
              <a:solidFill>
                <a:srgbClr val="003300"/>
              </a:solidFill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71600" y="4006390"/>
            <a:ext cx="22860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12 Imagen"/>
          <p:cNvPicPr/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856"/>
          <a:stretch/>
        </p:blipFill>
        <p:spPr bwMode="auto">
          <a:xfrm>
            <a:off x="3419872" y="4006390"/>
            <a:ext cx="2564571" cy="1524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56176" y="3977276"/>
            <a:ext cx="2301773" cy="15340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47112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PE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Estructura de la Presentación</a:t>
            </a:r>
            <a:endParaRPr lang="es-ES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1 Marcador de contenido"/>
          <p:cNvSpPr txBox="1">
            <a:spLocks/>
          </p:cNvSpPr>
          <p:nvPr/>
        </p:nvSpPr>
        <p:spPr bwMode="auto">
          <a:xfrm>
            <a:off x="755576" y="1556793"/>
            <a:ext cx="7848872" cy="4320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40000"/>
              </a:spcBef>
              <a:spcAft>
                <a:spcPct val="20000"/>
              </a:spcAft>
              <a:buChar char="•"/>
              <a:defRPr sz="1400">
                <a:solidFill>
                  <a:srgbClr val="0066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400">
                <a:solidFill>
                  <a:srgbClr val="006600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rgbClr val="006600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400">
                <a:solidFill>
                  <a:srgbClr val="006600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rgbClr val="006600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3366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3366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3366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3366"/>
                </a:solidFill>
                <a:latin typeface="+mn-lt"/>
              </a:defRPr>
            </a:lvl9pPr>
          </a:lstStyle>
          <a:p>
            <a:pPr marL="400050" marR="0" lvl="0" indent="-400050" algn="l" defTabSz="914400" rtl="0" eaLnBrk="0" fontAlgn="base" latinLnBrk="0" hangingPunct="0">
              <a:lnSpc>
                <a:spcPct val="100000"/>
              </a:lnSpc>
              <a:spcBef>
                <a:spcPct val="40000"/>
              </a:spcBef>
              <a:spcAft>
                <a:spcPct val="20000"/>
              </a:spcAft>
              <a:buClrTx/>
              <a:buSzTx/>
              <a:buFontTx/>
              <a:buAutoNum type="romanUcPeriod"/>
              <a:tabLst/>
              <a:defRPr/>
            </a:pPr>
            <a:r>
              <a:rPr kumimoji="0" lang="es-PE" sz="1400" b="0" i="0" u="none" strike="noStrike" kern="0" cap="none" spc="0" normalizeH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Introducción</a:t>
            </a:r>
          </a:p>
          <a:p>
            <a:pPr marL="400050" marR="0" lvl="0" indent="-400050" algn="l" defTabSz="914400" rtl="0" eaLnBrk="0" fontAlgn="base" latinLnBrk="0" hangingPunct="0">
              <a:lnSpc>
                <a:spcPct val="100000"/>
              </a:lnSpc>
              <a:spcBef>
                <a:spcPct val="40000"/>
              </a:spcBef>
              <a:spcAft>
                <a:spcPct val="20000"/>
              </a:spcAft>
              <a:buClrTx/>
              <a:buSzTx/>
              <a:buFontTx/>
              <a:buAutoNum type="romanUcPeriod"/>
              <a:tabLst/>
              <a:defRPr/>
            </a:pPr>
            <a:r>
              <a:rPr kumimoji="0" lang="es-PE" sz="1400" b="0" i="0" u="none" strike="noStrike" kern="0" cap="none" spc="0" normalizeH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Aspectos Generales de la Infraestructura Concesionada</a:t>
            </a:r>
          </a:p>
          <a:p>
            <a:pPr marL="400050" marR="0" lvl="0" indent="-400050" algn="l" defTabSz="914400" rtl="0" eaLnBrk="0" fontAlgn="base" latinLnBrk="0" hangingPunct="0">
              <a:lnSpc>
                <a:spcPct val="100000"/>
              </a:lnSpc>
              <a:spcBef>
                <a:spcPct val="40000"/>
              </a:spcBef>
              <a:spcAft>
                <a:spcPct val="20000"/>
              </a:spcAft>
              <a:buClrTx/>
              <a:buSzTx/>
              <a:buFontTx/>
              <a:buAutoNum type="romanUcPeriod"/>
              <a:tabLst/>
              <a:defRPr/>
            </a:pPr>
            <a:r>
              <a:rPr kumimoji="0" lang="es-PE" sz="1400" b="0" i="0" u="none" strike="noStrike" kern="0" cap="none" spc="0" normalizeH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Resumen Ejecutivo: Principales Indicadores y Metas alcanzadas </a:t>
            </a:r>
            <a:r>
              <a:rPr lang="es-PE" kern="0" dirty="0" smtClean="0">
                <a:solidFill>
                  <a:schemeClr val="tx2">
                    <a:lumMod val="75000"/>
                  </a:schemeClr>
                </a:solidFill>
                <a:latin typeface="Arial"/>
              </a:rPr>
              <a:t>al</a:t>
            </a:r>
            <a:r>
              <a:rPr kumimoji="0" lang="es-PE" sz="1400" b="0" i="0" u="none" strike="noStrike" kern="0" cap="none" spc="0" normalizeH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2017</a:t>
            </a:r>
          </a:p>
          <a:p>
            <a:pPr marL="400050" marR="0" lvl="0" indent="-400050" algn="l" defTabSz="914400" rtl="0" eaLnBrk="0" fontAlgn="base" latinLnBrk="0" hangingPunct="0">
              <a:lnSpc>
                <a:spcPct val="100000"/>
              </a:lnSpc>
              <a:spcBef>
                <a:spcPct val="40000"/>
              </a:spcBef>
              <a:spcAft>
                <a:spcPct val="20000"/>
              </a:spcAft>
              <a:buClrTx/>
              <a:buSzTx/>
              <a:buFontTx/>
              <a:buAutoNum type="romanUcPeriod"/>
              <a:tabLst/>
              <a:defRPr/>
            </a:pPr>
            <a:r>
              <a:rPr kumimoji="0" lang="es-PE" sz="1400" b="0" i="0" u="none" strike="noStrike" kern="0" cap="none" spc="0" normalizeH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Objetivos y Agenda de Trabajo para el 2018</a:t>
            </a:r>
          </a:p>
          <a:p>
            <a:pPr marL="400050" marR="0" lvl="0" indent="-400050" algn="l" defTabSz="914400" rtl="0" eaLnBrk="0" fontAlgn="base" latinLnBrk="0" hangingPunct="0">
              <a:lnSpc>
                <a:spcPct val="100000"/>
              </a:lnSpc>
              <a:spcBef>
                <a:spcPct val="40000"/>
              </a:spcBef>
              <a:spcAft>
                <a:spcPct val="20000"/>
              </a:spcAft>
              <a:buClrTx/>
              <a:buSzTx/>
              <a:buFontTx/>
              <a:buAutoNum type="romanUcPeriod"/>
              <a:tabLst/>
              <a:defRPr/>
            </a:pPr>
            <a:r>
              <a:rPr kumimoji="0" lang="es-PE" sz="1400" b="0" i="0" u="none" strike="noStrike" kern="0" cap="none" spc="0" normalizeH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Otros Aspectos Relacionados a la Concesión 2018</a:t>
            </a:r>
          </a:p>
          <a:p>
            <a:pPr marL="400050" marR="0" lvl="0" indent="-400050" algn="l" defTabSz="914400" rtl="0" eaLnBrk="0" fontAlgn="base" latinLnBrk="0" hangingPunct="0">
              <a:lnSpc>
                <a:spcPct val="100000"/>
              </a:lnSpc>
              <a:spcBef>
                <a:spcPct val="40000"/>
              </a:spcBef>
              <a:spcAft>
                <a:spcPct val="20000"/>
              </a:spcAft>
              <a:buClrTx/>
              <a:buSzTx/>
              <a:buFontTx/>
              <a:buAutoNum type="romanUcPeriod"/>
              <a:tabLst/>
              <a:defRPr/>
            </a:pPr>
            <a:r>
              <a:rPr kumimoji="0" lang="es-PE" sz="1400" b="0" i="0" u="none" strike="noStrike" kern="0" cap="none" spc="0" normalizeH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Conclusiones</a:t>
            </a:r>
            <a:endParaRPr kumimoji="0" lang="es-PE" sz="1400" b="0" i="0" u="none" strike="noStrike" kern="0" cap="none" spc="0" normalizeH="0" noProof="0" dirty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5018503E-0A92-4F6C-A52D-F3C69E2CC9C5}" type="slidenum">
              <a:rPr lang="es-PE" smtClean="0"/>
              <a:pPr/>
              <a:t>2</a:t>
            </a:fld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2417586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PE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b. Aspectos Operativos</a:t>
            </a:r>
            <a:br>
              <a:rPr lang="es-PE" sz="22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P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      iv. Seguridad </a:t>
            </a:r>
            <a:endParaRPr lang="es-PE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18503E-0A92-4F6C-A52D-F3C69E2CC9C5}" type="slidenum">
              <a:rPr lang="es-PE" smtClean="0"/>
              <a:pPr/>
              <a:t>20</a:t>
            </a:fld>
            <a:endParaRPr lang="es-PE"/>
          </a:p>
        </p:txBody>
      </p:sp>
      <p:cxnSp>
        <p:nvCxnSpPr>
          <p:cNvPr id="11" name="7 Conector recto"/>
          <p:cNvCxnSpPr/>
          <p:nvPr/>
        </p:nvCxnSpPr>
        <p:spPr>
          <a:xfrm>
            <a:off x="11649075" y="11772900"/>
            <a:ext cx="2771775" cy="0"/>
          </a:xfrm>
          <a:prstGeom prst="line">
            <a:avLst/>
          </a:prstGeom>
          <a:ln w="222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3074" y="1833080"/>
            <a:ext cx="5557851" cy="1605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3074" y="4077072"/>
            <a:ext cx="5557852" cy="16796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7 Elipse"/>
          <p:cNvSpPr/>
          <p:nvPr/>
        </p:nvSpPr>
        <p:spPr>
          <a:xfrm>
            <a:off x="3310793" y="5013176"/>
            <a:ext cx="936104" cy="360040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9" name="8 Elipse"/>
          <p:cNvSpPr/>
          <p:nvPr/>
        </p:nvSpPr>
        <p:spPr>
          <a:xfrm>
            <a:off x="6084168" y="5013176"/>
            <a:ext cx="936104" cy="360040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868995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PE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b. Aspectos Operativos</a:t>
            </a:r>
            <a:br>
              <a:rPr lang="es-PE" sz="22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P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      iv. Seguridad </a:t>
            </a:r>
            <a:endParaRPr lang="es-PE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18503E-0A92-4F6C-A52D-F3C69E2CC9C5}" type="slidenum">
              <a:rPr lang="es-PE" smtClean="0"/>
              <a:pPr/>
              <a:t>21</a:t>
            </a:fld>
            <a:endParaRPr lang="es-PE"/>
          </a:p>
        </p:txBody>
      </p:sp>
      <p:cxnSp>
        <p:nvCxnSpPr>
          <p:cNvPr id="11" name="7 Conector recto"/>
          <p:cNvCxnSpPr/>
          <p:nvPr/>
        </p:nvCxnSpPr>
        <p:spPr>
          <a:xfrm>
            <a:off x="11649075" y="11772900"/>
            <a:ext cx="2771775" cy="0"/>
          </a:xfrm>
          <a:prstGeom prst="line">
            <a:avLst/>
          </a:prstGeom>
          <a:ln w="222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1 Marcador de contenido"/>
          <p:cNvSpPr>
            <a:spLocks noGrp="1"/>
          </p:cNvSpPr>
          <p:nvPr>
            <p:ph idx="1"/>
          </p:nvPr>
        </p:nvSpPr>
        <p:spPr>
          <a:xfrm>
            <a:off x="1066800" y="1285875"/>
            <a:ext cx="6781800" cy="2359149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s-PE" kern="0" dirty="0" smtClean="0">
              <a:solidFill>
                <a:schemeClr val="tx2">
                  <a:lumMod val="75000"/>
                </a:schemeClr>
              </a:solidFill>
              <a:latin typeface="Arial"/>
            </a:endParaRPr>
          </a:p>
          <a:p>
            <a:r>
              <a:rPr lang="es-PE" kern="0" dirty="0" smtClean="0">
                <a:solidFill>
                  <a:schemeClr val="tx2">
                    <a:lumMod val="75000"/>
                  </a:schemeClr>
                </a:solidFill>
                <a:latin typeface="Arial"/>
              </a:rPr>
              <a:t>Se cumplió con el objetivo de reducir al </a:t>
            </a:r>
            <a:r>
              <a:rPr lang="es-PE" kern="0" dirty="0">
                <a:solidFill>
                  <a:schemeClr val="tx2">
                    <a:lumMod val="75000"/>
                  </a:schemeClr>
                </a:solidFill>
                <a:latin typeface="Arial"/>
              </a:rPr>
              <a:t>10% el </a:t>
            </a:r>
            <a:r>
              <a:rPr lang="es-PE" kern="0" dirty="0" smtClean="0">
                <a:solidFill>
                  <a:schemeClr val="tx2">
                    <a:lumMod val="75000"/>
                  </a:schemeClr>
                </a:solidFill>
                <a:latin typeface="Arial"/>
              </a:rPr>
              <a:t>IFA.</a:t>
            </a:r>
          </a:p>
          <a:p>
            <a:r>
              <a:rPr lang="es-PE" kern="0" dirty="0" smtClean="0">
                <a:solidFill>
                  <a:schemeClr val="tx2">
                    <a:lumMod val="75000"/>
                  </a:schemeClr>
                </a:solidFill>
                <a:latin typeface="Arial"/>
              </a:rPr>
              <a:t>El índice de enfermedades ocupacionales es cero.</a:t>
            </a:r>
          </a:p>
          <a:p>
            <a:pPr algn="just"/>
            <a:r>
              <a:rPr lang="es-PE" kern="0" dirty="0">
                <a:solidFill>
                  <a:schemeClr val="tx2">
                    <a:lumMod val="75000"/>
                  </a:schemeClr>
                </a:solidFill>
                <a:latin typeface="Arial"/>
              </a:rPr>
              <a:t>Se dieron 19,459.00</a:t>
            </a:r>
            <a:r>
              <a:rPr lang="es-PE" kern="0" dirty="0" smtClean="0">
                <a:solidFill>
                  <a:schemeClr val="tx2">
                    <a:lumMod val="75000"/>
                  </a:schemeClr>
                </a:solidFill>
                <a:latin typeface="Arial"/>
              </a:rPr>
              <a:t> </a:t>
            </a:r>
            <a:r>
              <a:rPr lang="es-PE" kern="0" dirty="0">
                <a:solidFill>
                  <a:schemeClr val="tx2">
                    <a:lumMod val="75000"/>
                  </a:schemeClr>
                </a:solidFill>
                <a:latin typeface="Arial"/>
              </a:rPr>
              <a:t>horas hombre capacitadas </a:t>
            </a:r>
            <a:r>
              <a:rPr lang="es-PE" kern="0" dirty="0" smtClean="0">
                <a:solidFill>
                  <a:schemeClr val="tx2">
                    <a:lumMod val="75000"/>
                  </a:schemeClr>
                </a:solidFill>
                <a:latin typeface="Arial"/>
              </a:rPr>
              <a:t>(10,687.50 en el 2016)</a:t>
            </a:r>
            <a:endParaRPr lang="es-PE" kern="0" dirty="0">
              <a:solidFill>
                <a:schemeClr val="tx2">
                  <a:lumMod val="75000"/>
                </a:schemeClr>
              </a:solidFill>
              <a:latin typeface="Arial"/>
            </a:endParaRPr>
          </a:p>
          <a:p>
            <a:pPr algn="just"/>
            <a:r>
              <a:rPr lang="es-PE" kern="0" dirty="0">
                <a:solidFill>
                  <a:schemeClr val="tx2">
                    <a:lumMod val="75000"/>
                  </a:schemeClr>
                </a:solidFill>
                <a:latin typeface="Arial"/>
              </a:rPr>
              <a:t>Se adquirió una equipo de rescate acuático ZODIAC</a:t>
            </a:r>
          </a:p>
          <a:p>
            <a:pPr algn="just"/>
            <a:r>
              <a:rPr lang="es-PE" kern="0" dirty="0" smtClean="0">
                <a:solidFill>
                  <a:schemeClr val="tx2">
                    <a:lumMod val="75000"/>
                  </a:schemeClr>
                </a:solidFill>
                <a:latin typeface="Arial"/>
              </a:rPr>
              <a:t>Se </a:t>
            </a:r>
            <a:r>
              <a:rPr lang="es-PE" kern="0" dirty="0">
                <a:solidFill>
                  <a:schemeClr val="tx2">
                    <a:lumMod val="75000"/>
                  </a:schemeClr>
                </a:solidFill>
                <a:latin typeface="Arial"/>
              </a:rPr>
              <a:t>adquirió una  ambulancia tipo 3.</a:t>
            </a:r>
          </a:p>
          <a:p>
            <a:pPr marL="0" indent="0">
              <a:buNone/>
            </a:pPr>
            <a:endParaRPr lang="es-PE" kern="0" dirty="0" smtClean="0">
              <a:solidFill>
                <a:schemeClr val="tx2">
                  <a:lumMod val="75000"/>
                </a:schemeClr>
              </a:solidFill>
              <a:latin typeface="Arial"/>
            </a:endParaRPr>
          </a:p>
          <a:p>
            <a:pPr marL="0" indent="0">
              <a:buNone/>
            </a:pPr>
            <a:endParaRPr lang="es-PE" dirty="0">
              <a:solidFill>
                <a:srgbClr val="003300"/>
              </a:solidFill>
            </a:endParaRPr>
          </a:p>
          <a:p>
            <a:pPr marL="0" indent="0">
              <a:buNone/>
            </a:pPr>
            <a:endParaRPr lang="es-PE" dirty="0">
              <a:solidFill>
                <a:srgbClr val="003300"/>
              </a:solidFill>
            </a:endParaRPr>
          </a:p>
          <a:p>
            <a:pPr marL="0" indent="0">
              <a:buNone/>
            </a:pPr>
            <a:endParaRPr lang="es-PE" dirty="0" smtClean="0">
              <a:solidFill>
                <a:srgbClr val="003300"/>
              </a:solidFill>
            </a:endParaRPr>
          </a:p>
          <a:p>
            <a:pPr marL="0" indent="0">
              <a:buNone/>
            </a:pPr>
            <a:endParaRPr lang="es-PE" dirty="0">
              <a:solidFill>
                <a:srgbClr val="003300"/>
              </a:solidFill>
            </a:endParaRPr>
          </a:p>
          <a:p>
            <a:endParaRPr lang="es-PE" dirty="0" smtClean="0">
              <a:solidFill>
                <a:srgbClr val="003300"/>
              </a:solidFill>
            </a:endParaRPr>
          </a:p>
          <a:p>
            <a:endParaRPr lang="es-PE" dirty="0">
              <a:solidFill>
                <a:srgbClr val="003300"/>
              </a:solidFill>
            </a:endParaRPr>
          </a:p>
        </p:txBody>
      </p:sp>
      <p:pic>
        <p:nvPicPr>
          <p:cNvPr id="4" name="Picture 2" descr="C:\Users\mtejadab\Pictures\Fotos TISUR\Plan de Negocios\2018\Ambulancia 3.jpg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993484" y="3644607"/>
            <a:ext cx="3377469" cy="2304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4" name="Picture 2" descr="C:\Users\mtejadab\Pictures\Fotos TISUR\Plan de Negocios\2018\IMG_9122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50479" y="3644607"/>
            <a:ext cx="3317854" cy="2304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74985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0309" y="3861540"/>
            <a:ext cx="7972092" cy="16167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PE" sz="2200" dirty="0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es-PE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. Aspectos Económicos y Comerciales</a:t>
            </a:r>
            <a:br>
              <a:rPr lang="es-PE" sz="22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P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    Tráfico e ingresos portuarios  </a:t>
            </a:r>
            <a:endParaRPr lang="es-PE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3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461374" y="6309320"/>
            <a:ext cx="2133600" cy="365125"/>
          </a:xfrm>
        </p:spPr>
        <p:txBody>
          <a:bodyPr/>
          <a:lstStyle/>
          <a:p>
            <a:fld id="{5018503E-0A92-4F6C-A52D-F3C69E2CC9C5}" type="slidenum">
              <a:rPr lang="es-PE" smtClean="0"/>
              <a:pPr/>
              <a:t>22</a:t>
            </a:fld>
            <a:endParaRPr lang="es-PE"/>
          </a:p>
        </p:txBody>
      </p:sp>
      <p:cxnSp>
        <p:nvCxnSpPr>
          <p:cNvPr id="11" name="7 Conector recto"/>
          <p:cNvCxnSpPr/>
          <p:nvPr/>
        </p:nvCxnSpPr>
        <p:spPr>
          <a:xfrm>
            <a:off x="11649075" y="11772900"/>
            <a:ext cx="2771775" cy="0"/>
          </a:xfrm>
          <a:prstGeom prst="line">
            <a:avLst/>
          </a:prstGeom>
          <a:ln w="222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7 Rectángulo redondeado"/>
          <p:cNvSpPr/>
          <p:nvPr/>
        </p:nvSpPr>
        <p:spPr>
          <a:xfrm>
            <a:off x="7950350" y="4102076"/>
            <a:ext cx="576064" cy="1394438"/>
          </a:xfrm>
          <a:prstGeom prst="roundRect">
            <a:avLst/>
          </a:prstGeom>
          <a:noFill/>
          <a:ln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0309" y="1844825"/>
            <a:ext cx="7989477" cy="15064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04802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PE" sz="2200" dirty="0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es-PE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. Aspectos Económicos y Comerciales</a:t>
            </a:r>
            <a:br>
              <a:rPr lang="es-PE" sz="22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P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    Evolución retribución al Estado</a:t>
            </a:r>
            <a:endParaRPr lang="es-PE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3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456888" y="6309320"/>
            <a:ext cx="2133600" cy="365125"/>
          </a:xfrm>
        </p:spPr>
        <p:txBody>
          <a:bodyPr/>
          <a:lstStyle/>
          <a:p>
            <a:fld id="{5018503E-0A92-4F6C-A52D-F3C69E2CC9C5}" type="slidenum">
              <a:rPr lang="es-PE" smtClean="0"/>
              <a:pPr/>
              <a:t>23</a:t>
            </a:fld>
            <a:endParaRPr lang="es-PE"/>
          </a:p>
        </p:txBody>
      </p:sp>
      <p:cxnSp>
        <p:nvCxnSpPr>
          <p:cNvPr id="11" name="7 Conector recto"/>
          <p:cNvCxnSpPr/>
          <p:nvPr/>
        </p:nvCxnSpPr>
        <p:spPr>
          <a:xfrm>
            <a:off x="11649075" y="11772900"/>
            <a:ext cx="2771775" cy="0"/>
          </a:xfrm>
          <a:prstGeom prst="line">
            <a:avLst/>
          </a:prstGeom>
          <a:ln w="222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09066" y="1960621"/>
            <a:ext cx="6925867" cy="35285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56885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PE" sz="2200" dirty="0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es-PE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. Aspectos Económicos y Comerciales</a:t>
            </a:r>
            <a:br>
              <a:rPr lang="es-PE" sz="22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P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     Reclamos </a:t>
            </a:r>
            <a:endParaRPr lang="es-PE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18503E-0A92-4F6C-A52D-F3C69E2CC9C5}" type="slidenum">
              <a:rPr lang="es-PE" smtClean="0"/>
              <a:pPr/>
              <a:t>24</a:t>
            </a:fld>
            <a:endParaRPr lang="es-PE"/>
          </a:p>
        </p:txBody>
      </p:sp>
      <p:cxnSp>
        <p:nvCxnSpPr>
          <p:cNvPr id="11" name="7 Conector recto"/>
          <p:cNvCxnSpPr/>
          <p:nvPr/>
        </p:nvCxnSpPr>
        <p:spPr>
          <a:xfrm>
            <a:off x="11649075" y="11772900"/>
            <a:ext cx="2771775" cy="0"/>
          </a:xfrm>
          <a:prstGeom prst="line">
            <a:avLst/>
          </a:prstGeom>
          <a:ln w="222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57415" y="1537891"/>
            <a:ext cx="7229170" cy="3782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95712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286" y="3998034"/>
            <a:ext cx="8229427" cy="18904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PE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d. Aspectos Administrativos y Financieros</a:t>
            </a:r>
            <a:br>
              <a:rPr lang="es-PE" sz="22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P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    Ganancias y Pérdidas  </a:t>
            </a:r>
            <a:endParaRPr lang="es-PE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18503E-0A92-4F6C-A52D-F3C69E2CC9C5}" type="slidenum">
              <a:rPr lang="es-PE" smtClean="0"/>
              <a:pPr/>
              <a:t>25</a:t>
            </a:fld>
            <a:endParaRPr lang="es-PE"/>
          </a:p>
        </p:txBody>
      </p:sp>
      <p:cxnSp>
        <p:nvCxnSpPr>
          <p:cNvPr id="11" name="7 Conector recto"/>
          <p:cNvCxnSpPr/>
          <p:nvPr/>
        </p:nvCxnSpPr>
        <p:spPr>
          <a:xfrm>
            <a:off x="11649075" y="11772900"/>
            <a:ext cx="2771775" cy="0"/>
          </a:xfrm>
          <a:prstGeom prst="line">
            <a:avLst/>
          </a:prstGeom>
          <a:ln w="222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6 Rectángulo redondeado"/>
          <p:cNvSpPr/>
          <p:nvPr/>
        </p:nvSpPr>
        <p:spPr>
          <a:xfrm>
            <a:off x="8061144" y="4149080"/>
            <a:ext cx="646438" cy="1755528"/>
          </a:xfrm>
          <a:prstGeom prst="roundRect">
            <a:avLst/>
          </a:prstGeom>
          <a:noFill/>
          <a:ln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200" y="1669267"/>
            <a:ext cx="8229600" cy="17597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78453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PE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d. Aspectos Administrativos y Financieros</a:t>
            </a:r>
            <a:br>
              <a:rPr lang="es-PE" sz="22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P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    Pólizas de Seguros  </a:t>
            </a:r>
            <a:endParaRPr lang="es-PE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18503E-0A92-4F6C-A52D-F3C69E2CC9C5}" type="slidenum">
              <a:rPr lang="es-PE" smtClean="0"/>
              <a:pPr/>
              <a:t>26</a:t>
            </a:fld>
            <a:endParaRPr lang="es-PE"/>
          </a:p>
        </p:txBody>
      </p:sp>
      <p:cxnSp>
        <p:nvCxnSpPr>
          <p:cNvPr id="11" name="7 Conector recto"/>
          <p:cNvCxnSpPr/>
          <p:nvPr/>
        </p:nvCxnSpPr>
        <p:spPr>
          <a:xfrm>
            <a:off x="11649075" y="11772900"/>
            <a:ext cx="2771775" cy="0"/>
          </a:xfrm>
          <a:prstGeom prst="line">
            <a:avLst/>
          </a:prstGeom>
          <a:ln w="222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6068" y="1492706"/>
            <a:ext cx="7911864" cy="41862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2686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PE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d. Aspectos Administrativos y Financieros</a:t>
            </a:r>
            <a:br>
              <a:rPr lang="es-PE" sz="22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P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    Carta Fianza  </a:t>
            </a:r>
            <a:endParaRPr lang="es-PE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18503E-0A92-4F6C-A52D-F3C69E2CC9C5}" type="slidenum">
              <a:rPr lang="es-PE" smtClean="0"/>
              <a:pPr/>
              <a:t>27</a:t>
            </a:fld>
            <a:endParaRPr lang="es-PE"/>
          </a:p>
        </p:txBody>
      </p:sp>
      <p:cxnSp>
        <p:nvCxnSpPr>
          <p:cNvPr id="11" name="7 Conector recto"/>
          <p:cNvCxnSpPr/>
          <p:nvPr/>
        </p:nvCxnSpPr>
        <p:spPr>
          <a:xfrm>
            <a:off x="11649075" y="11772900"/>
            <a:ext cx="2771775" cy="0"/>
          </a:xfrm>
          <a:prstGeom prst="line">
            <a:avLst/>
          </a:prstGeom>
          <a:ln w="222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72000" y="2498220"/>
            <a:ext cx="7200000" cy="18615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6570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PE" dirty="0" smtClean="0">
                <a:latin typeface="Arial" panose="020B0604020202020204" pitchFamily="34" charset="0"/>
                <a:cs typeface="Arial" panose="020B0604020202020204" pitchFamily="34" charset="0"/>
              </a:rPr>
              <a:t>IV. Objetivos y Agenda de Trabajo 2018</a:t>
            </a:r>
            <a:endParaRPr lang="es-P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4100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PE" sz="2200" dirty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s-PE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. Inversiones</a:t>
            </a:r>
            <a:br>
              <a:rPr lang="es-PE" sz="22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P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   Estimación de Inversiones 2018 - 2021   </a:t>
            </a:r>
            <a:endParaRPr lang="es-PE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18503E-0A92-4F6C-A52D-F3C69E2CC9C5}" type="slidenum">
              <a:rPr lang="es-PE" smtClean="0"/>
              <a:pPr/>
              <a:t>29</a:t>
            </a:fld>
            <a:endParaRPr lang="es-PE"/>
          </a:p>
        </p:txBody>
      </p:sp>
      <p:cxnSp>
        <p:nvCxnSpPr>
          <p:cNvPr id="11" name="7 Conector recto"/>
          <p:cNvCxnSpPr/>
          <p:nvPr/>
        </p:nvCxnSpPr>
        <p:spPr>
          <a:xfrm>
            <a:off x="11649075" y="11772900"/>
            <a:ext cx="2771775" cy="0"/>
          </a:xfrm>
          <a:prstGeom prst="line">
            <a:avLst/>
          </a:prstGeom>
          <a:ln w="222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03149" y="2033947"/>
            <a:ext cx="6731517" cy="27901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26990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PE" dirty="0" smtClean="0">
                <a:latin typeface="Arial" panose="020B0604020202020204" pitchFamily="34" charset="0"/>
                <a:cs typeface="Arial" panose="020B0604020202020204" pitchFamily="34" charset="0"/>
              </a:rPr>
              <a:t>I. Introducción</a:t>
            </a:r>
            <a:endParaRPr lang="es-P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0742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PE" sz="2200" dirty="0"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lang="es-PE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. Aspectos Operativos</a:t>
            </a:r>
            <a:br>
              <a:rPr lang="es-PE" sz="22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P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      i. Operaciones </a:t>
            </a:r>
            <a:endParaRPr lang="es-PE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18503E-0A92-4F6C-A52D-F3C69E2CC9C5}" type="slidenum">
              <a:rPr lang="es-PE" smtClean="0"/>
              <a:pPr/>
              <a:t>30</a:t>
            </a:fld>
            <a:endParaRPr lang="es-PE"/>
          </a:p>
        </p:txBody>
      </p:sp>
      <p:cxnSp>
        <p:nvCxnSpPr>
          <p:cNvPr id="11" name="7 Conector recto"/>
          <p:cNvCxnSpPr/>
          <p:nvPr/>
        </p:nvCxnSpPr>
        <p:spPr>
          <a:xfrm>
            <a:off x="11649075" y="11772900"/>
            <a:ext cx="2771775" cy="0"/>
          </a:xfrm>
          <a:prstGeom prst="line">
            <a:avLst/>
          </a:prstGeom>
          <a:ln w="222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1 Marcador de contenido"/>
          <p:cNvSpPr txBox="1">
            <a:spLocks/>
          </p:cNvSpPr>
          <p:nvPr/>
        </p:nvSpPr>
        <p:spPr>
          <a:xfrm>
            <a:off x="899591" y="1340768"/>
            <a:ext cx="7128793" cy="50720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400" b="0" kern="120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400" b="0" kern="120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400" b="0" kern="120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400" b="0" kern="120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400" b="0" kern="120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s-PE" kern="0" dirty="0" smtClean="0">
              <a:solidFill>
                <a:schemeClr val="tx2">
                  <a:lumMod val="75000"/>
                </a:schemeClr>
              </a:solidFill>
              <a:latin typeface="Arial"/>
            </a:endParaRPr>
          </a:p>
          <a:p>
            <a:pPr marL="0" indent="0">
              <a:buFont typeface="Arial" pitchFamily="34" charset="0"/>
              <a:buNone/>
            </a:pPr>
            <a:endParaRPr lang="es-PE" dirty="0" smtClean="0">
              <a:solidFill>
                <a:srgbClr val="003300"/>
              </a:solidFill>
            </a:endParaRPr>
          </a:p>
          <a:p>
            <a:pPr marL="0" indent="0">
              <a:buFont typeface="Arial" pitchFamily="34" charset="0"/>
              <a:buNone/>
            </a:pPr>
            <a:endParaRPr lang="es-PE" dirty="0" smtClean="0">
              <a:solidFill>
                <a:srgbClr val="003300"/>
              </a:solidFill>
            </a:endParaRPr>
          </a:p>
          <a:p>
            <a:pPr marL="0" indent="0">
              <a:buFont typeface="Arial" pitchFamily="34" charset="0"/>
              <a:buNone/>
            </a:pPr>
            <a:endParaRPr lang="es-PE" dirty="0" smtClean="0">
              <a:solidFill>
                <a:srgbClr val="003300"/>
              </a:solidFill>
            </a:endParaRPr>
          </a:p>
          <a:p>
            <a:endParaRPr lang="es-PE" dirty="0" smtClean="0">
              <a:solidFill>
                <a:srgbClr val="003300"/>
              </a:solidFill>
            </a:endParaRPr>
          </a:p>
          <a:p>
            <a:endParaRPr lang="es-PE" dirty="0" smtClean="0">
              <a:solidFill>
                <a:srgbClr val="003300"/>
              </a:solidFill>
            </a:endParaRPr>
          </a:p>
          <a:p>
            <a:endParaRPr lang="es-PE" dirty="0" smtClean="0">
              <a:solidFill>
                <a:srgbClr val="003300"/>
              </a:solidFill>
            </a:endParaRPr>
          </a:p>
          <a:p>
            <a:pPr marL="0" indent="0">
              <a:buFont typeface="Arial" pitchFamily="34" charset="0"/>
              <a:buNone/>
            </a:pPr>
            <a:endParaRPr lang="es-PE" dirty="0">
              <a:solidFill>
                <a:srgbClr val="003300"/>
              </a:solidFill>
            </a:endParaRPr>
          </a:p>
        </p:txBody>
      </p:sp>
      <p:sp>
        <p:nvSpPr>
          <p:cNvPr id="12" name="1 Marcador de contenido"/>
          <p:cNvSpPr txBox="1">
            <a:spLocks/>
          </p:cNvSpPr>
          <p:nvPr/>
        </p:nvSpPr>
        <p:spPr>
          <a:xfrm>
            <a:off x="1007603" y="1340767"/>
            <a:ext cx="7128793" cy="50720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400" b="0" kern="120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400" b="0" kern="120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400" b="0" kern="120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400" b="0" kern="120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400" b="0" kern="120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s-PE" kern="0" dirty="0" smtClean="0">
              <a:solidFill>
                <a:schemeClr val="tx2">
                  <a:lumMod val="75000"/>
                </a:schemeClr>
              </a:solidFill>
              <a:latin typeface="Arial"/>
            </a:endParaRPr>
          </a:p>
          <a:p>
            <a:pPr algn="just"/>
            <a:r>
              <a:rPr lang="es-PE" b="1" u="sng" kern="0" dirty="0">
                <a:solidFill>
                  <a:schemeClr val="tx2">
                    <a:lumMod val="75000"/>
                  </a:schemeClr>
                </a:solidFill>
                <a:latin typeface="Arial"/>
              </a:rPr>
              <a:t>Granelización de nitrato de amonio del cliente ORICA:</a:t>
            </a:r>
          </a:p>
          <a:p>
            <a:pPr marL="365125" indent="0" algn="just">
              <a:buNone/>
            </a:pPr>
            <a:r>
              <a:rPr lang="es-PE" kern="0" dirty="0" smtClean="0">
                <a:solidFill>
                  <a:schemeClr val="tx2">
                    <a:lumMod val="75000"/>
                  </a:schemeClr>
                </a:solidFill>
                <a:latin typeface="Arial"/>
              </a:rPr>
              <a:t>Dada </a:t>
            </a:r>
            <a:r>
              <a:rPr lang="es-PE" kern="0" dirty="0">
                <a:solidFill>
                  <a:schemeClr val="tx2">
                    <a:lumMod val="75000"/>
                  </a:schemeClr>
                </a:solidFill>
                <a:latin typeface="Arial"/>
              </a:rPr>
              <a:t>la necesidad del cliente de despachar nitrato a granel y no en Big Bag, lo que cambia el modelo de la Logistica, es que en forma conjunta se comenzó a trabajar en un sistema que cumpla con dichas necesidades logrando iniciar los despachos de las primeras cisternas en el mes de </a:t>
            </a:r>
            <a:r>
              <a:rPr lang="es-PE" kern="0" dirty="0" smtClean="0">
                <a:solidFill>
                  <a:schemeClr val="tx2">
                    <a:lumMod val="75000"/>
                  </a:schemeClr>
                </a:solidFill>
                <a:latin typeface="Arial"/>
              </a:rPr>
              <a:t>noviembre, </a:t>
            </a:r>
            <a:r>
              <a:rPr lang="es-PE" kern="0" dirty="0">
                <a:solidFill>
                  <a:schemeClr val="tx2">
                    <a:lumMod val="75000"/>
                  </a:schemeClr>
                </a:solidFill>
                <a:latin typeface="Arial"/>
              </a:rPr>
              <a:t>la cual se ha perfeccionado y esta lista para cumplir con los volúmenes pactados.</a:t>
            </a:r>
          </a:p>
          <a:p>
            <a:pPr algn="just"/>
            <a:endParaRPr lang="es-PE" kern="0" dirty="0">
              <a:solidFill>
                <a:schemeClr val="tx2">
                  <a:lumMod val="75000"/>
                </a:schemeClr>
              </a:solidFill>
              <a:latin typeface="Arial"/>
            </a:endParaRPr>
          </a:p>
          <a:p>
            <a:pPr algn="just"/>
            <a:r>
              <a:rPr lang="es-PE" b="1" u="sng" kern="0" dirty="0">
                <a:solidFill>
                  <a:schemeClr val="tx2">
                    <a:lumMod val="75000"/>
                  </a:schemeClr>
                </a:solidFill>
                <a:latin typeface="Arial"/>
              </a:rPr>
              <a:t>Adquisición de mezcladora de fertilizantes cliente EQUILIBRA</a:t>
            </a:r>
            <a:endParaRPr lang="es-PE" kern="0" dirty="0">
              <a:solidFill>
                <a:schemeClr val="tx2">
                  <a:lumMod val="75000"/>
                </a:schemeClr>
              </a:solidFill>
              <a:latin typeface="Arial"/>
            </a:endParaRPr>
          </a:p>
          <a:p>
            <a:pPr marL="365125" indent="0" algn="just">
              <a:buNone/>
            </a:pPr>
            <a:r>
              <a:rPr lang="es-PE" kern="0" dirty="0">
                <a:solidFill>
                  <a:schemeClr val="tx2">
                    <a:lumMod val="75000"/>
                  </a:schemeClr>
                </a:solidFill>
                <a:latin typeface="Arial"/>
              </a:rPr>
              <a:t>Este es un proyecto que se ejecutara en el mes de mayo, lo que </a:t>
            </a:r>
            <a:r>
              <a:rPr lang="es-PE" kern="0" dirty="0" smtClean="0">
                <a:solidFill>
                  <a:schemeClr val="tx2">
                    <a:lumMod val="75000"/>
                  </a:schemeClr>
                </a:solidFill>
                <a:latin typeface="Arial"/>
              </a:rPr>
              <a:t>conllevará </a:t>
            </a:r>
            <a:r>
              <a:rPr lang="es-PE" kern="0" dirty="0">
                <a:solidFill>
                  <a:schemeClr val="tx2">
                    <a:lumMod val="75000"/>
                  </a:schemeClr>
                </a:solidFill>
                <a:latin typeface="Arial"/>
              </a:rPr>
              <a:t>a una mejor homogenización de la carga.</a:t>
            </a:r>
          </a:p>
          <a:p>
            <a:pPr marL="0" indent="0" algn="just">
              <a:buNone/>
            </a:pPr>
            <a:endParaRPr lang="es-PE" kern="0" dirty="0">
              <a:solidFill>
                <a:schemeClr val="tx2">
                  <a:lumMod val="75000"/>
                </a:schemeClr>
              </a:solidFill>
              <a:latin typeface="Arial"/>
            </a:endParaRPr>
          </a:p>
          <a:p>
            <a:pPr algn="just"/>
            <a:r>
              <a:rPr lang="es-PE" b="1" u="sng" kern="0" dirty="0">
                <a:solidFill>
                  <a:schemeClr val="tx2">
                    <a:lumMod val="75000"/>
                  </a:schemeClr>
                </a:solidFill>
                <a:latin typeface="Arial"/>
              </a:rPr>
              <a:t>Cambio layout operativo de recepción del cliente Antapaccay e implementación brazo robótico para retiro de muestras.</a:t>
            </a:r>
          </a:p>
          <a:p>
            <a:pPr marL="365125" indent="0" algn="just">
              <a:buNone/>
            </a:pPr>
            <a:r>
              <a:rPr lang="es-PE" kern="0" dirty="0">
                <a:solidFill>
                  <a:schemeClr val="tx2">
                    <a:lumMod val="75000"/>
                  </a:schemeClr>
                </a:solidFill>
                <a:latin typeface="Arial"/>
              </a:rPr>
              <a:t>Dada la necesidad </a:t>
            </a:r>
            <a:r>
              <a:rPr lang="es-PE" kern="0" dirty="0" smtClean="0">
                <a:solidFill>
                  <a:schemeClr val="tx2">
                    <a:lumMod val="75000"/>
                  </a:schemeClr>
                </a:solidFill>
                <a:latin typeface="Arial"/>
              </a:rPr>
              <a:t>de que </a:t>
            </a:r>
            <a:r>
              <a:rPr lang="es-PE" kern="0" dirty="0">
                <a:solidFill>
                  <a:schemeClr val="tx2">
                    <a:lumMod val="75000"/>
                  </a:schemeClr>
                </a:solidFill>
                <a:latin typeface="Arial"/>
              </a:rPr>
              <a:t>el cliente </a:t>
            </a:r>
            <a:r>
              <a:rPr lang="es-PE" kern="0" dirty="0" smtClean="0">
                <a:solidFill>
                  <a:schemeClr val="tx2">
                    <a:lumMod val="75000"/>
                  </a:schemeClr>
                </a:solidFill>
                <a:latin typeface="Arial"/>
              </a:rPr>
              <a:t>Antapaccay tenga </a:t>
            </a:r>
            <a:r>
              <a:rPr lang="es-PE" kern="0" dirty="0">
                <a:solidFill>
                  <a:schemeClr val="tx2">
                    <a:lumMod val="75000"/>
                  </a:schemeClr>
                </a:solidFill>
                <a:latin typeface="Arial"/>
              </a:rPr>
              <a:t>una muestra mas representativa de su carga previa al </a:t>
            </a:r>
            <a:r>
              <a:rPr lang="es-PE" kern="0" dirty="0" err="1" smtClean="0">
                <a:solidFill>
                  <a:schemeClr val="tx2">
                    <a:lumMod val="75000"/>
                  </a:schemeClr>
                </a:solidFill>
                <a:latin typeface="Arial"/>
              </a:rPr>
              <a:t>descarguío</a:t>
            </a:r>
            <a:r>
              <a:rPr lang="es-PE" kern="0" dirty="0" smtClean="0">
                <a:solidFill>
                  <a:schemeClr val="tx2">
                    <a:lumMod val="75000"/>
                  </a:schemeClr>
                </a:solidFill>
                <a:latin typeface="Arial"/>
              </a:rPr>
              <a:t> se implementará  </a:t>
            </a:r>
            <a:r>
              <a:rPr lang="es-PE" kern="0" dirty="0">
                <a:solidFill>
                  <a:schemeClr val="tx2">
                    <a:lumMod val="75000"/>
                  </a:schemeClr>
                </a:solidFill>
                <a:latin typeface="Arial"/>
              </a:rPr>
              <a:t>y </a:t>
            </a:r>
            <a:r>
              <a:rPr lang="es-PE" kern="0" dirty="0" smtClean="0">
                <a:solidFill>
                  <a:schemeClr val="tx2">
                    <a:lumMod val="75000"/>
                  </a:schemeClr>
                </a:solidFill>
                <a:latin typeface="Arial"/>
              </a:rPr>
              <a:t>modificará </a:t>
            </a:r>
            <a:r>
              <a:rPr lang="es-PE" kern="0" dirty="0">
                <a:solidFill>
                  <a:schemeClr val="tx2">
                    <a:lumMod val="75000"/>
                  </a:schemeClr>
                </a:solidFill>
                <a:latin typeface="Arial"/>
              </a:rPr>
              <a:t>una nueva zona de muestreo </a:t>
            </a:r>
            <a:r>
              <a:rPr lang="es-PE" kern="0" dirty="0" smtClean="0">
                <a:solidFill>
                  <a:schemeClr val="tx2">
                    <a:lumMod val="75000"/>
                  </a:schemeClr>
                </a:solidFill>
                <a:latin typeface="Arial"/>
              </a:rPr>
              <a:t>donde estará </a:t>
            </a:r>
            <a:r>
              <a:rPr lang="es-PE" kern="0" dirty="0">
                <a:solidFill>
                  <a:schemeClr val="tx2">
                    <a:lumMod val="75000"/>
                  </a:schemeClr>
                </a:solidFill>
                <a:latin typeface="Arial"/>
              </a:rPr>
              <a:t>un brazo robótico con el cual se extraerá las muestras, esto </a:t>
            </a:r>
            <a:r>
              <a:rPr lang="es-PE" kern="0" dirty="0" smtClean="0">
                <a:solidFill>
                  <a:schemeClr val="tx2">
                    <a:lumMod val="75000"/>
                  </a:schemeClr>
                </a:solidFill>
                <a:latin typeface="Arial"/>
              </a:rPr>
              <a:t>conlleva a </a:t>
            </a:r>
            <a:r>
              <a:rPr lang="es-PE" kern="0" dirty="0">
                <a:solidFill>
                  <a:schemeClr val="tx2">
                    <a:lumMod val="75000"/>
                  </a:schemeClr>
                </a:solidFill>
                <a:latin typeface="Arial"/>
              </a:rPr>
              <a:t>hacer modificaciones al actual layout y zona de muestreo donde Antapaccay </a:t>
            </a:r>
            <a:r>
              <a:rPr lang="es-PE" kern="0" dirty="0" smtClean="0">
                <a:solidFill>
                  <a:schemeClr val="tx2">
                    <a:lumMod val="75000"/>
                  </a:schemeClr>
                </a:solidFill>
                <a:latin typeface="Arial"/>
              </a:rPr>
              <a:t>colocará </a:t>
            </a:r>
            <a:r>
              <a:rPr lang="es-PE" kern="0" dirty="0">
                <a:solidFill>
                  <a:schemeClr val="tx2">
                    <a:lumMod val="75000"/>
                  </a:schemeClr>
                </a:solidFill>
                <a:latin typeface="Arial"/>
              </a:rPr>
              <a:t>este brazo robótico.</a:t>
            </a:r>
          </a:p>
          <a:p>
            <a:pPr algn="just"/>
            <a:endParaRPr lang="es-PE" kern="0" dirty="0">
              <a:solidFill>
                <a:schemeClr val="tx2">
                  <a:lumMod val="75000"/>
                </a:schemeClr>
              </a:solidFill>
              <a:latin typeface="Arial"/>
            </a:endParaRPr>
          </a:p>
          <a:p>
            <a:pPr algn="just"/>
            <a:endParaRPr lang="es-PE" kern="0" dirty="0">
              <a:solidFill>
                <a:schemeClr val="tx2">
                  <a:lumMod val="75000"/>
                </a:schemeClr>
              </a:solidFill>
              <a:latin typeface="Arial"/>
            </a:endParaRPr>
          </a:p>
          <a:p>
            <a:pPr algn="just"/>
            <a:endParaRPr lang="es-PE" kern="0" dirty="0">
              <a:solidFill>
                <a:schemeClr val="tx2">
                  <a:lumMod val="75000"/>
                </a:schemeClr>
              </a:solidFill>
              <a:latin typeface="Arial"/>
            </a:endParaRPr>
          </a:p>
          <a:p>
            <a:pPr algn="just"/>
            <a:endParaRPr lang="es-PE" kern="0" dirty="0">
              <a:solidFill>
                <a:schemeClr val="tx2">
                  <a:lumMod val="75000"/>
                </a:schemeClr>
              </a:solidFill>
              <a:latin typeface="Arial"/>
            </a:endParaRPr>
          </a:p>
          <a:p>
            <a:pPr marL="0" indent="0">
              <a:buFont typeface="Arial" pitchFamily="34" charset="0"/>
              <a:buNone/>
            </a:pPr>
            <a:endParaRPr lang="es-PE" dirty="0" smtClean="0">
              <a:solidFill>
                <a:srgbClr val="003300"/>
              </a:solidFill>
            </a:endParaRPr>
          </a:p>
          <a:p>
            <a:pPr marL="0" indent="0">
              <a:buFont typeface="Arial" pitchFamily="34" charset="0"/>
              <a:buNone/>
            </a:pPr>
            <a:endParaRPr lang="es-PE" dirty="0" smtClean="0">
              <a:solidFill>
                <a:srgbClr val="003300"/>
              </a:solidFill>
            </a:endParaRPr>
          </a:p>
          <a:p>
            <a:pPr marL="0" indent="0">
              <a:buFont typeface="Arial" pitchFamily="34" charset="0"/>
              <a:buNone/>
            </a:pPr>
            <a:endParaRPr lang="es-PE" dirty="0" smtClean="0">
              <a:solidFill>
                <a:srgbClr val="003300"/>
              </a:solidFill>
            </a:endParaRPr>
          </a:p>
          <a:p>
            <a:endParaRPr lang="es-PE" dirty="0" smtClean="0">
              <a:solidFill>
                <a:srgbClr val="003300"/>
              </a:solidFill>
            </a:endParaRPr>
          </a:p>
          <a:p>
            <a:endParaRPr lang="es-PE" dirty="0" smtClean="0">
              <a:solidFill>
                <a:srgbClr val="003300"/>
              </a:solidFill>
            </a:endParaRPr>
          </a:p>
          <a:p>
            <a:endParaRPr lang="es-PE" dirty="0" smtClean="0">
              <a:solidFill>
                <a:srgbClr val="003300"/>
              </a:solidFill>
            </a:endParaRPr>
          </a:p>
          <a:p>
            <a:pPr marL="0" indent="0">
              <a:buFont typeface="Arial" pitchFamily="34" charset="0"/>
              <a:buNone/>
            </a:pPr>
            <a:endParaRPr lang="es-PE" dirty="0">
              <a:solidFill>
                <a:srgbClr val="0033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3680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PE" sz="2200" dirty="0"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lang="es-PE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. Aspectos Operativos</a:t>
            </a:r>
            <a:br>
              <a:rPr lang="es-PE" sz="22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P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      ii. Mantenimiento - Plan</a:t>
            </a:r>
            <a:endParaRPr lang="es-PE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18503E-0A92-4F6C-A52D-F3C69E2CC9C5}" type="slidenum">
              <a:rPr lang="es-PE" smtClean="0"/>
              <a:pPr/>
              <a:t>31</a:t>
            </a:fld>
            <a:endParaRPr lang="es-PE"/>
          </a:p>
        </p:txBody>
      </p:sp>
      <p:cxnSp>
        <p:nvCxnSpPr>
          <p:cNvPr id="11" name="7 Conector recto"/>
          <p:cNvCxnSpPr/>
          <p:nvPr/>
        </p:nvCxnSpPr>
        <p:spPr>
          <a:xfrm>
            <a:off x="11649075" y="11772900"/>
            <a:ext cx="2771775" cy="0"/>
          </a:xfrm>
          <a:prstGeom prst="line">
            <a:avLst/>
          </a:prstGeom>
          <a:ln w="222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74" name="Picture 2" descr="C:\Users\mtejadab\Desktop\DJI00064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5576" y="4005064"/>
            <a:ext cx="3672408" cy="20657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1 Marcador de contenido"/>
          <p:cNvSpPr txBox="1">
            <a:spLocks/>
          </p:cNvSpPr>
          <p:nvPr/>
        </p:nvSpPr>
        <p:spPr>
          <a:xfrm>
            <a:off x="899591" y="1340768"/>
            <a:ext cx="7128793" cy="50720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400" b="0" kern="120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400" b="0" kern="120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400" b="0" kern="120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400" b="0" kern="120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400" b="0" kern="120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s-PE" kern="0" dirty="0" smtClean="0">
              <a:solidFill>
                <a:schemeClr val="tx2">
                  <a:lumMod val="75000"/>
                </a:schemeClr>
              </a:solidFill>
              <a:latin typeface="Arial"/>
            </a:endParaRPr>
          </a:p>
          <a:p>
            <a:pPr algn="just"/>
            <a:r>
              <a:rPr lang="es-PE" kern="0" dirty="0" smtClean="0">
                <a:solidFill>
                  <a:schemeClr val="tx2">
                    <a:lumMod val="75000"/>
                  </a:schemeClr>
                </a:solidFill>
                <a:latin typeface="Arial"/>
              </a:rPr>
              <a:t>Conforme al programa de Mantenimiento, se continuará con el cambio de coberturas de los almacenes de concentrado de mineral  C2 y C3.</a:t>
            </a:r>
          </a:p>
          <a:p>
            <a:pPr marL="342900" lvl="1" indent="-342900" algn="just">
              <a:buFont typeface="Arial" pitchFamily="34" charset="0"/>
              <a:buChar char="•"/>
            </a:pPr>
            <a:r>
              <a:rPr lang="es-PE" kern="0" dirty="0">
                <a:solidFill>
                  <a:schemeClr val="tx2">
                    <a:lumMod val="75000"/>
                  </a:schemeClr>
                </a:solidFill>
                <a:latin typeface="Arial"/>
              </a:rPr>
              <a:t>Cambio de la Faja Tubular – Minerales C</a:t>
            </a:r>
          </a:p>
          <a:p>
            <a:pPr marL="342900" lvl="1" indent="-342900" algn="just">
              <a:buFont typeface="Arial" pitchFamily="34" charset="0"/>
              <a:buChar char="•"/>
            </a:pPr>
            <a:r>
              <a:rPr lang="es-PE" kern="0" dirty="0">
                <a:solidFill>
                  <a:schemeClr val="tx2">
                    <a:lumMod val="75000"/>
                  </a:schemeClr>
                </a:solidFill>
                <a:latin typeface="Arial"/>
              </a:rPr>
              <a:t>Instalar un Sistema de Aspiración de Polvo en el túnel de recepción de </a:t>
            </a:r>
            <a:r>
              <a:rPr lang="es-PE" kern="0" dirty="0" err="1">
                <a:solidFill>
                  <a:schemeClr val="tx2">
                    <a:lumMod val="75000"/>
                  </a:schemeClr>
                </a:solidFill>
                <a:latin typeface="Arial"/>
              </a:rPr>
              <a:t>graneles</a:t>
            </a:r>
            <a:r>
              <a:rPr lang="es-PE" kern="0" dirty="0">
                <a:solidFill>
                  <a:schemeClr val="tx2">
                    <a:lumMod val="75000"/>
                  </a:schemeClr>
                </a:solidFill>
                <a:latin typeface="Arial"/>
              </a:rPr>
              <a:t>.</a:t>
            </a:r>
          </a:p>
          <a:p>
            <a:pPr marL="0" indent="0">
              <a:buFont typeface="Arial" pitchFamily="34" charset="0"/>
              <a:buNone/>
            </a:pPr>
            <a:endParaRPr lang="es-PE" dirty="0" smtClean="0">
              <a:solidFill>
                <a:srgbClr val="003300"/>
              </a:solidFill>
            </a:endParaRPr>
          </a:p>
          <a:p>
            <a:pPr marL="0" indent="0">
              <a:buFont typeface="Arial" pitchFamily="34" charset="0"/>
              <a:buNone/>
            </a:pPr>
            <a:endParaRPr lang="es-PE" dirty="0" smtClean="0">
              <a:solidFill>
                <a:srgbClr val="003300"/>
              </a:solidFill>
            </a:endParaRPr>
          </a:p>
          <a:p>
            <a:pPr marL="0" indent="0">
              <a:buFont typeface="Arial" pitchFamily="34" charset="0"/>
              <a:buNone/>
            </a:pPr>
            <a:endParaRPr lang="es-PE" dirty="0" smtClean="0">
              <a:solidFill>
                <a:srgbClr val="003300"/>
              </a:solidFill>
            </a:endParaRPr>
          </a:p>
          <a:p>
            <a:endParaRPr lang="es-PE" dirty="0" smtClean="0">
              <a:solidFill>
                <a:srgbClr val="003300"/>
              </a:solidFill>
            </a:endParaRPr>
          </a:p>
          <a:p>
            <a:endParaRPr lang="es-PE" dirty="0" smtClean="0">
              <a:solidFill>
                <a:srgbClr val="003300"/>
              </a:solidFill>
            </a:endParaRPr>
          </a:p>
          <a:p>
            <a:endParaRPr lang="es-PE" dirty="0" smtClean="0">
              <a:solidFill>
                <a:srgbClr val="003300"/>
              </a:solidFill>
            </a:endParaRPr>
          </a:p>
          <a:p>
            <a:pPr marL="0" indent="0">
              <a:buFont typeface="Arial" pitchFamily="34" charset="0"/>
              <a:buNone/>
            </a:pPr>
            <a:endParaRPr lang="es-PE" dirty="0">
              <a:solidFill>
                <a:srgbClr val="003300"/>
              </a:solidFill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93423" y="3591891"/>
            <a:ext cx="3331714" cy="2497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11844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PE" sz="2200" dirty="0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es-PE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. Aspectos Económicos y Comerciales</a:t>
            </a:r>
            <a:br>
              <a:rPr lang="es-PE" sz="22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P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      </a:t>
            </a:r>
            <a:endParaRPr lang="es-PE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18503E-0A92-4F6C-A52D-F3C69E2CC9C5}" type="slidenum">
              <a:rPr lang="es-PE" smtClean="0"/>
              <a:pPr/>
              <a:t>32</a:t>
            </a:fld>
            <a:endParaRPr lang="es-PE"/>
          </a:p>
        </p:txBody>
      </p:sp>
      <p:cxnSp>
        <p:nvCxnSpPr>
          <p:cNvPr id="11" name="7 Conector recto"/>
          <p:cNvCxnSpPr/>
          <p:nvPr/>
        </p:nvCxnSpPr>
        <p:spPr>
          <a:xfrm>
            <a:off x="11649075" y="11772900"/>
            <a:ext cx="2771775" cy="0"/>
          </a:xfrm>
          <a:prstGeom prst="line">
            <a:avLst/>
          </a:prstGeom>
          <a:ln w="222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595" y="1974456"/>
            <a:ext cx="4608809" cy="33095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54447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PE" sz="2200" dirty="0"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lang="es-PE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. Aspectos Administrativos y Financieros</a:t>
            </a:r>
            <a:br>
              <a:rPr lang="es-PE" sz="22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P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      </a:t>
            </a:r>
            <a:endParaRPr lang="es-PE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18503E-0A92-4F6C-A52D-F3C69E2CC9C5}" type="slidenum">
              <a:rPr lang="es-PE" smtClean="0"/>
              <a:pPr/>
              <a:t>33</a:t>
            </a:fld>
            <a:endParaRPr lang="es-PE"/>
          </a:p>
        </p:txBody>
      </p:sp>
      <p:cxnSp>
        <p:nvCxnSpPr>
          <p:cNvPr id="11" name="7 Conector recto"/>
          <p:cNvCxnSpPr/>
          <p:nvPr/>
        </p:nvCxnSpPr>
        <p:spPr>
          <a:xfrm>
            <a:off x="11649075" y="11772900"/>
            <a:ext cx="2771775" cy="0"/>
          </a:xfrm>
          <a:prstGeom prst="line">
            <a:avLst/>
          </a:prstGeom>
          <a:ln w="222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8250" y="1834592"/>
            <a:ext cx="5087500" cy="31888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00121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PE" dirty="0" smtClean="0">
                <a:latin typeface="Arial" panose="020B0604020202020204" pitchFamily="34" charset="0"/>
                <a:cs typeface="Arial" panose="020B0604020202020204" pitchFamily="34" charset="0"/>
              </a:rPr>
              <a:t>VI. Otros Aspectos</a:t>
            </a:r>
            <a:endParaRPr lang="es-P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3311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PE" sz="2200" dirty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s-PE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. Impacto sobre el desarrollo económico social </a:t>
            </a:r>
            <a:br>
              <a:rPr lang="es-PE" sz="22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PE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      </a:t>
            </a:r>
            <a:r>
              <a:rPr lang="es-P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2017 Salud</a:t>
            </a:r>
            <a:endParaRPr lang="es-PE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18503E-0A92-4F6C-A52D-F3C69E2CC9C5}" type="slidenum">
              <a:rPr lang="es-PE" smtClean="0"/>
              <a:pPr/>
              <a:t>35</a:t>
            </a:fld>
            <a:endParaRPr lang="es-PE"/>
          </a:p>
        </p:txBody>
      </p:sp>
      <p:cxnSp>
        <p:nvCxnSpPr>
          <p:cNvPr id="11" name="7 Conector recto"/>
          <p:cNvCxnSpPr/>
          <p:nvPr/>
        </p:nvCxnSpPr>
        <p:spPr>
          <a:xfrm>
            <a:off x="11649075" y="11772900"/>
            <a:ext cx="2771775" cy="0"/>
          </a:xfrm>
          <a:prstGeom prst="line">
            <a:avLst/>
          </a:prstGeom>
          <a:ln w="222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1 Marcador de contenido"/>
          <p:cNvSpPr>
            <a:spLocks noGrp="1"/>
          </p:cNvSpPr>
          <p:nvPr>
            <p:ph idx="1"/>
          </p:nvPr>
        </p:nvSpPr>
        <p:spPr>
          <a:xfrm>
            <a:off x="611560" y="1285875"/>
            <a:ext cx="7848872" cy="5072063"/>
          </a:xfrm>
          <a:noFill/>
        </p:spPr>
        <p:txBody>
          <a:bodyPr/>
          <a:lstStyle/>
          <a:p>
            <a:pPr marL="0" indent="0" algn="just">
              <a:buNone/>
            </a:pPr>
            <a:endParaRPr lang="es-PE" sz="1200" b="1" i="1" dirty="0">
              <a:solidFill>
                <a:srgbClr val="003300"/>
              </a:solidFill>
            </a:endParaRPr>
          </a:p>
          <a:p>
            <a:endParaRPr lang="es-PE" b="1" i="1" dirty="0" smtClean="0">
              <a:solidFill>
                <a:srgbClr val="003300"/>
              </a:solidFill>
            </a:endParaRPr>
          </a:p>
          <a:p>
            <a:endParaRPr lang="es-PE" b="1" i="1" dirty="0">
              <a:solidFill>
                <a:srgbClr val="003300"/>
              </a:solidFill>
            </a:endParaRPr>
          </a:p>
          <a:p>
            <a:endParaRPr lang="es-PE" b="1" i="1" dirty="0" smtClean="0">
              <a:solidFill>
                <a:srgbClr val="003300"/>
              </a:solidFill>
            </a:endParaRPr>
          </a:p>
          <a:p>
            <a:pPr marL="0" indent="0">
              <a:buNone/>
            </a:pPr>
            <a:endParaRPr lang="es-PE" dirty="0">
              <a:solidFill>
                <a:srgbClr val="003300"/>
              </a:solidFill>
            </a:endParaRPr>
          </a:p>
        </p:txBody>
      </p:sp>
      <p:pic>
        <p:nvPicPr>
          <p:cNvPr id="12" name="Picture 3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79512" y="1598051"/>
            <a:ext cx="2088232" cy="14922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2 Marcador de contenido"/>
          <p:cNvSpPr txBox="1">
            <a:spLocks/>
          </p:cNvSpPr>
          <p:nvPr/>
        </p:nvSpPr>
        <p:spPr>
          <a:xfrm>
            <a:off x="169059" y="3107640"/>
            <a:ext cx="2088232" cy="3312368"/>
          </a:xfrm>
          <a:prstGeom prst="rect">
            <a:avLst/>
          </a:prstGeom>
          <a:noFill/>
          <a:ln>
            <a:solidFill>
              <a:srgbClr val="003366"/>
            </a:solidFill>
          </a:ln>
        </p:spPr>
        <p:txBody>
          <a:bodyPr vert="horz" lIns="91440" tIns="45720" rIns="91440" bIns="45720" rtlCol="0">
            <a:normAutofit fontScale="925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spcBef>
                <a:spcPts val="0"/>
              </a:spcBef>
              <a:spcAft>
                <a:spcPts val="600"/>
              </a:spcAft>
              <a:buNone/>
            </a:pPr>
            <a:r>
              <a:rPr lang="es-PE" sz="1500" b="1" kern="0" dirty="0">
                <a:solidFill>
                  <a:schemeClr val="tx2">
                    <a:lumMod val="75000"/>
                  </a:schemeClr>
                </a:solidFill>
                <a:latin typeface="Arial"/>
              </a:rPr>
              <a:t>Financiamiento  profesionales de la salud</a:t>
            </a:r>
          </a:p>
          <a:p>
            <a:pPr marL="0" indent="0" algn="just">
              <a:spcBef>
                <a:spcPts val="0"/>
              </a:spcBef>
              <a:buFont typeface="Arial" pitchFamily="34" charset="0"/>
              <a:buNone/>
            </a:pPr>
            <a:r>
              <a:rPr lang="es-PE" sz="1500" kern="0" dirty="0">
                <a:solidFill>
                  <a:schemeClr val="tx2">
                    <a:lumMod val="75000"/>
                  </a:schemeClr>
                </a:solidFill>
                <a:latin typeface="Arial"/>
              </a:rPr>
              <a:t>Alianza: Gobierno Regional Arequipa/Red de Salud (</a:t>
            </a:r>
            <a:r>
              <a:rPr lang="es-PE" sz="1500" kern="0" dirty="0" err="1">
                <a:solidFill>
                  <a:schemeClr val="tx2">
                    <a:lumMod val="75000"/>
                  </a:schemeClr>
                </a:solidFill>
                <a:latin typeface="Arial"/>
              </a:rPr>
              <a:t>Islay</a:t>
            </a:r>
            <a:r>
              <a:rPr lang="es-PE" sz="1500" kern="0" dirty="0">
                <a:solidFill>
                  <a:schemeClr val="tx2">
                    <a:lumMod val="75000"/>
                  </a:schemeClr>
                </a:solidFill>
                <a:latin typeface="Arial"/>
              </a:rPr>
              <a:t>)</a:t>
            </a:r>
          </a:p>
          <a:p>
            <a:pPr marL="0" indent="0" algn="just">
              <a:spcBef>
                <a:spcPts val="0"/>
              </a:spcBef>
              <a:buFont typeface="Arial" pitchFamily="34" charset="0"/>
              <a:buNone/>
            </a:pPr>
            <a:endParaRPr lang="es-PE" sz="1500" kern="0" dirty="0">
              <a:solidFill>
                <a:schemeClr val="tx2">
                  <a:lumMod val="75000"/>
                </a:schemeClr>
              </a:solidFill>
              <a:latin typeface="Arial"/>
            </a:endParaRPr>
          </a:p>
          <a:p>
            <a:pPr marL="0" indent="0" algn="just">
              <a:spcBef>
                <a:spcPts val="0"/>
              </a:spcBef>
              <a:buFont typeface="Arial" pitchFamily="34" charset="0"/>
              <a:buNone/>
            </a:pPr>
            <a:r>
              <a:rPr lang="es-PE" sz="1500" kern="0" dirty="0">
                <a:solidFill>
                  <a:schemeClr val="tx2">
                    <a:lumMod val="75000"/>
                  </a:schemeClr>
                </a:solidFill>
                <a:latin typeface="Arial"/>
              </a:rPr>
              <a:t>Personal Contratado: 04 médicos, 02 enfermeras, </a:t>
            </a:r>
          </a:p>
          <a:p>
            <a:pPr marL="0" indent="0" algn="just">
              <a:spcBef>
                <a:spcPts val="0"/>
              </a:spcBef>
              <a:buFont typeface="Arial" pitchFamily="34" charset="0"/>
              <a:buNone/>
            </a:pPr>
            <a:r>
              <a:rPr lang="es-PE" sz="1500" kern="0" dirty="0">
                <a:solidFill>
                  <a:schemeClr val="tx2">
                    <a:lumMod val="75000"/>
                  </a:schemeClr>
                </a:solidFill>
                <a:latin typeface="Arial"/>
              </a:rPr>
              <a:t>02 </a:t>
            </a:r>
            <a:r>
              <a:rPr lang="es-PE" sz="1500" kern="0" dirty="0" err="1">
                <a:solidFill>
                  <a:schemeClr val="tx2">
                    <a:lumMod val="75000"/>
                  </a:schemeClr>
                </a:solidFill>
                <a:latin typeface="Arial"/>
              </a:rPr>
              <a:t>obstetrices</a:t>
            </a:r>
            <a:r>
              <a:rPr lang="es-PE" sz="1500" kern="0" dirty="0">
                <a:solidFill>
                  <a:schemeClr val="tx2">
                    <a:lumMod val="75000"/>
                  </a:schemeClr>
                </a:solidFill>
                <a:latin typeface="Arial"/>
              </a:rPr>
              <a:t> (para 03 </a:t>
            </a:r>
            <a:r>
              <a:rPr lang="es-PE" sz="1500" kern="0" dirty="0" smtClean="0">
                <a:solidFill>
                  <a:schemeClr val="tx2">
                    <a:lumMod val="75000"/>
                  </a:schemeClr>
                </a:solidFill>
                <a:latin typeface="Arial"/>
              </a:rPr>
              <a:t>centros de salud)</a:t>
            </a:r>
            <a:endParaRPr lang="es-PE" sz="1500" kern="0" dirty="0">
              <a:solidFill>
                <a:schemeClr val="tx2">
                  <a:lumMod val="75000"/>
                </a:schemeClr>
              </a:solidFill>
              <a:latin typeface="Arial"/>
            </a:endParaRPr>
          </a:p>
          <a:p>
            <a:pPr marL="0" indent="0">
              <a:spcBef>
                <a:spcPts val="0"/>
              </a:spcBef>
              <a:buFont typeface="Arial" pitchFamily="34" charset="0"/>
              <a:buNone/>
            </a:pPr>
            <a:endParaRPr lang="es-PE" sz="1500" kern="0" dirty="0">
              <a:solidFill>
                <a:schemeClr val="tx2">
                  <a:lumMod val="75000"/>
                </a:schemeClr>
              </a:solidFill>
              <a:latin typeface="Arial"/>
            </a:endParaRPr>
          </a:p>
          <a:p>
            <a:pPr marL="0" indent="0">
              <a:spcBef>
                <a:spcPts val="0"/>
              </a:spcBef>
              <a:buFont typeface="Arial" pitchFamily="34" charset="0"/>
              <a:buNone/>
            </a:pPr>
            <a:r>
              <a:rPr lang="es-PE" sz="1500" kern="0" dirty="0">
                <a:solidFill>
                  <a:schemeClr val="tx2">
                    <a:lumMod val="75000"/>
                  </a:schemeClr>
                </a:solidFill>
                <a:latin typeface="Arial"/>
              </a:rPr>
              <a:t>Inversión: </a:t>
            </a:r>
          </a:p>
          <a:p>
            <a:pPr marL="0" indent="0">
              <a:spcBef>
                <a:spcPts val="0"/>
              </a:spcBef>
              <a:buFont typeface="Arial" pitchFamily="34" charset="0"/>
              <a:buNone/>
            </a:pPr>
            <a:r>
              <a:rPr lang="es-PE" sz="1500" b="1" kern="0" dirty="0">
                <a:solidFill>
                  <a:schemeClr val="tx2">
                    <a:lumMod val="75000"/>
                  </a:schemeClr>
                </a:solidFill>
                <a:latin typeface="Arial"/>
              </a:rPr>
              <a:t>S/. 299,508.00</a:t>
            </a:r>
          </a:p>
          <a:p>
            <a:pPr>
              <a:spcBef>
                <a:spcPts val="0"/>
              </a:spcBef>
            </a:pPr>
            <a:endParaRPr lang="es-PE" sz="1600" dirty="0" smtClean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</a:endParaRPr>
          </a:p>
          <a:p>
            <a:pPr>
              <a:spcBef>
                <a:spcPts val="0"/>
              </a:spcBef>
            </a:pPr>
            <a:endParaRPr lang="es-PE" sz="1400" dirty="0" smtClean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</a:endParaRPr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11760" y="1628800"/>
            <a:ext cx="2088232" cy="14749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2 Marcador de contenido"/>
          <p:cNvSpPr txBox="1">
            <a:spLocks/>
          </p:cNvSpPr>
          <p:nvPr/>
        </p:nvSpPr>
        <p:spPr>
          <a:xfrm>
            <a:off x="2409691" y="3113492"/>
            <a:ext cx="2088232" cy="3312368"/>
          </a:xfrm>
          <a:prstGeom prst="rect">
            <a:avLst/>
          </a:prstGeom>
          <a:noFill/>
          <a:ln>
            <a:solidFill>
              <a:srgbClr val="003366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spcBef>
                <a:spcPts val="0"/>
              </a:spcBef>
              <a:spcAft>
                <a:spcPts val="600"/>
              </a:spcAft>
              <a:buNone/>
            </a:pPr>
            <a:r>
              <a:rPr lang="es-PE" sz="1400" b="1" kern="0" dirty="0">
                <a:solidFill>
                  <a:schemeClr val="tx2">
                    <a:lumMod val="75000"/>
                  </a:schemeClr>
                </a:solidFill>
                <a:latin typeface="Arial"/>
              </a:rPr>
              <a:t>Mejora de ambientes y equipos en </a:t>
            </a:r>
            <a:r>
              <a:rPr lang="es-PE" sz="1400" b="1" kern="0" dirty="0" smtClean="0">
                <a:solidFill>
                  <a:schemeClr val="tx2">
                    <a:lumMod val="75000"/>
                  </a:schemeClr>
                </a:solidFill>
                <a:latin typeface="Arial"/>
              </a:rPr>
              <a:t>Centros de Salud.</a:t>
            </a:r>
            <a:endParaRPr lang="es-PE" sz="1400" b="1" kern="0" dirty="0">
              <a:solidFill>
                <a:schemeClr val="tx2">
                  <a:lumMod val="75000"/>
                </a:schemeClr>
              </a:solidFill>
              <a:latin typeface="Arial"/>
            </a:endParaRPr>
          </a:p>
          <a:p>
            <a:pPr marL="0" indent="0" algn="just">
              <a:spcBef>
                <a:spcPts val="0"/>
              </a:spcBef>
              <a:buNone/>
            </a:pPr>
            <a:r>
              <a:rPr lang="es-PE" sz="1400" kern="0" dirty="0">
                <a:solidFill>
                  <a:schemeClr val="tx2">
                    <a:lumMod val="75000"/>
                  </a:schemeClr>
                </a:solidFill>
                <a:latin typeface="Arial"/>
              </a:rPr>
              <a:t>Alianza: Gobierno Regional Arequipa/Red de Salud (</a:t>
            </a:r>
            <a:r>
              <a:rPr lang="es-PE" sz="1400" kern="0" dirty="0" err="1">
                <a:solidFill>
                  <a:schemeClr val="tx2">
                    <a:lumMod val="75000"/>
                  </a:schemeClr>
                </a:solidFill>
                <a:latin typeface="Arial"/>
              </a:rPr>
              <a:t>Islay</a:t>
            </a:r>
            <a:r>
              <a:rPr lang="es-PE" sz="1400" kern="0" dirty="0">
                <a:solidFill>
                  <a:schemeClr val="tx2">
                    <a:lumMod val="75000"/>
                  </a:schemeClr>
                </a:solidFill>
                <a:latin typeface="Arial"/>
              </a:rPr>
              <a:t>)</a:t>
            </a:r>
          </a:p>
          <a:p>
            <a:pPr algn="just">
              <a:spcBef>
                <a:spcPts val="0"/>
              </a:spcBef>
            </a:pPr>
            <a:endParaRPr lang="es-PE" sz="1400" kern="0" dirty="0">
              <a:solidFill>
                <a:schemeClr val="tx2">
                  <a:lumMod val="75000"/>
                </a:schemeClr>
              </a:solidFill>
              <a:latin typeface="Arial"/>
            </a:endParaRPr>
          </a:p>
          <a:p>
            <a:pPr marL="0" indent="0" algn="just">
              <a:spcBef>
                <a:spcPts val="0"/>
              </a:spcBef>
              <a:buNone/>
            </a:pPr>
            <a:r>
              <a:rPr lang="es-PE" sz="1400" kern="0" dirty="0">
                <a:solidFill>
                  <a:schemeClr val="tx2">
                    <a:lumMod val="75000"/>
                  </a:schemeClr>
                </a:solidFill>
                <a:latin typeface="Arial"/>
              </a:rPr>
              <a:t>CCSS intervenidos: 03 (</a:t>
            </a:r>
            <a:r>
              <a:rPr lang="es-PE" sz="1400" kern="0" dirty="0" err="1">
                <a:solidFill>
                  <a:schemeClr val="tx2">
                    <a:lumMod val="75000"/>
                  </a:schemeClr>
                </a:solidFill>
                <a:latin typeface="Arial"/>
              </a:rPr>
              <a:t>Matarani</a:t>
            </a:r>
            <a:r>
              <a:rPr lang="es-PE" sz="1400" kern="0" dirty="0">
                <a:solidFill>
                  <a:schemeClr val="tx2">
                    <a:lumMod val="75000"/>
                  </a:schemeClr>
                </a:solidFill>
                <a:latin typeface="Arial"/>
              </a:rPr>
              <a:t>, Villa Lourdes, Alto Inclán)</a:t>
            </a:r>
          </a:p>
          <a:p>
            <a:pPr>
              <a:spcBef>
                <a:spcPts val="0"/>
              </a:spcBef>
            </a:pPr>
            <a:endParaRPr lang="es-PE" sz="1400" kern="0" dirty="0">
              <a:solidFill>
                <a:schemeClr val="tx2">
                  <a:lumMod val="75000"/>
                </a:schemeClr>
              </a:solidFill>
              <a:latin typeface="Arial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s-PE" sz="1400" kern="0" dirty="0">
                <a:solidFill>
                  <a:schemeClr val="tx2">
                    <a:lumMod val="75000"/>
                  </a:schemeClr>
                </a:solidFill>
                <a:latin typeface="Arial"/>
              </a:rPr>
              <a:t>Inversión: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s-PE" sz="1400" b="1" kern="0" dirty="0">
                <a:solidFill>
                  <a:schemeClr val="tx2">
                    <a:lumMod val="75000"/>
                  </a:schemeClr>
                </a:solidFill>
                <a:latin typeface="Arial"/>
              </a:rPr>
              <a:t>S/. 503,395.28</a:t>
            </a:r>
          </a:p>
          <a:p>
            <a:pPr marL="0" indent="0">
              <a:spcBef>
                <a:spcPts val="0"/>
              </a:spcBef>
              <a:spcAft>
                <a:spcPts val="600"/>
              </a:spcAft>
              <a:buFont typeface="Arial" pitchFamily="34" charset="0"/>
              <a:buNone/>
            </a:pPr>
            <a:endParaRPr lang="es-PE" sz="1600" dirty="0" smtClean="0"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  <a:p>
            <a:pPr>
              <a:spcBef>
                <a:spcPts val="0"/>
              </a:spcBef>
            </a:pPr>
            <a:endParaRPr lang="es-PE" sz="1600" dirty="0" smtClean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</a:endParaRPr>
          </a:p>
          <a:p>
            <a:pPr>
              <a:spcBef>
                <a:spcPts val="0"/>
              </a:spcBef>
            </a:pPr>
            <a:endParaRPr lang="es-PE" sz="1400" dirty="0" smtClean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</a:endParaRPr>
          </a:p>
        </p:txBody>
      </p:sp>
      <p:pic>
        <p:nvPicPr>
          <p:cNvPr id="16" name="Picture 2" descr="C:\Users\jbustillosm\Documents\TSR\MDI\R4\20170504_165538.jpg"/>
          <p:cNvPicPr>
            <a:picLocks noChangeAspect="1" noChangeArrowheads="1"/>
          </p:cNvPicPr>
          <p:nvPr/>
        </p:nvPicPr>
        <p:blipFill rotWithShape="1">
          <a:blip r:embed="rId4" cstate="screen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661538" y="1601095"/>
            <a:ext cx="2088232" cy="15098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/>
          <p:cNvPicPr>
            <a:picLocks noChangeAspect="1" noChangeArrowheads="1"/>
          </p:cNvPicPr>
          <p:nvPr/>
        </p:nvPicPr>
        <p:blipFill rotWithShape="1">
          <a:blip r:embed="rId6" cstate="screen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colorTemperature colorTemp="8800"/>
                    </a14:imgEffect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839816" y="1598051"/>
            <a:ext cx="2076238" cy="1508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" name="2 Marcador de contenido"/>
          <p:cNvSpPr txBox="1">
            <a:spLocks/>
          </p:cNvSpPr>
          <p:nvPr/>
        </p:nvSpPr>
        <p:spPr>
          <a:xfrm>
            <a:off x="4650323" y="3113492"/>
            <a:ext cx="2088232" cy="3312368"/>
          </a:xfrm>
          <a:prstGeom prst="rect">
            <a:avLst/>
          </a:prstGeom>
          <a:noFill/>
          <a:ln>
            <a:solidFill>
              <a:srgbClr val="003366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spcBef>
                <a:spcPts val="0"/>
              </a:spcBef>
              <a:spcAft>
                <a:spcPts val="600"/>
              </a:spcAft>
              <a:buNone/>
            </a:pPr>
            <a:r>
              <a:rPr lang="es-PE" sz="1400" b="1" kern="0" dirty="0">
                <a:solidFill>
                  <a:schemeClr val="tx2">
                    <a:lumMod val="75000"/>
                  </a:schemeClr>
                </a:solidFill>
                <a:latin typeface="Arial"/>
              </a:rPr>
              <a:t>Proyecto de agua potable: </a:t>
            </a:r>
            <a:r>
              <a:rPr lang="es-PE" sz="1400" b="1" kern="0" dirty="0" smtClean="0">
                <a:solidFill>
                  <a:schemeClr val="tx2">
                    <a:lumMod val="75000"/>
                  </a:schemeClr>
                </a:solidFill>
                <a:latin typeface="Arial"/>
              </a:rPr>
              <a:t>Reservorio 4</a:t>
            </a:r>
            <a:endParaRPr lang="es-PE" sz="1400" b="1" kern="0" dirty="0">
              <a:solidFill>
                <a:schemeClr val="tx2">
                  <a:lumMod val="75000"/>
                </a:schemeClr>
              </a:solidFill>
              <a:latin typeface="Arial"/>
            </a:endParaRPr>
          </a:p>
          <a:p>
            <a:pPr marL="0" indent="0" algn="just">
              <a:spcBef>
                <a:spcPts val="0"/>
              </a:spcBef>
              <a:buNone/>
            </a:pPr>
            <a:endParaRPr lang="es-PE" sz="1400" kern="0" dirty="0" smtClean="0">
              <a:solidFill>
                <a:schemeClr val="tx2">
                  <a:lumMod val="75000"/>
                </a:schemeClr>
              </a:solidFill>
              <a:latin typeface="Arial"/>
            </a:endParaRPr>
          </a:p>
          <a:p>
            <a:pPr marL="0" indent="0" algn="just">
              <a:spcBef>
                <a:spcPts val="0"/>
              </a:spcBef>
              <a:buNone/>
            </a:pPr>
            <a:r>
              <a:rPr lang="es-PE" sz="1400" kern="0" dirty="0" smtClean="0">
                <a:solidFill>
                  <a:schemeClr val="tx2">
                    <a:lumMod val="75000"/>
                  </a:schemeClr>
                </a:solidFill>
                <a:latin typeface="Arial"/>
              </a:rPr>
              <a:t>Alianza</a:t>
            </a:r>
            <a:r>
              <a:rPr lang="es-PE" sz="1400" kern="0" dirty="0">
                <a:solidFill>
                  <a:schemeClr val="tx2">
                    <a:lumMod val="75000"/>
                  </a:schemeClr>
                </a:solidFill>
                <a:latin typeface="Arial"/>
              </a:rPr>
              <a:t>: Municipalidad Distrital de </a:t>
            </a:r>
            <a:r>
              <a:rPr lang="es-PE" sz="1400" kern="0" dirty="0" err="1">
                <a:solidFill>
                  <a:schemeClr val="tx2">
                    <a:lumMod val="75000"/>
                  </a:schemeClr>
                </a:solidFill>
                <a:latin typeface="Arial"/>
              </a:rPr>
              <a:t>Islay</a:t>
            </a:r>
            <a:endParaRPr lang="es-PE" sz="1400" kern="0" dirty="0">
              <a:solidFill>
                <a:schemeClr val="tx2">
                  <a:lumMod val="75000"/>
                </a:schemeClr>
              </a:solidFill>
              <a:latin typeface="Arial"/>
            </a:endParaRPr>
          </a:p>
          <a:p>
            <a:pPr marL="0" indent="0" algn="just">
              <a:spcBef>
                <a:spcPts val="0"/>
              </a:spcBef>
              <a:buNone/>
            </a:pPr>
            <a:endParaRPr lang="es-PE" sz="1400" kern="0" dirty="0">
              <a:solidFill>
                <a:schemeClr val="tx2">
                  <a:lumMod val="75000"/>
                </a:schemeClr>
              </a:solidFill>
              <a:latin typeface="Arial"/>
            </a:endParaRPr>
          </a:p>
          <a:p>
            <a:pPr marL="0" indent="0" algn="just">
              <a:spcBef>
                <a:spcPts val="0"/>
              </a:spcBef>
              <a:buNone/>
            </a:pPr>
            <a:r>
              <a:rPr lang="es-PE" sz="1400" kern="0" dirty="0">
                <a:solidFill>
                  <a:schemeClr val="tx2">
                    <a:lumMod val="75000"/>
                  </a:schemeClr>
                </a:solidFill>
                <a:latin typeface="Arial"/>
              </a:rPr>
              <a:t>Beneficiados: Distrito de </a:t>
            </a:r>
            <a:r>
              <a:rPr lang="es-PE" sz="1400" kern="0" dirty="0" err="1">
                <a:solidFill>
                  <a:schemeClr val="tx2">
                    <a:lumMod val="75000"/>
                  </a:schemeClr>
                </a:solidFill>
                <a:latin typeface="Arial"/>
              </a:rPr>
              <a:t>Islay</a:t>
            </a:r>
            <a:r>
              <a:rPr lang="es-PE" sz="1400" kern="0" dirty="0">
                <a:solidFill>
                  <a:schemeClr val="tx2">
                    <a:lumMod val="75000"/>
                  </a:schemeClr>
                </a:solidFill>
                <a:latin typeface="Arial"/>
              </a:rPr>
              <a:t> (MDI)</a:t>
            </a:r>
          </a:p>
          <a:p>
            <a:pPr marL="0" indent="0">
              <a:spcBef>
                <a:spcPts val="0"/>
              </a:spcBef>
              <a:buNone/>
            </a:pPr>
            <a:endParaRPr lang="es-PE" sz="1400" kern="0" dirty="0">
              <a:solidFill>
                <a:schemeClr val="tx2">
                  <a:lumMod val="75000"/>
                </a:schemeClr>
              </a:solidFill>
              <a:latin typeface="Arial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s-PE" sz="1400" kern="0" dirty="0">
                <a:solidFill>
                  <a:schemeClr val="tx2">
                    <a:lumMod val="75000"/>
                  </a:schemeClr>
                </a:solidFill>
                <a:latin typeface="Arial"/>
              </a:rPr>
              <a:t>Inversión: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s-PE" sz="1400" b="1" kern="0" dirty="0">
                <a:solidFill>
                  <a:schemeClr val="tx2">
                    <a:lumMod val="75000"/>
                  </a:schemeClr>
                </a:solidFill>
                <a:latin typeface="Arial"/>
              </a:rPr>
              <a:t>S/. 523,717.58</a:t>
            </a:r>
          </a:p>
          <a:p>
            <a:pPr marL="0" indent="0">
              <a:spcBef>
                <a:spcPts val="0"/>
              </a:spcBef>
              <a:spcAft>
                <a:spcPts val="600"/>
              </a:spcAft>
              <a:buFont typeface="Arial" pitchFamily="34" charset="0"/>
              <a:buNone/>
            </a:pPr>
            <a:endParaRPr lang="es-PE" sz="1400" dirty="0" smtClean="0"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  <a:p>
            <a:pPr>
              <a:spcBef>
                <a:spcPts val="0"/>
              </a:spcBef>
            </a:pPr>
            <a:endParaRPr lang="es-PE" sz="1400" dirty="0" smtClean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</a:endParaRPr>
          </a:p>
          <a:p>
            <a:pPr>
              <a:spcBef>
                <a:spcPts val="0"/>
              </a:spcBef>
            </a:pPr>
            <a:endParaRPr lang="es-PE" sz="1400" dirty="0" smtClean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</a:endParaRPr>
          </a:p>
        </p:txBody>
      </p:sp>
      <p:sp>
        <p:nvSpPr>
          <p:cNvPr id="20" name="2 Marcador de contenido"/>
          <p:cNvSpPr txBox="1">
            <a:spLocks/>
          </p:cNvSpPr>
          <p:nvPr/>
        </p:nvSpPr>
        <p:spPr>
          <a:xfrm>
            <a:off x="6839816" y="3115441"/>
            <a:ext cx="2088232" cy="3312368"/>
          </a:xfrm>
          <a:prstGeom prst="rect">
            <a:avLst/>
          </a:prstGeom>
          <a:noFill/>
          <a:ln>
            <a:solidFill>
              <a:srgbClr val="003366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spcBef>
                <a:spcPts val="0"/>
              </a:spcBef>
              <a:spcAft>
                <a:spcPts val="600"/>
              </a:spcAft>
              <a:buNone/>
            </a:pPr>
            <a:r>
              <a:rPr lang="es-PE" sz="1400" b="1" kern="0" dirty="0">
                <a:solidFill>
                  <a:schemeClr val="tx2">
                    <a:lumMod val="75000"/>
                  </a:schemeClr>
                </a:solidFill>
                <a:latin typeface="Arial"/>
              </a:rPr>
              <a:t>Financiamiento personal técnico e implementación Policlínico SMP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es-PE" sz="1400" kern="0" dirty="0">
                <a:solidFill>
                  <a:schemeClr val="tx2">
                    <a:lumMod val="75000"/>
                  </a:schemeClr>
                </a:solidFill>
                <a:latin typeface="Arial"/>
              </a:rPr>
              <a:t>Único Centro de Rehabilitación en la Provincia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es-PE" sz="1400" kern="0" dirty="0">
                <a:solidFill>
                  <a:schemeClr val="tx2">
                    <a:lumMod val="75000"/>
                  </a:schemeClr>
                </a:solidFill>
                <a:latin typeface="Arial"/>
              </a:rPr>
              <a:t> 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es-PE" sz="1400" kern="0" dirty="0">
                <a:solidFill>
                  <a:schemeClr val="tx2">
                    <a:lumMod val="75000"/>
                  </a:schemeClr>
                </a:solidFill>
                <a:latin typeface="Arial"/>
              </a:rPr>
              <a:t>Beneficiados: Provincia de </a:t>
            </a:r>
            <a:r>
              <a:rPr lang="es-PE" sz="1400" kern="0" dirty="0" err="1">
                <a:solidFill>
                  <a:schemeClr val="tx2">
                    <a:lumMod val="75000"/>
                  </a:schemeClr>
                </a:solidFill>
                <a:latin typeface="Arial"/>
              </a:rPr>
              <a:t>Islay</a:t>
            </a:r>
            <a:endParaRPr lang="es-PE" sz="1400" kern="0" dirty="0">
              <a:solidFill>
                <a:schemeClr val="tx2">
                  <a:lumMod val="75000"/>
                </a:schemeClr>
              </a:solidFill>
              <a:latin typeface="Arial"/>
            </a:endParaRPr>
          </a:p>
          <a:p>
            <a:pPr marL="0" indent="0">
              <a:spcBef>
                <a:spcPts val="0"/>
              </a:spcBef>
              <a:buNone/>
            </a:pPr>
            <a:endParaRPr lang="es-PE" sz="1400" kern="0" dirty="0">
              <a:solidFill>
                <a:schemeClr val="tx2">
                  <a:lumMod val="75000"/>
                </a:schemeClr>
              </a:solidFill>
              <a:latin typeface="Arial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s-PE" sz="1400" kern="0" dirty="0">
                <a:solidFill>
                  <a:schemeClr val="tx2">
                    <a:lumMod val="75000"/>
                  </a:schemeClr>
                </a:solidFill>
                <a:latin typeface="Arial"/>
              </a:rPr>
              <a:t>Inversión: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s-PE" sz="1400" b="1" kern="0" dirty="0">
                <a:solidFill>
                  <a:schemeClr val="tx2">
                    <a:lumMod val="75000"/>
                  </a:schemeClr>
                </a:solidFill>
                <a:latin typeface="Arial"/>
              </a:rPr>
              <a:t>S/. 117,000.00</a:t>
            </a:r>
          </a:p>
          <a:p>
            <a:pPr>
              <a:spcBef>
                <a:spcPts val="0"/>
              </a:spcBef>
            </a:pPr>
            <a:endParaRPr lang="es-PE" sz="1400" dirty="0" smtClean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832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PE" sz="2200" dirty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s-PE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. Impacto sobre el desarrollo económico social </a:t>
            </a:r>
            <a:br>
              <a:rPr lang="es-PE" sz="22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PE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      </a:t>
            </a:r>
            <a:r>
              <a:rPr lang="es-P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2017 Infraestructura</a:t>
            </a:r>
            <a:endParaRPr lang="es-PE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18503E-0A92-4F6C-A52D-F3C69E2CC9C5}" type="slidenum">
              <a:rPr lang="es-PE" smtClean="0"/>
              <a:pPr/>
              <a:t>36</a:t>
            </a:fld>
            <a:endParaRPr lang="es-PE"/>
          </a:p>
        </p:txBody>
      </p:sp>
      <p:cxnSp>
        <p:nvCxnSpPr>
          <p:cNvPr id="11" name="7 Conector recto"/>
          <p:cNvCxnSpPr/>
          <p:nvPr/>
        </p:nvCxnSpPr>
        <p:spPr>
          <a:xfrm>
            <a:off x="11649075" y="11772900"/>
            <a:ext cx="2771775" cy="0"/>
          </a:xfrm>
          <a:prstGeom prst="line">
            <a:avLst/>
          </a:prstGeom>
          <a:ln w="222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1 Marcador de contenido"/>
          <p:cNvSpPr>
            <a:spLocks noGrp="1"/>
          </p:cNvSpPr>
          <p:nvPr>
            <p:ph idx="1"/>
          </p:nvPr>
        </p:nvSpPr>
        <p:spPr>
          <a:xfrm>
            <a:off x="611560" y="1285875"/>
            <a:ext cx="7848872" cy="5072063"/>
          </a:xfrm>
          <a:noFill/>
        </p:spPr>
        <p:txBody>
          <a:bodyPr/>
          <a:lstStyle/>
          <a:p>
            <a:pPr marL="0" indent="0" algn="just">
              <a:buNone/>
            </a:pPr>
            <a:endParaRPr lang="es-PE" sz="1200" b="1" i="1" dirty="0">
              <a:solidFill>
                <a:srgbClr val="003300"/>
              </a:solidFill>
            </a:endParaRPr>
          </a:p>
          <a:p>
            <a:endParaRPr lang="es-PE" b="1" i="1" dirty="0" smtClean="0">
              <a:solidFill>
                <a:srgbClr val="003300"/>
              </a:solidFill>
            </a:endParaRPr>
          </a:p>
          <a:p>
            <a:endParaRPr lang="es-PE" b="1" i="1" dirty="0">
              <a:solidFill>
                <a:srgbClr val="003300"/>
              </a:solidFill>
            </a:endParaRPr>
          </a:p>
          <a:p>
            <a:endParaRPr lang="es-PE" b="1" i="1" dirty="0" smtClean="0">
              <a:solidFill>
                <a:srgbClr val="003300"/>
              </a:solidFill>
            </a:endParaRPr>
          </a:p>
          <a:p>
            <a:pPr marL="0" indent="0">
              <a:buNone/>
            </a:pPr>
            <a:endParaRPr lang="es-PE" dirty="0">
              <a:solidFill>
                <a:srgbClr val="003300"/>
              </a:solidFill>
            </a:endParaRPr>
          </a:p>
        </p:txBody>
      </p:sp>
      <p:sp>
        <p:nvSpPr>
          <p:cNvPr id="13" name="2 Marcador de contenido"/>
          <p:cNvSpPr txBox="1">
            <a:spLocks/>
          </p:cNvSpPr>
          <p:nvPr/>
        </p:nvSpPr>
        <p:spPr>
          <a:xfrm>
            <a:off x="1187623" y="3651321"/>
            <a:ext cx="3342401" cy="2513983"/>
          </a:xfrm>
          <a:prstGeom prst="rect">
            <a:avLst/>
          </a:prstGeom>
          <a:noFill/>
          <a:ln>
            <a:solidFill>
              <a:srgbClr val="003366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endParaRPr lang="es-PE" sz="1400" b="1" dirty="0" smtClean="0"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  <a:p>
            <a:pPr marL="0" indent="0" algn="just">
              <a:spcBef>
                <a:spcPts val="0"/>
              </a:spcBef>
              <a:spcAft>
                <a:spcPts val="600"/>
              </a:spcAft>
              <a:buNone/>
            </a:pPr>
            <a:r>
              <a:rPr lang="es-PE" sz="1400" b="1" kern="0" dirty="0">
                <a:solidFill>
                  <a:schemeClr val="tx2">
                    <a:lumMod val="75000"/>
                  </a:schemeClr>
                </a:solidFill>
                <a:latin typeface="Arial"/>
              </a:rPr>
              <a:t>CASTILLO FORGA: Restauración y puesta en valor </a:t>
            </a:r>
          </a:p>
          <a:p>
            <a:pPr marL="0" indent="0" algn="just">
              <a:spcBef>
                <a:spcPts val="0"/>
              </a:spcBef>
              <a:spcAft>
                <a:spcPts val="600"/>
              </a:spcAft>
              <a:buNone/>
            </a:pPr>
            <a:endParaRPr lang="es-PE" sz="1400" b="1" dirty="0"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  <a:p>
            <a:pPr marL="0" indent="0" algn="just">
              <a:spcBef>
                <a:spcPts val="0"/>
              </a:spcBef>
              <a:buNone/>
            </a:pPr>
            <a:r>
              <a:rPr lang="es-PE" sz="1400" kern="0" dirty="0">
                <a:solidFill>
                  <a:schemeClr val="tx2">
                    <a:lumMod val="75000"/>
                  </a:schemeClr>
                </a:solidFill>
                <a:latin typeface="Arial"/>
              </a:rPr>
              <a:t>Alianza: Gobierno Regional de Arequipa</a:t>
            </a:r>
          </a:p>
          <a:p>
            <a:pPr marL="0" indent="0">
              <a:spcBef>
                <a:spcPts val="0"/>
              </a:spcBef>
              <a:buNone/>
            </a:pPr>
            <a:endParaRPr lang="es-PE" sz="1400" kern="0" dirty="0">
              <a:solidFill>
                <a:schemeClr val="tx2">
                  <a:lumMod val="75000"/>
                </a:schemeClr>
              </a:solidFill>
              <a:latin typeface="Arial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s-PE" sz="1400" kern="0" dirty="0">
                <a:solidFill>
                  <a:schemeClr val="tx2">
                    <a:lumMod val="75000"/>
                  </a:schemeClr>
                </a:solidFill>
                <a:latin typeface="Arial"/>
              </a:rPr>
              <a:t>Inversión: </a:t>
            </a:r>
            <a:r>
              <a:rPr lang="es-PE" sz="1400" b="1" kern="0" dirty="0">
                <a:solidFill>
                  <a:schemeClr val="tx2">
                    <a:lumMod val="75000"/>
                  </a:schemeClr>
                </a:solidFill>
                <a:latin typeface="Arial"/>
              </a:rPr>
              <a:t>S/. 200,000.00</a:t>
            </a:r>
          </a:p>
          <a:p>
            <a:pPr marL="0" indent="0">
              <a:spcBef>
                <a:spcPts val="0"/>
              </a:spcBef>
              <a:spcAft>
                <a:spcPts val="600"/>
              </a:spcAft>
              <a:buFont typeface="Arial" pitchFamily="34" charset="0"/>
              <a:buNone/>
            </a:pPr>
            <a:endParaRPr lang="es-PE" sz="1500" b="1" dirty="0" smtClean="0"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  <a:p>
            <a:pPr>
              <a:spcBef>
                <a:spcPts val="0"/>
              </a:spcBef>
            </a:pPr>
            <a:endParaRPr lang="es-PE" sz="1600" dirty="0" smtClean="0">
              <a:latin typeface="Tahoma" panose="020B0604030504040204" pitchFamily="34" charset="0"/>
              <a:ea typeface="Tahoma" panose="020B0604030504040204" pitchFamily="34" charset="0"/>
            </a:endParaRPr>
          </a:p>
          <a:p>
            <a:pPr>
              <a:spcBef>
                <a:spcPts val="0"/>
              </a:spcBef>
            </a:pPr>
            <a:endParaRPr lang="es-PE" sz="1400" dirty="0" smtClean="0">
              <a:latin typeface="Tahoma" panose="020B0604030504040204" pitchFamily="34" charset="0"/>
              <a:ea typeface="Tahoma" panose="020B0604030504040204" pitchFamily="34" charset="0"/>
            </a:endParaRPr>
          </a:p>
        </p:txBody>
      </p:sp>
      <p:pic>
        <p:nvPicPr>
          <p:cNvPr id="17" name="Picture 2" descr="C:\Users\jbustillosm\Documents\TSR\Castillo Forga\2.jpg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187624" y="1268760"/>
            <a:ext cx="3342401" cy="23825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20 Imagen" descr="C:\Users\vleec\AppData\Local\Microsoft\Windows\Temporary Internet Files\Content.Word\IMG_3770.jpg"/>
          <p:cNvPicPr/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44008" y="1268760"/>
            <a:ext cx="3333280" cy="2382561"/>
          </a:xfrm>
          <a:prstGeom prst="rect">
            <a:avLst/>
          </a:prstGeom>
          <a:noFill/>
          <a:ln>
            <a:noFill/>
          </a:ln>
        </p:spPr>
      </p:pic>
      <p:sp>
        <p:nvSpPr>
          <p:cNvPr id="22" name="2 Marcador de contenido"/>
          <p:cNvSpPr txBox="1">
            <a:spLocks/>
          </p:cNvSpPr>
          <p:nvPr/>
        </p:nvSpPr>
        <p:spPr>
          <a:xfrm>
            <a:off x="4646699" y="3651321"/>
            <a:ext cx="3342401" cy="2513983"/>
          </a:xfrm>
          <a:prstGeom prst="rect">
            <a:avLst/>
          </a:prstGeom>
          <a:noFill/>
          <a:ln>
            <a:solidFill>
              <a:srgbClr val="003366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endParaRPr lang="es-PE" sz="1400" b="1" dirty="0" smtClean="0"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  <a:p>
            <a:pPr marL="0" indent="0" algn="just">
              <a:spcBef>
                <a:spcPts val="0"/>
              </a:spcBef>
              <a:spcAft>
                <a:spcPts val="600"/>
              </a:spcAft>
              <a:buNone/>
            </a:pPr>
            <a:r>
              <a:rPr lang="es-PE" sz="1400" b="1" kern="0" dirty="0">
                <a:solidFill>
                  <a:schemeClr val="tx2">
                    <a:lumMod val="75000"/>
                  </a:schemeClr>
                </a:solidFill>
                <a:latin typeface="Arial"/>
              </a:rPr>
              <a:t>Mejoramiento de áreas comunes: AVIS, sector pesquero, otros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es-PE" sz="1400" kern="0" dirty="0">
                <a:solidFill>
                  <a:schemeClr val="tx2">
                    <a:lumMod val="75000"/>
                  </a:schemeClr>
                </a:solidFill>
                <a:latin typeface="Arial"/>
              </a:rPr>
              <a:t>Beneficiados: AVIS Villa el Pescador (Local Comunal), AVIS </a:t>
            </a:r>
            <a:r>
              <a:rPr lang="es-PE" sz="1400" kern="0" dirty="0" err="1">
                <a:solidFill>
                  <a:schemeClr val="tx2">
                    <a:lumMod val="75000"/>
                  </a:schemeClr>
                </a:solidFill>
                <a:latin typeface="Arial"/>
              </a:rPr>
              <a:t>Matarani</a:t>
            </a:r>
            <a:r>
              <a:rPr lang="es-PE" sz="1400" kern="0" dirty="0">
                <a:solidFill>
                  <a:schemeClr val="tx2">
                    <a:lumMod val="75000"/>
                  </a:schemeClr>
                </a:solidFill>
                <a:latin typeface="Arial"/>
              </a:rPr>
              <a:t> 2000 (Parque Recreacional), IPA El Faro (Cobertura para zona de recepción de embarque, tecle y brazo pescante)</a:t>
            </a:r>
          </a:p>
          <a:p>
            <a:pPr marL="0" indent="0">
              <a:spcBef>
                <a:spcPts val="0"/>
              </a:spcBef>
              <a:buNone/>
            </a:pPr>
            <a:endParaRPr lang="es-PE" sz="1400" kern="0" dirty="0">
              <a:solidFill>
                <a:schemeClr val="tx2">
                  <a:lumMod val="75000"/>
                </a:schemeClr>
              </a:solidFill>
              <a:latin typeface="Arial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s-PE" sz="1400" kern="0" dirty="0">
                <a:solidFill>
                  <a:schemeClr val="tx2">
                    <a:lumMod val="75000"/>
                  </a:schemeClr>
                </a:solidFill>
                <a:latin typeface="Arial"/>
              </a:rPr>
              <a:t>Inversión: </a:t>
            </a:r>
            <a:r>
              <a:rPr lang="es-PE" sz="1400" b="1" kern="0" dirty="0">
                <a:solidFill>
                  <a:schemeClr val="tx2">
                    <a:lumMod val="75000"/>
                  </a:schemeClr>
                </a:solidFill>
                <a:latin typeface="Arial"/>
              </a:rPr>
              <a:t>S/. 135,300.00</a:t>
            </a:r>
          </a:p>
          <a:p>
            <a:pPr marL="0" indent="0">
              <a:spcBef>
                <a:spcPts val="0"/>
              </a:spcBef>
              <a:spcAft>
                <a:spcPts val="600"/>
              </a:spcAft>
              <a:buFont typeface="Arial" pitchFamily="34" charset="0"/>
              <a:buNone/>
            </a:pPr>
            <a:endParaRPr lang="es-PE" sz="1500" b="1" dirty="0" smtClean="0"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  <a:p>
            <a:pPr marL="0" indent="0">
              <a:spcBef>
                <a:spcPts val="0"/>
              </a:spcBef>
              <a:buNone/>
            </a:pPr>
            <a:endParaRPr lang="es-PE" sz="1600" dirty="0" smtClean="0">
              <a:latin typeface="Tahoma" panose="020B0604030504040204" pitchFamily="34" charset="0"/>
              <a:ea typeface="Tahoma" panose="020B0604030504040204" pitchFamily="34" charset="0"/>
            </a:endParaRPr>
          </a:p>
          <a:p>
            <a:pPr marL="0" indent="0">
              <a:spcBef>
                <a:spcPts val="0"/>
              </a:spcBef>
              <a:buNone/>
            </a:pPr>
            <a:endParaRPr lang="es-PE" sz="1400" dirty="0" smtClean="0">
              <a:latin typeface="Tahoma" panose="020B0604030504040204" pitchFamily="34" charset="0"/>
              <a:ea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5981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PE" sz="2200" dirty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s-PE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. Impacto sobre el desarrollo económico social </a:t>
            </a:r>
            <a:br>
              <a:rPr lang="es-PE" sz="22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PE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      </a:t>
            </a:r>
            <a:r>
              <a:rPr lang="es-P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2017 Educación</a:t>
            </a:r>
            <a:endParaRPr lang="es-PE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18503E-0A92-4F6C-A52D-F3C69E2CC9C5}" type="slidenum">
              <a:rPr lang="es-PE" smtClean="0"/>
              <a:pPr/>
              <a:t>37</a:t>
            </a:fld>
            <a:endParaRPr lang="es-PE"/>
          </a:p>
        </p:txBody>
      </p:sp>
      <p:cxnSp>
        <p:nvCxnSpPr>
          <p:cNvPr id="11" name="7 Conector recto"/>
          <p:cNvCxnSpPr/>
          <p:nvPr/>
        </p:nvCxnSpPr>
        <p:spPr>
          <a:xfrm>
            <a:off x="11649075" y="11772900"/>
            <a:ext cx="2771775" cy="0"/>
          </a:xfrm>
          <a:prstGeom prst="line">
            <a:avLst/>
          </a:prstGeom>
          <a:ln w="222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1 Marcador de contenido"/>
          <p:cNvSpPr>
            <a:spLocks noGrp="1"/>
          </p:cNvSpPr>
          <p:nvPr>
            <p:ph idx="1"/>
          </p:nvPr>
        </p:nvSpPr>
        <p:spPr>
          <a:xfrm>
            <a:off x="611560" y="1285875"/>
            <a:ext cx="7848872" cy="5072063"/>
          </a:xfrm>
          <a:noFill/>
        </p:spPr>
        <p:txBody>
          <a:bodyPr/>
          <a:lstStyle/>
          <a:p>
            <a:pPr marL="0" indent="0" algn="just">
              <a:buNone/>
            </a:pPr>
            <a:endParaRPr lang="es-PE" sz="1200" b="1" i="1" dirty="0">
              <a:solidFill>
                <a:srgbClr val="003300"/>
              </a:solidFill>
            </a:endParaRPr>
          </a:p>
          <a:p>
            <a:endParaRPr lang="es-PE" b="1" i="1" dirty="0" smtClean="0">
              <a:solidFill>
                <a:srgbClr val="003300"/>
              </a:solidFill>
            </a:endParaRPr>
          </a:p>
          <a:p>
            <a:endParaRPr lang="es-PE" b="1" i="1" dirty="0">
              <a:solidFill>
                <a:srgbClr val="003300"/>
              </a:solidFill>
            </a:endParaRPr>
          </a:p>
          <a:p>
            <a:endParaRPr lang="es-PE" b="1" i="1" dirty="0" smtClean="0">
              <a:solidFill>
                <a:srgbClr val="003300"/>
              </a:solidFill>
            </a:endParaRPr>
          </a:p>
          <a:p>
            <a:pPr marL="0" indent="0">
              <a:buNone/>
            </a:pPr>
            <a:endParaRPr lang="es-PE" dirty="0">
              <a:solidFill>
                <a:srgbClr val="003300"/>
              </a:solidFill>
            </a:endParaRPr>
          </a:p>
        </p:txBody>
      </p:sp>
      <p:sp>
        <p:nvSpPr>
          <p:cNvPr id="13" name="2 Marcador de contenido"/>
          <p:cNvSpPr txBox="1">
            <a:spLocks/>
          </p:cNvSpPr>
          <p:nvPr/>
        </p:nvSpPr>
        <p:spPr>
          <a:xfrm>
            <a:off x="169059" y="3107640"/>
            <a:ext cx="2088232" cy="3312368"/>
          </a:xfrm>
          <a:prstGeom prst="rect">
            <a:avLst/>
          </a:prstGeom>
          <a:noFill/>
          <a:ln>
            <a:solidFill>
              <a:srgbClr val="003366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spcBef>
                <a:spcPts val="0"/>
              </a:spcBef>
              <a:spcAft>
                <a:spcPts val="600"/>
              </a:spcAft>
              <a:buNone/>
            </a:pPr>
            <a:r>
              <a:rPr lang="es-PE" sz="1400" b="1" kern="0" dirty="0">
                <a:solidFill>
                  <a:schemeClr val="tx2">
                    <a:lumMod val="75000"/>
                  </a:schemeClr>
                </a:solidFill>
                <a:latin typeface="Arial"/>
              </a:rPr>
              <a:t>Beca TISUR</a:t>
            </a:r>
          </a:p>
          <a:p>
            <a:pPr marL="0" indent="0" algn="just">
              <a:spcBef>
                <a:spcPts val="0"/>
              </a:spcBef>
              <a:spcAft>
                <a:spcPts val="600"/>
              </a:spcAft>
              <a:buNone/>
            </a:pPr>
            <a:endParaRPr lang="es-PE" sz="1400" b="1" dirty="0"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  <a:p>
            <a:pPr marL="0" indent="0" algn="just">
              <a:spcBef>
                <a:spcPts val="0"/>
              </a:spcBef>
              <a:buNone/>
            </a:pPr>
            <a:r>
              <a:rPr lang="es-PE" sz="1400" kern="0" dirty="0">
                <a:solidFill>
                  <a:schemeClr val="tx2">
                    <a:lumMod val="75000"/>
                  </a:schemeClr>
                </a:solidFill>
                <a:latin typeface="Arial"/>
              </a:rPr>
              <a:t>Beneficiados: 67 jóvenes de la Provincia de </a:t>
            </a:r>
            <a:r>
              <a:rPr lang="es-PE" sz="1400" kern="0" dirty="0" err="1">
                <a:solidFill>
                  <a:schemeClr val="tx2">
                    <a:lumMod val="75000"/>
                  </a:schemeClr>
                </a:solidFill>
                <a:latin typeface="Arial"/>
              </a:rPr>
              <a:t>Islay</a:t>
            </a:r>
            <a:endParaRPr lang="es-PE" sz="1400" kern="0" dirty="0">
              <a:solidFill>
                <a:schemeClr val="tx2">
                  <a:lumMod val="75000"/>
                </a:schemeClr>
              </a:solidFill>
              <a:latin typeface="Arial"/>
            </a:endParaRPr>
          </a:p>
          <a:p>
            <a:pPr marL="0" indent="0" algn="just">
              <a:spcBef>
                <a:spcPts val="0"/>
              </a:spcBef>
              <a:buNone/>
            </a:pPr>
            <a:endParaRPr lang="es-PE" sz="1400" kern="0" dirty="0">
              <a:solidFill>
                <a:schemeClr val="tx2">
                  <a:lumMod val="75000"/>
                </a:schemeClr>
              </a:solidFill>
              <a:latin typeface="Arial"/>
            </a:endParaRPr>
          </a:p>
          <a:p>
            <a:pPr marL="0" indent="0" algn="just">
              <a:spcBef>
                <a:spcPts val="0"/>
              </a:spcBef>
              <a:buNone/>
            </a:pPr>
            <a:r>
              <a:rPr lang="es-PE" sz="1400" kern="0" dirty="0">
                <a:solidFill>
                  <a:schemeClr val="tx2">
                    <a:lumMod val="75000"/>
                  </a:schemeClr>
                </a:solidFill>
                <a:latin typeface="Arial"/>
              </a:rPr>
              <a:t>Centros de Formación: ISEP Jorge Basadre, SENATI, CETEMIN</a:t>
            </a:r>
          </a:p>
          <a:p>
            <a:pPr marL="0" indent="0">
              <a:spcBef>
                <a:spcPts val="0"/>
              </a:spcBef>
              <a:buNone/>
            </a:pPr>
            <a:endParaRPr lang="es-PE" sz="1400" kern="0" dirty="0">
              <a:solidFill>
                <a:schemeClr val="tx2">
                  <a:lumMod val="75000"/>
                </a:schemeClr>
              </a:solidFill>
              <a:latin typeface="Arial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s-PE" sz="1400" kern="0" dirty="0">
                <a:solidFill>
                  <a:schemeClr val="tx2">
                    <a:lumMod val="75000"/>
                  </a:schemeClr>
                </a:solidFill>
                <a:latin typeface="Arial"/>
              </a:rPr>
              <a:t>Inversión: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s-PE" sz="1400" b="1" kern="0" dirty="0">
                <a:solidFill>
                  <a:schemeClr val="tx2">
                    <a:lumMod val="75000"/>
                  </a:schemeClr>
                </a:solidFill>
                <a:latin typeface="Arial"/>
              </a:rPr>
              <a:t>S/. 500,000.00</a:t>
            </a:r>
          </a:p>
          <a:p>
            <a:pPr>
              <a:spcBef>
                <a:spcPts val="0"/>
              </a:spcBef>
            </a:pPr>
            <a:endParaRPr lang="es-PE" sz="1600" dirty="0" smtClean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</a:endParaRPr>
          </a:p>
          <a:p>
            <a:pPr>
              <a:spcBef>
                <a:spcPts val="0"/>
              </a:spcBef>
            </a:pPr>
            <a:endParaRPr lang="es-PE" sz="1400" dirty="0" smtClean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</a:endParaRPr>
          </a:p>
        </p:txBody>
      </p:sp>
      <p:sp>
        <p:nvSpPr>
          <p:cNvPr id="15" name="2 Marcador de contenido"/>
          <p:cNvSpPr txBox="1">
            <a:spLocks/>
          </p:cNvSpPr>
          <p:nvPr/>
        </p:nvSpPr>
        <p:spPr>
          <a:xfrm>
            <a:off x="2409691" y="3113492"/>
            <a:ext cx="2075293" cy="3312368"/>
          </a:xfrm>
          <a:prstGeom prst="rect">
            <a:avLst/>
          </a:prstGeom>
          <a:noFill/>
          <a:ln>
            <a:solidFill>
              <a:srgbClr val="003366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spcBef>
                <a:spcPts val="0"/>
              </a:spcBef>
              <a:spcAft>
                <a:spcPts val="600"/>
              </a:spcAft>
              <a:buNone/>
            </a:pPr>
            <a:r>
              <a:rPr lang="es-PE" sz="1400" b="1" kern="0" dirty="0">
                <a:solidFill>
                  <a:schemeClr val="tx2">
                    <a:lumMod val="75000"/>
                  </a:schemeClr>
                </a:solidFill>
                <a:latin typeface="Arial"/>
              </a:rPr>
              <a:t>Capacitación al sector pesquero</a:t>
            </a:r>
          </a:p>
          <a:p>
            <a:pPr marL="0" indent="0" algn="just">
              <a:spcBef>
                <a:spcPts val="0"/>
              </a:spcBef>
              <a:spcAft>
                <a:spcPts val="600"/>
              </a:spcAft>
              <a:buNone/>
            </a:pPr>
            <a:endParaRPr lang="es-PE" sz="1400" b="1" dirty="0"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  <a:p>
            <a:pPr marL="0" indent="0" algn="just">
              <a:spcBef>
                <a:spcPts val="0"/>
              </a:spcBef>
              <a:buNone/>
            </a:pPr>
            <a:r>
              <a:rPr lang="es-PE" sz="1400" kern="0" dirty="0">
                <a:solidFill>
                  <a:schemeClr val="tx2">
                    <a:lumMod val="75000"/>
                  </a:schemeClr>
                </a:solidFill>
                <a:latin typeface="Arial"/>
              </a:rPr>
              <a:t>Beneficiados: Buzos Artesanales, Extractores Marisqueros y Pescadores de la Provincia de </a:t>
            </a:r>
            <a:r>
              <a:rPr lang="es-PE" sz="1400" kern="0" dirty="0" err="1">
                <a:solidFill>
                  <a:schemeClr val="tx2">
                    <a:lumMod val="75000"/>
                  </a:schemeClr>
                </a:solidFill>
                <a:latin typeface="Arial"/>
              </a:rPr>
              <a:t>Islay</a:t>
            </a:r>
            <a:endParaRPr lang="es-PE" sz="1400" kern="0" dirty="0">
              <a:solidFill>
                <a:schemeClr val="tx2">
                  <a:lumMod val="75000"/>
                </a:schemeClr>
              </a:solidFill>
              <a:latin typeface="Arial"/>
            </a:endParaRPr>
          </a:p>
          <a:p>
            <a:pPr marL="0" indent="0">
              <a:spcBef>
                <a:spcPts val="0"/>
              </a:spcBef>
              <a:buNone/>
            </a:pPr>
            <a:endParaRPr lang="es-PE" sz="1400" kern="0" dirty="0">
              <a:solidFill>
                <a:schemeClr val="tx2">
                  <a:lumMod val="75000"/>
                </a:schemeClr>
              </a:solidFill>
              <a:latin typeface="Arial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s-PE" sz="1400" kern="0" dirty="0">
                <a:solidFill>
                  <a:schemeClr val="tx2">
                    <a:lumMod val="75000"/>
                  </a:schemeClr>
                </a:solidFill>
                <a:latin typeface="Arial"/>
              </a:rPr>
              <a:t>Inversión: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s-PE" sz="1400" b="1" kern="0" dirty="0">
                <a:solidFill>
                  <a:schemeClr val="tx2">
                    <a:lumMod val="75000"/>
                  </a:schemeClr>
                </a:solidFill>
                <a:latin typeface="Arial"/>
              </a:rPr>
              <a:t>S/. 23,100.00</a:t>
            </a:r>
          </a:p>
          <a:p>
            <a:pPr marL="0" indent="0">
              <a:spcBef>
                <a:spcPts val="0"/>
              </a:spcBef>
              <a:spcAft>
                <a:spcPts val="600"/>
              </a:spcAft>
              <a:buFont typeface="Arial" pitchFamily="34" charset="0"/>
              <a:buNone/>
            </a:pPr>
            <a:endParaRPr lang="es-PE" sz="1600" dirty="0" smtClean="0"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  <a:p>
            <a:pPr>
              <a:spcBef>
                <a:spcPts val="0"/>
              </a:spcBef>
            </a:pPr>
            <a:endParaRPr lang="es-PE" sz="1600" dirty="0" smtClean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</a:endParaRPr>
          </a:p>
          <a:p>
            <a:pPr>
              <a:spcBef>
                <a:spcPts val="0"/>
              </a:spcBef>
            </a:pPr>
            <a:endParaRPr lang="es-PE" sz="1400" dirty="0" smtClean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</a:endParaRPr>
          </a:p>
        </p:txBody>
      </p:sp>
      <p:sp>
        <p:nvSpPr>
          <p:cNvPr id="19" name="2 Marcador de contenido"/>
          <p:cNvSpPr txBox="1">
            <a:spLocks/>
          </p:cNvSpPr>
          <p:nvPr/>
        </p:nvSpPr>
        <p:spPr>
          <a:xfrm>
            <a:off x="4650323" y="3113492"/>
            <a:ext cx="2088231" cy="3312368"/>
          </a:xfrm>
          <a:prstGeom prst="rect">
            <a:avLst/>
          </a:prstGeom>
          <a:noFill/>
          <a:ln>
            <a:solidFill>
              <a:srgbClr val="003366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spcBef>
                <a:spcPts val="0"/>
              </a:spcBef>
              <a:spcAft>
                <a:spcPts val="600"/>
              </a:spcAft>
              <a:buNone/>
            </a:pPr>
            <a:r>
              <a:rPr lang="es-PE" sz="1400" b="1" kern="0" dirty="0">
                <a:solidFill>
                  <a:schemeClr val="tx2">
                    <a:lumMod val="75000"/>
                  </a:schemeClr>
                </a:solidFill>
                <a:latin typeface="Arial"/>
              </a:rPr>
              <a:t>Fortalecimiento de la educación</a:t>
            </a:r>
          </a:p>
          <a:p>
            <a:pPr algn="just">
              <a:spcBef>
                <a:spcPts val="0"/>
              </a:spcBef>
              <a:spcAft>
                <a:spcPts val="600"/>
              </a:spcAft>
            </a:pPr>
            <a:endParaRPr lang="es-PE" sz="1400" b="1" dirty="0"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  <a:p>
            <a:pPr marL="0" indent="0" algn="just">
              <a:spcBef>
                <a:spcPts val="0"/>
              </a:spcBef>
              <a:buNone/>
            </a:pPr>
            <a:r>
              <a:rPr lang="es-PE" sz="1400" kern="0" dirty="0">
                <a:solidFill>
                  <a:schemeClr val="tx2">
                    <a:lumMod val="75000"/>
                  </a:schemeClr>
                </a:solidFill>
                <a:latin typeface="Arial"/>
              </a:rPr>
              <a:t>Alianza: UGEL </a:t>
            </a:r>
            <a:r>
              <a:rPr lang="es-PE" sz="1400" kern="0" dirty="0" err="1">
                <a:solidFill>
                  <a:schemeClr val="tx2">
                    <a:lumMod val="75000"/>
                  </a:schemeClr>
                </a:solidFill>
                <a:latin typeface="Arial"/>
              </a:rPr>
              <a:t>Islay</a:t>
            </a:r>
            <a:endParaRPr lang="es-PE" sz="1400" kern="0" dirty="0">
              <a:solidFill>
                <a:schemeClr val="tx2">
                  <a:lumMod val="75000"/>
                </a:schemeClr>
              </a:solidFill>
              <a:latin typeface="Arial"/>
            </a:endParaRPr>
          </a:p>
          <a:p>
            <a:pPr marL="0" indent="0" algn="just">
              <a:spcBef>
                <a:spcPts val="0"/>
              </a:spcBef>
              <a:buNone/>
            </a:pPr>
            <a:endParaRPr lang="es-PE" sz="1400" kern="0" dirty="0">
              <a:solidFill>
                <a:schemeClr val="tx2">
                  <a:lumMod val="75000"/>
                </a:schemeClr>
              </a:solidFill>
              <a:latin typeface="Arial"/>
            </a:endParaRPr>
          </a:p>
          <a:p>
            <a:pPr marL="0" indent="0" algn="just">
              <a:spcBef>
                <a:spcPts val="0"/>
              </a:spcBef>
              <a:buNone/>
            </a:pPr>
            <a:r>
              <a:rPr lang="es-PE" sz="1400" kern="0" dirty="0">
                <a:solidFill>
                  <a:schemeClr val="tx2">
                    <a:lumMod val="75000"/>
                  </a:schemeClr>
                </a:solidFill>
                <a:latin typeface="Arial"/>
              </a:rPr>
              <a:t>Beneficiados: 09 IEI del Distrito de </a:t>
            </a:r>
            <a:r>
              <a:rPr lang="es-PE" sz="1400" kern="0" dirty="0" err="1">
                <a:solidFill>
                  <a:schemeClr val="tx2">
                    <a:lumMod val="75000"/>
                  </a:schemeClr>
                </a:solidFill>
                <a:latin typeface="Arial"/>
              </a:rPr>
              <a:t>Islay</a:t>
            </a:r>
            <a:r>
              <a:rPr lang="es-PE" sz="1400" kern="0" dirty="0">
                <a:solidFill>
                  <a:schemeClr val="tx2">
                    <a:lumMod val="75000"/>
                  </a:schemeClr>
                </a:solidFill>
                <a:latin typeface="Arial"/>
              </a:rPr>
              <a:t> (Infraestructura e Implementación)</a:t>
            </a:r>
          </a:p>
          <a:p>
            <a:pPr marL="0" indent="0">
              <a:spcBef>
                <a:spcPts val="0"/>
              </a:spcBef>
              <a:buNone/>
            </a:pPr>
            <a:endParaRPr lang="es-PE" sz="1400" kern="0" dirty="0">
              <a:solidFill>
                <a:schemeClr val="tx2">
                  <a:lumMod val="75000"/>
                </a:schemeClr>
              </a:solidFill>
              <a:latin typeface="Arial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s-PE" sz="1400" kern="0" dirty="0">
                <a:solidFill>
                  <a:schemeClr val="tx2">
                    <a:lumMod val="75000"/>
                  </a:schemeClr>
                </a:solidFill>
                <a:latin typeface="Arial"/>
              </a:rPr>
              <a:t>Inversión: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s-PE" sz="1400" b="1" kern="0" dirty="0">
                <a:solidFill>
                  <a:schemeClr val="tx2">
                    <a:lumMod val="75000"/>
                  </a:schemeClr>
                </a:solidFill>
                <a:latin typeface="Arial"/>
              </a:rPr>
              <a:t>S/. 244,200.63 </a:t>
            </a:r>
          </a:p>
          <a:p>
            <a:pPr marL="0" indent="0">
              <a:spcBef>
                <a:spcPts val="0"/>
              </a:spcBef>
              <a:spcAft>
                <a:spcPts val="600"/>
              </a:spcAft>
              <a:buFont typeface="Arial" pitchFamily="34" charset="0"/>
              <a:buNone/>
            </a:pPr>
            <a:endParaRPr lang="es-PE" sz="1400" dirty="0" smtClean="0"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  <a:p>
            <a:pPr>
              <a:spcBef>
                <a:spcPts val="0"/>
              </a:spcBef>
            </a:pPr>
            <a:endParaRPr lang="es-PE" sz="1400" dirty="0" smtClean="0"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  <a:p>
            <a:pPr>
              <a:spcBef>
                <a:spcPts val="0"/>
              </a:spcBef>
            </a:pPr>
            <a:endParaRPr lang="es-PE" sz="1400" dirty="0" smtClean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</a:endParaRPr>
          </a:p>
        </p:txBody>
      </p:sp>
      <p:sp>
        <p:nvSpPr>
          <p:cNvPr id="20" name="2 Marcador de contenido"/>
          <p:cNvSpPr txBox="1">
            <a:spLocks/>
          </p:cNvSpPr>
          <p:nvPr/>
        </p:nvSpPr>
        <p:spPr>
          <a:xfrm>
            <a:off x="6839815" y="3115441"/>
            <a:ext cx="2122131" cy="3312368"/>
          </a:xfrm>
          <a:prstGeom prst="rect">
            <a:avLst/>
          </a:prstGeom>
          <a:noFill/>
          <a:ln>
            <a:solidFill>
              <a:srgbClr val="003366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es-PE" sz="1400" b="1" kern="0" dirty="0">
                <a:solidFill>
                  <a:schemeClr val="tx2">
                    <a:lumMod val="75000"/>
                  </a:schemeClr>
                </a:solidFill>
                <a:latin typeface="Arial"/>
              </a:rPr>
              <a:t>TISUR premia tu esfuerzo</a:t>
            </a: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endParaRPr lang="es-PE" sz="1400" b="1" dirty="0"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  <a:p>
            <a:pPr marL="0" indent="0">
              <a:spcBef>
                <a:spcPts val="0"/>
              </a:spcBef>
              <a:buNone/>
            </a:pPr>
            <a:endParaRPr lang="es-PE" sz="1400" kern="0" dirty="0" smtClean="0">
              <a:solidFill>
                <a:schemeClr val="tx2">
                  <a:lumMod val="75000"/>
                </a:schemeClr>
              </a:solidFill>
              <a:latin typeface="Arial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s-PE" sz="1400" kern="0" dirty="0" smtClean="0">
                <a:solidFill>
                  <a:schemeClr val="tx2">
                    <a:lumMod val="75000"/>
                  </a:schemeClr>
                </a:solidFill>
                <a:latin typeface="Arial"/>
              </a:rPr>
              <a:t>Beneficiados</a:t>
            </a:r>
            <a:r>
              <a:rPr lang="es-PE" sz="1400" kern="0" dirty="0">
                <a:solidFill>
                  <a:schemeClr val="tx2">
                    <a:lumMod val="75000"/>
                  </a:schemeClr>
                </a:solidFill>
                <a:latin typeface="Arial"/>
              </a:rPr>
              <a:t>: 36 niños/jóvenes y 31 colaboradores</a:t>
            </a:r>
          </a:p>
          <a:p>
            <a:pPr marL="0" indent="0">
              <a:spcBef>
                <a:spcPts val="0"/>
              </a:spcBef>
              <a:buNone/>
            </a:pPr>
            <a:endParaRPr lang="es-PE" sz="1400" kern="0" dirty="0">
              <a:solidFill>
                <a:schemeClr val="tx2">
                  <a:lumMod val="75000"/>
                </a:schemeClr>
              </a:solidFill>
              <a:latin typeface="Arial"/>
            </a:endParaRPr>
          </a:p>
          <a:p>
            <a:pPr marL="0" indent="0">
              <a:spcBef>
                <a:spcPts val="0"/>
              </a:spcBef>
              <a:buNone/>
            </a:pPr>
            <a:endParaRPr lang="es-PE" sz="1400" kern="0" dirty="0" smtClean="0">
              <a:solidFill>
                <a:schemeClr val="tx2">
                  <a:lumMod val="75000"/>
                </a:schemeClr>
              </a:solidFill>
              <a:latin typeface="Arial"/>
            </a:endParaRPr>
          </a:p>
          <a:p>
            <a:pPr marL="0" indent="0">
              <a:spcBef>
                <a:spcPts val="0"/>
              </a:spcBef>
              <a:buNone/>
            </a:pPr>
            <a:endParaRPr lang="es-PE" sz="1400" kern="0" dirty="0">
              <a:solidFill>
                <a:schemeClr val="tx2">
                  <a:lumMod val="75000"/>
                </a:schemeClr>
              </a:solidFill>
              <a:latin typeface="Arial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s-PE" sz="1400" kern="0" dirty="0">
                <a:solidFill>
                  <a:schemeClr val="tx2">
                    <a:lumMod val="75000"/>
                  </a:schemeClr>
                </a:solidFill>
                <a:latin typeface="Arial"/>
              </a:rPr>
              <a:t>Inversión: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s-PE" sz="1400" b="1" kern="0" dirty="0">
                <a:solidFill>
                  <a:schemeClr val="tx2">
                    <a:lumMod val="75000"/>
                  </a:schemeClr>
                </a:solidFill>
                <a:latin typeface="Arial"/>
              </a:rPr>
              <a:t>S/. 34,777.70</a:t>
            </a:r>
          </a:p>
          <a:p>
            <a:pPr marL="0" indent="0">
              <a:spcBef>
                <a:spcPts val="0"/>
              </a:spcBef>
              <a:buNone/>
            </a:pPr>
            <a:endParaRPr lang="es-PE" sz="1400" dirty="0" smtClean="0"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pic>
        <p:nvPicPr>
          <p:cNvPr id="17" name="Picture 2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77060" y="1637968"/>
            <a:ext cx="2080231" cy="14831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" name="Picture 2" descr="C:\Users\jbustillosm\Desktop\thumbs_IMG_603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09691" y="1628800"/>
            <a:ext cx="2075293" cy="14759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2" descr="C:\Users\jbustillosm\Documents\TSR\Educacion Inicial\FOTOS\IEI Pequeños Angelitos\IMG_2804.jpg"/>
          <p:cNvPicPr>
            <a:picLocks noChangeAspect="1" noChangeArrowheads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664517" y="1621501"/>
            <a:ext cx="2074037" cy="14832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2" descr="http://timat2k804:8087/TisurIntranet/wp-content/gallery/premia2017/1.jpg"/>
          <p:cNvPicPr>
            <a:picLocks noChangeAspect="1" noChangeArrowheads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861560" y="1616458"/>
            <a:ext cx="2100387" cy="14578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38176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PE" sz="2200" dirty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s-PE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. Impacto sobre el desarrollo económico social </a:t>
            </a:r>
            <a:br>
              <a:rPr lang="es-PE" sz="22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PE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      </a:t>
            </a:r>
            <a:r>
              <a:rPr lang="es-P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2017 </a:t>
            </a:r>
            <a:endParaRPr lang="es-PE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18503E-0A92-4F6C-A52D-F3C69E2CC9C5}" type="slidenum">
              <a:rPr lang="es-PE" smtClean="0"/>
              <a:pPr/>
              <a:t>38</a:t>
            </a:fld>
            <a:endParaRPr lang="es-PE"/>
          </a:p>
        </p:txBody>
      </p:sp>
      <p:cxnSp>
        <p:nvCxnSpPr>
          <p:cNvPr id="11" name="7 Conector recto"/>
          <p:cNvCxnSpPr/>
          <p:nvPr/>
        </p:nvCxnSpPr>
        <p:spPr>
          <a:xfrm>
            <a:off x="11649075" y="11772900"/>
            <a:ext cx="2771775" cy="0"/>
          </a:xfrm>
          <a:prstGeom prst="line">
            <a:avLst/>
          </a:prstGeom>
          <a:ln w="222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1 Marcador de contenido"/>
          <p:cNvSpPr>
            <a:spLocks noGrp="1"/>
          </p:cNvSpPr>
          <p:nvPr>
            <p:ph idx="1"/>
          </p:nvPr>
        </p:nvSpPr>
        <p:spPr>
          <a:xfrm>
            <a:off x="611560" y="1285875"/>
            <a:ext cx="7848872" cy="5072063"/>
          </a:xfrm>
          <a:noFill/>
        </p:spPr>
        <p:txBody>
          <a:bodyPr/>
          <a:lstStyle/>
          <a:p>
            <a:pPr marL="0" indent="0" algn="just">
              <a:buNone/>
            </a:pPr>
            <a:endParaRPr lang="es-PE" sz="1200" b="1" i="1" dirty="0">
              <a:solidFill>
                <a:srgbClr val="003300"/>
              </a:solidFill>
            </a:endParaRPr>
          </a:p>
          <a:p>
            <a:endParaRPr lang="es-PE" b="1" i="1" dirty="0" smtClean="0">
              <a:solidFill>
                <a:srgbClr val="003300"/>
              </a:solidFill>
            </a:endParaRPr>
          </a:p>
          <a:p>
            <a:endParaRPr lang="es-PE" b="1" i="1" dirty="0">
              <a:solidFill>
                <a:srgbClr val="003300"/>
              </a:solidFill>
            </a:endParaRPr>
          </a:p>
          <a:p>
            <a:endParaRPr lang="es-PE" b="1" i="1" dirty="0" smtClean="0">
              <a:solidFill>
                <a:srgbClr val="003300"/>
              </a:solidFill>
            </a:endParaRPr>
          </a:p>
          <a:p>
            <a:pPr marL="0" indent="0">
              <a:buNone/>
            </a:pPr>
            <a:endParaRPr lang="es-PE" dirty="0">
              <a:solidFill>
                <a:srgbClr val="003300"/>
              </a:solidFill>
            </a:endParaRPr>
          </a:p>
        </p:txBody>
      </p:sp>
      <p:sp>
        <p:nvSpPr>
          <p:cNvPr id="16" name="15 Rectángulo"/>
          <p:cNvSpPr/>
          <p:nvPr/>
        </p:nvSpPr>
        <p:spPr>
          <a:xfrm>
            <a:off x="827584" y="1404715"/>
            <a:ext cx="751297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algn="just"/>
            <a:r>
              <a:rPr lang="es-PE" sz="1400" kern="0" dirty="0">
                <a:solidFill>
                  <a:schemeClr val="tx2">
                    <a:lumMod val="75000"/>
                  </a:schemeClr>
                </a:solidFill>
                <a:latin typeface="Arial"/>
              </a:rPr>
              <a:t>Estudio de Imagen Corporativa en la Opinión de los Pobladores en los distritos de </a:t>
            </a:r>
            <a:r>
              <a:rPr lang="es-PE" sz="1400" kern="0" dirty="0" err="1">
                <a:solidFill>
                  <a:schemeClr val="tx2">
                    <a:lumMod val="75000"/>
                  </a:schemeClr>
                </a:solidFill>
                <a:latin typeface="Arial"/>
              </a:rPr>
              <a:t>Islay</a:t>
            </a:r>
            <a:r>
              <a:rPr lang="es-PE" sz="1400" kern="0" dirty="0">
                <a:solidFill>
                  <a:schemeClr val="tx2">
                    <a:lumMod val="75000"/>
                  </a:schemeClr>
                </a:solidFill>
                <a:latin typeface="Arial"/>
              </a:rPr>
              <a:t> y Mollendo</a:t>
            </a:r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2302910"/>
            <a:ext cx="4392050" cy="31936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" name="16 Rectángulo"/>
          <p:cNvSpPr/>
          <p:nvPr/>
        </p:nvSpPr>
        <p:spPr>
          <a:xfrm>
            <a:off x="5388228" y="2437799"/>
            <a:ext cx="2952328" cy="29238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65125" lvl="1" indent="-280988" algn="just">
              <a:buFont typeface="Arial" panose="020B0604020202020204" pitchFamily="34" charset="0"/>
              <a:buChar char="•"/>
            </a:pPr>
            <a:r>
              <a:rPr lang="es-PE" sz="1400" kern="0" dirty="0">
                <a:solidFill>
                  <a:schemeClr val="tx2">
                    <a:lumMod val="75000"/>
                  </a:schemeClr>
                </a:solidFill>
                <a:latin typeface="Arial"/>
              </a:rPr>
              <a:t>Identificación y gestión </a:t>
            </a:r>
            <a:r>
              <a:rPr lang="es-PE" sz="1400" kern="0" dirty="0" smtClean="0">
                <a:solidFill>
                  <a:schemeClr val="tx2">
                    <a:lumMod val="75000"/>
                  </a:schemeClr>
                </a:solidFill>
                <a:latin typeface="Arial"/>
              </a:rPr>
              <a:t>con los principales grupos de interés</a:t>
            </a:r>
            <a:r>
              <a:rPr lang="es-PE" sz="1400" kern="0" dirty="0" smtClean="0">
                <a:solidFill>
                  <a:schemeClr val="tx2">
                    <a:lumMod val="75000"/>
                  </a:schemeClr>
                </a:solidFill>
                <a:latin typeface="Arial"/>
                <a:hlinkClick r:id="" action="ppaction://noaction"/>
              </a:rPr>
              <a:t>.</a:t>
            </a:r>
            <a:r>
              <a:rPr lang="es-PE" sz="1400" kern="0" dirty="0" smtClean="0">
                <a:solidFill>
                  <a:schemeClr val="tx2">
                    <a:lumMod val="75000"/>
                  </a:schemeClr>
                </a:solidFill>
                <a:latin typeface="Arial"/>
              </a:rPr>
              <a:t> </a:t>
            </a:r>
            <a:endParaRPr lang="es-PE" sz="1400" kern="0" dirty="0">
              <a:solidFill>
                <a:schemeClr val="tx2">
                  <a:lumMod val="75000"/>
                </a:schemeClr>
              </a:solidFill>
              <a:latin typeface="Arial"/>
            </a:endParaRPr>
          </a:p>
          <a:p>
            <a:pPr marL="365125" lvl="1" indent="-280988" algn="just">
              <a:buFont typeface="Arial" panose="020B0604020202020204" pitchFamily="34" charset="0"/>
              <a:buChar char="•"/>
            </a:pPr>
            <a:r>
              <a:rPr lang="es-PE" sz="1400" kern="0" dirty="0">
                <a:solidFill>
                  <a:schemeClr val="tx2">
                    <a:lumMod val="75000"/>
                  </a:schemeClr>
                </a:solidFill>
                <a:latin typeface="Arial"/>
              </a:rPr>
              <a:t>Encuestas y Focus </a:t>
            </a:r>
            <a:r>
              <a:rPr lang="es-PE" sz="1400" kern="0" dirty="0" err="1">
                <a:solidFill>
                  <a:schemeClr val="tx2">
                    <a:lumMod val="75000"/>
                  </a:schemeClr>
                </a:solidFill>
                <a:latin typeface="Arial"/>
              </a:rPr>
              <a:t>Group</a:t>
            </a:r>
            <a:r>
              <a:rPr lang="es-PE" sz="1400" kern="0" dirty="0">
                <a:solidFill>
                  <a:schemeClr val="tx2">
                    <a:lumMod val="75000"/>
                  </a:schemeClr>
                </a:solidFill>
                <a:latin typeface="Arial"/>
              </a:rPr>
              <a:t> en Matarani y Mollendo para conocer el nivel de aceptación que tiene TISUR en su zona de influencia.</a:t>
            </a:r>
          </a:p>
          <a:p>
            <a:pPr marL="365125" lvl="1" indent="-280988" algn="just">
              <a:buFont typeface="Arial" panose="020B0604020202020204" pitchFamily="34" charset="0"/>
              <a:buChar char="•"/>
            </a:pPr>
            <a:r>
              <a:rPr lang="es-PE" sz="1400" kern="0" dirty="0">
                <a:solidFill>
                  <a:schemeClr val="tx2">
                    <a:lumMod val="75000"/>
                  </a:schemeClr>
                </a:solidFill>
                <a:latin typeface="Arial"/>
              </a:rPr>
              <a:t>Presupuesto ejecutado 2017</a:t>
            </a:r>
          </a:p>
          <a:p>
            <a:pPr marL="365125" lvl="1" indent="-280988" algn="just">
              <a:buFont typeface="Arial" panose="020B0604020202020204" pitchFamily="34" charset="0"/>
              <a:buChar char="•"/>
            </a:pPr>
            <a:r>
              <a:rPr lang="es-PE" sz="1400" kern="0" dirty="0">
                <a:solidFill>
                  <a:schemeClr val="tx2">
                    <a:lumMod val="75000"/>
                  </a:schemeClr>
                </a:solidFill>
                <a:latin typeface="Arial"/>
              </a:rPr>
              <a:t>Plan de Gestión de Responsabilidad </a:t>
            </a:r>
            <a:r>
              <a:rPr lang="es-PE" sz="1400" kern="0" dirty="0" err="1">
                <a:solidFill>
                  <a:schemeClr val="tx2">
                    <a:lumMod val="75000"/>
                  </a:schemeClr>
                </a:solidFill>
                <a:latin typeface="Arial"/>
              </a:rPr>
              <a:t>Socioambiental</a:t>
            </a:r>
            <a:r>
              <a:rPr lang="es-PE" sz="1400" kern="0" dirty="0">
                <a:solidFill>
                  <a:schemeClr val="tx2">
                    <a:lumMod val="75000"/>
                  </a:schemeClr>
                </a:solidFill>
                <a:latin typeface="Arial"/>
              </a:rPr>
              <a:t>.</a:t>
            </a:r>
          </a:p>
          <a:p>
            <a:pPr marL="365125" lvl="1" indent="-280988" algn="just">
              <a:buFont typeface="Arial" panose="020B0604020202020204" pitchFamily="34" charset="0"/>
              <a:buChar char="•"/>
            </a:pPr>
            <a:r>
              <a:rPr lang="es-PE" sz="1400" kern="0" dirty="0">
                <a:solidFill>
                  <a:schemeClr val="tx2">
                    <a:lumMod val="75000"/>
                  </a:schemeClr>
                </a:solidFill>
                <a:latin typeface="Arial"/>
              </a:rPr>
              <a:t>Plan de Comunicaciones</a:t>
            </a:r>
            <a:r>
              <a:rPr lang="es-PE" sz="1600" dirty="0" smtClean="0">
                <a:solidFill>
                  <a:schemeClr val="bg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  <a:endParaRPr lang="es-PE" sz="1600" dirty="0">
              <a:solidFill>
                <a:schemeClr val="bg1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5334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PE" sz="2200" dirty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s-PE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. Impacto sobre el desarrollo económico social </a:t>
            </a:r>
            <a:br>
              <a:rPr lang="es-PE" sz="22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P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      2018</a:t>
            </a:r>
            <a:endParaRPr lang="es-PE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18503E-0A92-4F6C-A52D-F3C69E2CC9C5}" type="slidenum">
              <a:rPr lang="es-PE" smtClean="0"/>
              <a:pPr/>
              <a:t>39</a:t>
            </a:fld>
            <a:endParaRPr lang="es-PE"/>
          </a:p>
        </p:txBody>
      </p:sp>
      <p:cxnSp>
        <p:nvCxnSpPr>
          <p:cNvPr id="11" name="7 Conector recto"/>
          <p:cNvCxnSpPr/>
          <p:nvPr/>
        </p:nvCxnSpPr>
        <p:spPr>
          <a:xfrm>
            <a:off x="11649075" y="11772900"/>
            <a:ext cx="2771775" cy="0"/>
          </a:xfrm>
          <a:prstGeom prst="line">
            <a:avLst/>
          </a:prstGeom>
          <a:ln w="222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1 Marcador de contenido"/>
          <p:cNvSpPr>
            <a:spLocks noGrp="1"/>
          </p:cNvSpPr>
          <p:nvPr>
            <p:ph idx="1"/>
          </p:nvPr>
        </p:nvSpPr>
        <p:spPr>
          <a:xfrm>
            <a:off x="611560" y="1285875"/>
            <a:ext cx="7848872" cy="5072063"/>
          </a:xfrm>
          <a:noFill/>
        </p:spPr>
        <p:txBody>
          <a:bodyPr/>
          <a:lstStyle/>
          <a:p>
            <a:pPr marL="0" indent="0" algn="just">
              <a:buNone/>
            </a:pPr>
            <a:endParaRPr lang="es-PE" sz="1200" b="1" i="1" dirty="0">
              <a:solidFill>
                <a:srgbClr val="003300"/>
              </a:solidFill>
            </a:endParaRPr>
          </a:p>
          <a:p>
            <a:endParaRPr lang="es-PE" b="1" i="1" dirty="0" smtClean="0">
              <a:solidFill>
                <a:srgbClr val="003300"/>
              </a:solidFill>
            </a:endParaRPr>
          </a:p>
          <a:p>
            <a:endParaRPr lang="es-PE" b="1" i="1" dirty="0">
              <a:solidFill>
                <a:srgbClr val="003300"/>
              </a:solidFill>
            </a:endParaRPr>
          </a:p>
          <a:p>
            <a:endParaRPr lang="es-PE" b="1" i="1" dirty="0" smtClean="0">
              <a:solidFill>
                <a:srgbClr val="003300"/>
              </a:solidFill>
            </a:endParaRPr>
          </a:p>
          <a:p>
            <a:pPr marL="0" indent="0">
              <a:buNone/>
            </a:pPr>
            <a:endParaRPr lang="es-PE" dirty="0">
              <a:solidFill>
                <a:srgbClr val="003300"/>
              </a:solidFill>
            </a:endParaRPr>
          </a:p>
        </p:txBody>
      </p:sp>
      <p:sp>
        <p:nvSpPr>
          <p:cNvPr id="8" name="1 Marcador de contenido"/>
          <p:cNvSpPr txBox="1">
            <a:spLocks/>
          </p:cNvSpPr>
          <p:nvPr/>
        </p:nvSpPr>
        <p:spPr>
          <a:xfrm>
            <a:off x="763960" y="1438275"/>
            <a:ext cx="7848872" cy="5072063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400" b="0" kern="120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400" b="0" kern="120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400" b="0" kern="120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400" b="0" kern="120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400" b="0" kern="120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es-PE" kern="0" dirty="0">
                <a:solidFill>
                  <a:schemeClr val="tx2">
                    <a:lumMod val="75000"/>
                  </a:schemeClr>
                </a:solidFill>
                <a:latin typeface="Arial"/>
              </a:rPr>
              <a:t>El 19.12.17 se firmó convenio con el Gobierno Regional de Arequipa para el financiamiento de la contratación de 13 profesionales de salud, para atención en Centros de Salud de </a:t>
            </a:r>
            <a:r>
              <a:rPr lang="es-PE" kern="0" dirty="0" err="1">
                <a:solidFill>
                  <a:schemeClr val="tx2">
                    <a:lumMod val="75000"/>
                  </a:schemeClr>
                </a:solidFill>
                <a:latin typeface="Arial"/>
              </a:rPr>
              <a:t>Matarani</a:t>
            </a:r>
            <a:r>
              <a:rPr lang="es-PE" kern="0" dirty="0">
                <a:solidFill>
                  <a:schemeClr val="tx2">
                    <a:lumMod val="75000"/>
                  </a:schemeClr>
                </a:solidFill>
                <a:latin typeface="Arial"/>
              </a:rPr>
              <a:t> y Mollendo.</a:t>
            </a:r>
          </a:p>
          <a:p>
            <a:pPr marL="0" indent="0" algn="just">
              <a:buNone/>
            </a:pPr>
            <a:r>
              <a:rPr lang="es-PE" b="1" kern="0" dirty="0" smtClean="0">
                <a:solidFill>
                  <a:srgbClr val="003366"/>
                </a:solidFill>
                <a:latin typeface="Arial"/>
              </a:rPr>
              <a:t>Inversión</a:t>
            </a:r>
            <a:r>
              <a:rPr lang="es-PE" b="1" kern="0" dirty="0">
                <a:solidFill>
                  <a:srgbClr val="003366"/>
                </a:solidFill>
                <a:latin typeface="Arial"/>
              </a:rPr>
              <a:t>: S/. 628,342.08</a:t>
            </a:r>
            <a:endParaRPr lang="es-PE" b="1" i="1" dirty="0">
              <a:solidFill>
                <a:srgbClr val="003300"/>
              </a:solidFill>
            </a:endParaRPr>
          </a:p>
          <a:p>
            <a:pPr marL="0" indent="0" algn="just">
              <a:buFont typeface="Arial" pitchFamily="34" charset="0"/>
              <a:buNone/>
            </a:pPr>
            <a:endParaRPr lang="es-PE" sz="1200" b="1" i="1" dirty="0" smtClean="0">
              <a:solidFill>
                <a:srgbClr val="003300"/>
              </a:solidFill>
            </a:endParaRPr>
          </a:p>
          <a:p>
            <a:pPr marL="0" indent="0">
              <a:buNone/>
            </a:pPr>
            <a:endParaRPr lang="es-PE" b="1" i="1" dirty="0" smtClean="0">
              <a:solidFill>
                <a:srgbClr val="003300"/>
              </a:solidFill>
            </a:endParaRPr>
          </a:p>
          <a:p>
            <a:endParaRPr lang="es-PE" b="1" i="1" dirty="0" smtClean="0">
              <a:solidFill>
                <a:srgbClr val="003300"/>
              </a:solidFill>
            </a:endParaRPr>
          </a:p>
          <a:p>
            <a:endParaRPr lang="es-PE" b="1" i="1" dirty="0" smtClean="0">
              <a:solidFill>
                <a:srgbClr val="003300"/>
              </a:solidFill>
            </a:endParaRPr>
          </a:p>
          <a:p>
            <a:pPr marL="0" indent="0">
              <a:buFont typeface="Arial" pitchFamily="34" charset="0"/>
              <a:buNone/>
            </a:pPr>
            <a:endParaRPr lang="es-PE" dirty="0">
              <a:solidFill>
                <a:srgbClr val="003300"/>
              </a:solidFill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75833" y="2924944"/>
            <a:ext cx="4555604" cy="28772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14809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PE" sz="2200" dirty="0" smtClean="0">
                <a:solidFill>
                  <a:srgbClr val="0033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Introducción</a:t>
            </a:r>
            <a:r>
              <a:rPr lang="es-PE" dirty="0" smtClean="0">
                <a:solidFill>
                  <a:srgbClr val="0033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s-PE" dirty="0" smtClean="0">
                <a:solidFill>
                  <a:srgbClr val="003366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P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Antecedentes</a:t>
            </a:r>
            <a:endParaRPr lang="es-PE" sz="1600" dirty="0">
              <a:solidFill>
                <a:srgbClr val="0033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18503E-0A92-4F6C-A52D-F3C69E2CC9C5}" type="slidenum">
              <a:rPr lang="es-PE" smtClean="0"/>
              <a:pPr/>
              <a:t>4</a:t>
            </a:fld>
            <a:endParaRPr lang="es-PE"/>
          </a:p>
        </p:txBody>
      </p:sp>
      <p:sp>
        <p:nvSpPr>
          <p:cNvPr id="9" name="1 Marcador de contenido"/>
          <p:cNvSpPr>
            <a:spLocks noGrp="1"/>
          </p:cNvSpPr>
          <p:nvPr>
            <p:ph idx="1"/>
          </p:nvPr>
        </p:nvSpPr>
        <p:spPr>
          <a:xfrm>
            <a:off x="899592" y="1268760"/>
            <a:ext cx="7105650" cy="5072063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s-PE" altLang="es-PE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Primer puerto concesionado del Perú 1999</a:t>
            </a:r>
          </a:p>
          <a:p>
            <a:pPr>
              <a:lnSpc>
                <a:spcPct val="150000"/>
              </a:lnSpc>
            </a:pPr>
            <a:r>
              <a:rPr lang="es-PE" altLang="es-PE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Modalidad: Licitación pública</a:t>
            </a:r>
          </a:p>
          <a:p>
            <a:pPr>
              <a:lnSpc>
                <a:spcPct val="150000"/>
              </a:lnSpc>
            </a:pPr>
            <a:r>
              <a:rPr lang="es-PE" altLang="es-PE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Objeto: construcción, conservación y explotación del TPM</a:t>
            </a:r>
          </a:p>
          <a:p>
            <a:pPr>
              <a:lnSpc>
                <a:spcPct val="150000"/>
              </a:lnSpc>
            </a:pPr>
            <a:r>
              <a:rPr lang="es-PE" altLang="es-PE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Parámetros de regulación:</a:t>
            </a:r>
          </a:p>
          <a:p>
            <a:pPr lvl="1">
              <a:lnSpc>
                <a:spcPct val="150000"/>
              </a:lnSpc>
            </a:pPr>
            <a:r>
              <a:rPr lang="es-PE" altLang="es-PE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 pago Inicial fue de US$ 9.6MM</a:t>
            </a:r>
          </a:p>
          <a:p>
            <a:pPr lvl="1">
              <a:lnSpc>
                <a:spcPct val="150000"/>
              </a:lnSpc>
            </a:pPr>
            <a:r>
              <a:rPr lang="es-PE" altLang="es-PE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Las mejoras obligatorias comprometidas suman US$ 6.2MM</a:t>
            </a:r>
          </a:p>
          <a:p>
            <a:pPr lvl="1">
              <a:lnSpc>
                <a:spcPct val="150000"/>
              </a:lnSpc>
            </a:pPr>
            <a:r>
              <a:rPr lang="es-PE" altLang="es-PE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Tarifas máximas reguladas</a:t>
            </a:r>
          </a:p>
          <a:p>
            <a:pPr lvl="1">
              <a:lnSpc>
                <a:spcPct val="150000"/>
              </a:lnSpc>
            </a:pPr>
            <a:r>
              <a:rPr lang="es-PE" altLang="es-PE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Retribución al Estado</a:t>
            </a:r>
          </a:p>
          <a:p>
            <a:pPr marL="457200" lvl="1" indent="0">
              <a:lnSpc>
                <a:spcPct val="150000"/>
              </a:lnSpc>
              <a:buNone/>
            </a:pPr>
            <a:endParaRPr lang="es-PE" altLang="es-PE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1" indent="0">
              <a:lnSpc>
                <a:spcPct val="150000"/>
              </a:lnSpc>
              <a:buNone/>
            </a:pPr>
            <a:endParaRPr lang="es-PE" altLang="es-PE" dirty="0" smtClean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32040" y="3555996"/>
            <a:ext cx="3384375" cy="28675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66412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PE" sz="2200" dirty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s-PE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. Impacto sobre el desarrollo económico social </a:t>
            </a:r>
            <a:br>
              <a:rPr lang="es-PE" sz="22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P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      2018 Obras por Impuesto</a:t>
            </a:r>
            <a:endParaRPr lang="es-PE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18503E-0A92-4F6C-A52D-F3C69E2CC9C5}" type="slidenum">
              <a:rPr lang="es-PE" smtClean="0"/>
              <a:pPr/>
              <a:t>40</a:t>
            </a:fld>
            <a:endParaRPr lang="es-PE"/>
          </a:p>
        </p:txBody>
      </p:sp>
      <p:cxnSp>
        <p:nvCxnSpPr>
          <p:cNvPr id="11" name="7 Conector recto"/>
          <p:cNvCxnSpPr/>
          <p:nvPr/>
        </p:nvCxnSpPr>
        <p:spPr>
          <a:xfrm>
            <a:off x="11649075" y="11772900"/>
            <a:ext cx="2771775" cy="0"/>
          </a:xfrm>
          <a:prstGeom prst="line">
            <a:avLst/>
          </a:prstGeom>
          <a:ln w="222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1 Marcador de contenido"/>
          <p:cNvSpPr>
            <a:spLocks noGrp="1"/>
          </p:cNvSpPr>
          <p:nvPr>
            <p:ph idx="1"/>
          </p:nvPr>
        </p:nvSpPr>
        <p:spPr>
          <a:xfrm>
            <a:off x="611560" y="1285875"/>
            <a:ext cx="7848872" cy="5072063"/>
          </a:xfrm>
          <a:noFill/>
        </p:spPr>
        <p:txBody>
          <a:bodyPr/>
          <a:lstStyle/>
          <a:p>
            <a:pPr marL="0" indent="0" algn="just">
              <a:buNone/>
            </a:pPr>
            <a:endParaRPr lang="es-PE" sz="1200" b="1" i="1" dirty="0">
              <a:solidFill>
                <a:srgbClr val="003300"/>
              </a:solidFill>
            </a:endParaRPr>
          </a:p>
          <a:p>
            <a:endParaRPr lang="es-PE" b="1" i="1" dirty="0" smtClean="0">
              <a:solidFill>
                <a:srgbClr val="003300"/>
              </a:solidFill>
            </a:endParaRPr>
          </a:p>
          <a:p>
            <a:endParaRPr lang="es-PE" b="1" i="1" dirty="0">
              <a:solidFill>
                <a:srgbClr val="003300"/>
              </a:solidFill>
            </a:endParaRPr>
          </a:p>
          <a:p>
            <a:endParaRPr lang="es-PE" b="1" i="1" dirty="0" smtClean="0">
              <a:solidFill>
                <a:srgbClr val="003300"/>
              </a:solidFill>
            </a:endParaRPr>
          </a:p>
          <a:p>
            <a:pPr marL="0" indent="0">
              <a:buNone/>
            </a:pPr>
            <a:endParaRPr lang="es-PE" dirty="0">
              <a:solidFill>
                <a:srgbClr val="003300"/>
              </a:solidFill>
            </a:endParaRPr>
          </a:p>
        </p:txBody>
      </p:sp>
      <p:sp>
        <p:nvSpPr>
          <p:cNvPr id="8" name="1 Marcador de contenido"/>
          <p:cNvSpPr txBox="1">
            <a:spLocks/>
          </p:cNvSpPr>
          <p:nvPr/>
        </p:nvSpPr>
        <p:spPr>
          <a:xfrm>
            <a:off x="779603" y="1438274"/>
            <a:ext cx="7848872" cy="5072063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400" b="0" kern="120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400" b="0" kern="120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400" b="0" kern="120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400" b="0" kern="120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400" b="0" kern="120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PE" b="1" kern="0" dirty="0">
                <a:solidFill>
                  <a:schemeClr val="tx2">
                    <a:lumMod val="75000"/>
                  </a:schemeClr>
                </a:solidFill>
                <a:latin typeface="Arial"/>
              </a:rPr>
              <a:t>Ley 29230  </a:t>
            </a:r>
            <a:r>
              <a:rPr lang="es-PE" kern="0" dirty="0">
                <a:solidFill>
                  <a:schemeClr val="tx2">
                    <a:lumMod val="75000"/>
                  </a:schemeClr>
                </a:solidFill>
                <a:latin typeface="Arial"/>
              </a:rPr>
              <a:t>Permite a la empresas , disponer hasta el 50% de IR anual para </a:t>
            </a:r>
            <a:r>
              <a:rPr lang="es-PE" kern="0" dirty="0" smtClean="0">
                <a:solidFill>
                  <a:schemeClr val="tx2">
                    <a:lumMod val="75000"/>
                  </a:schemeClr>
                </a:solidFill>
                <a:latin typeface="Arial"/>
              </a:rPr>
              <a:t>obras por impuestos</a:t>
            </a:r>
            <a:endParaRPr lang="es-PE" kern="0" dirty="0">
              <a:solidFill>
                <a:schemeClr val="tx2">
                  <a:lumMod val="75000"/>
                </a:schemeClr>
              </a:solidFill>
              <a:latin typeface="Arial"/>
            </a:endParaRPr>
          </a:p>
          <a:p>
            <a:pPr marL="0" indent="0">
              <a:buNone/>
            </a:pPr>
            <a:r>
              <a:rPr lang="es-PE" kern="0" dirty="0" smtClean="0">
                <a:solidFill>
                  <a:schemeClr val="tx2">
                    <a:lumMod val="75000"/>
                  </a:schemeClr>
                </a:solidFill>
                <a:latin typeface="Arial"/>
              </a:rPr>
              <a:t>Disponibilidad </a:t>
            </a:r>
            <a:r>
              <a:rPr lang="es-PE" kern="0" dirty="0">
                <a:solidFill>
                  <a:schemeClr val="tx2">
                    <a:lumMod val="75000"/>
                  </a:schemeClr>
                </a:solidFill>
                <a:latin typeface="Arial"/>
              </a:rPr>
              <a:t>de TISUR para </a:t>
            </a:r>
            <a:r>
              <a:rPr lang="es-PE" kern="0" dirty="0" smtClean="0">
                <a:solidFill>
                  <a:schemeClr val="tx2">
                    <a:lumMod val="75000"/>
                  </a:schemeClr>
                </a:solidFill>
                <a:latin typeface="Arial"/>
              </a:rPr>
              <a:t>obras por impuestos </a:t>
            </a:r>
            <a:r>
              <a:rPr lang="es-PE" kern="0" dirty="0">
                <a:solidFill>
                  <a:schemeClr val="tx2">
                    <a:lumMod val="75000"/>
                  </a:schemeClr>
                </a:solidFill>
                <a:latin typeface="Arial"/>
              </a:rPr>
              <a:t>2018 es de 25 Millones de Soles.</a:t>
            </a:r>
          </a:p>
          <a:p>
            <a:pPr marL="0" indent="0">
              <a:buNone/>
            </a:pPr>
            <a:endParaRPr lang="es-P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/>
            <a:r>
              <a:rPr lang="es-PE" kern="0" dirty="0">
                <a:solidFill>
                  <a:schemeClr val="tx2">
                    <a:lumMod val="75000"/>
                  </a:schemeClr>
                </a:solidFill>
                <a:latin typeface="Arial"/>
              </a:rPr>
              <a:t>Mejoramiento del servicio de </a:t>
            </a:r>
            <a:r>
              <a:rPr lang="es-PE" kern="0" dirty="0" err="1">
                <a:solidFill>
                  <a:schemeClr val="tx2">
                    <a:lumMod val="75000"/>
                  </a:schemeClr>
                </a:solidFill>
                <a:latin typeface="Arial"/>
              </a:rPr>
              <a:t>transitabilidad</a:t>
            </a:r>
            <a:r>
              <a:rPr lang="es-PE" kern="0" dirty="0">
                <a:solidFill>
                  <a:schemeClr val="tx2">
                    <a:lumMod val="75000"/>
                  </a:schemeClr>
                </a:solidFill>
                <a:latin typeface="Arial"/>
              </a:rPr>
              <a:t> vehicular y peatonal de la Avenida Arequipa – </a:t>
            </a:r>
            <a:r>
              <a:rPr lang="es-PE" kern="0" dirty="0" err="1">
                <a:solidFill>
                  <a:schemeClr val="tx2">
                    <a:lumMod val="75000"/>
                  </a:schemeClr>
                </a:solidFill>
                <a:latin typeface="Arial"/>
              </a:rPr>
              <a:t>Matarani</a:t>
            </a:r>
            <a:endParaRPr lang="es-PE" kern="0" dirty="0">
              <a:solidFill>
                <a:schemeClr val="tx2">
                  <a:lumMod val="75000"/>
                </a:schemeClr>
              </a:solidFill>
              <a:latin typeface="Arial"/>
            </a:endParaRPr>
          </a:p>
          <a:p>
            <a:pPr marL="0" indent="0" algn="just">
              <a:buNone/>
            </a:pPr>
            <a:r>
              <a:rPr lang="es-PE" b="1" kern="0" dirty="0">
                <a:solidFill>
                  <a:schemeClr val="tx2">
                    <a:lumMod val="75000"/>
                  </a:schemeClr>
                </a:solidFill>
                <a:latin typeface="Arial"/>
              </a:rPr>
              <a:t> </a:t>
            </a:r>
            <a:r>
              <a:rPr lang="es-PE" b="1" kern="0" dirty="0" smtClean="0">
                <a:solidFill>
                  <a:schemeClr val="tx2">
                    <a:lumMod val="75000"/>
                  </a:schemeClr>
                </a:solidFill>
                <a:latin typeface="Arial"/>
              </a:rPr>
              <a:t>     Inversión </a:t>
            </a:r>
            <a:r>
              <a:rPr lang="es-PE" b="1" kern="0" dirty="0">
                <a:solidFill>
                  <a:schemeClr val="tx2">
                    <a:lumMod val="75000"/>
                  </a:schemeClr>
                </a:solidFill>
                <a:latin typeface="Arial"/>
              </a:rPr>
              <a:t>4.1 millones de </a:t>
            </a:r>
            <a:r>
              <a:rPr lang="es-PE" b="1" kern="0" dirty="0" smtClean="0">
                <a:solidFill>
                  <a:schemeClr val="tx2">
                    <a:lumMod val="75000"/>
                  </a:schemeClr>
                </a:solidFill>
                <a:latin typeface="Arial"/>
              </a:rPr>
              <a:t>soles</a:t>
            </a:r>
            <a:endParaRPr lang="es-PE" b="1" kern="0" dirty="0">
              <a:solidFill>
                <a:schemeClr val="tx2">
                  <a:lumMod val="75000"/>
                </a:schemeClr>
              </a:solidFill>
              <a:latin typeface="Arial"/>
            </a:endParaRPr>
          </a:p>
          <a:p>
            <a:pPr marL="285750" indent="-285750" algn="just"/>
            <a:r>
              <a:rPr lang="es-PE" kern="0" dirty="0">
                <a:solidFill>
                  <a:schemeClr val="tx2">
                    <a:lumMod val="75000"/>
                  </a:schemeClr>
                </a:solidFill>
                <a:latin typeface="Arial"/>
              </a:rPr>
              <a:t>Vía de </a:t>
            </a:r>
            <a:r>
              <a:rPr lang="es-PE" kern="0" dirty="0" err="1">
                <a:solidFill>
                  <a:schemeClr val="tx2">
                    <a:lumMod val="75000"/>
                  </a:schemeClr>
                </a:solidFill>
                <a:latin typeface="Arial"/>
              </a:rPr>
              <a:t>evitamiento</a:t>
            </a:r>
            <a:r>
              <a:rPr lang="es-PE" kern="0" dirty="0">
                <a:solidFill>
                  <a:schemeClr val="tx2">
                    <a:lumMod val="75000"/>
                  </a:schemeClr>
                </a:solidFill>
                <a:latin typeface="Arial"/>
              </a:rPr>
              <a:t> - </a:t>
            </a:r>
            <a:r>
              <a:rPr lang="es-PE" kern="0" dirty="0" err="1">
                <a:solidFill>
                  <a:schemeClr val="tx2">
                    <a:lumMod val="75000"/>
                  </a:schemeClr>
                </a:solidFill>
                <a:latin typeface="Arial"/>
              </a:rPr>
              <a:t>Cocachacra</a:t>
            </a:r>
            <a:r>
              <a:rPr lang="es-PE" kern="0" dirty="0">
                <a:solidFill>
                  <a:schemeClr val="tx2">
                    <a:lumMod val="75000"/>
                  </a:schemeClr>
                </a:solidFill>
                <a:latin typeface="Arial"/>
              </a:rPr>
              <a:t> </a:t>
            </a:r>
          </a:p>
          <a:p>
            <a:pPr marL="0" indent="0" algn="just">
              <a:buNone/>
            </a:pPr>
            <a:r>
              <a:rPr lang="es-PE" kern="0" dirty="0">
                <a:solidFill>
                  <a:schemeClr val="tx2">
                    <a:lumMod val="75000"/>
                  </a:schemeClr>
                </a:solidFill>
                <a:latin typeface="Arial"/>
              </a:rPr>
              <a:t> </a:t>
            </a:r>
            <a:r>
              <a:rPr lang="es-PE" kern="0" dirty="0" smtClean="0">
                <a:solidFill>
                  <a:schemeClr val="tx2">
                    <a:lumMod val="75000"/>
                  </a:schemeClr>
                </a:solidFill>
                <a:latin typeface="Arial"/>
              </a:rPr>
              <a:t>     </a:t>
            </a:r>
            <a:r>
              <a:rPr lang="es-PE" b="1" kern="0" dirty="0" smtClean="0">
                <a:solidFill>
                  <a:schemeClr val="tx2">
                    <a:lumMod val="75000"/>
                  </a:schemeClr>
                </a:solidFill>
                <a:latin typeface="Arial"/>
              </a:rPr>
              <a:t>Inversión </a:t>
            </a:r>
            <a:r>
              <a:rPr lang="es-PE" b="1" kern="0" dirty="0">
                <a:solidFill>
                  <a:schemeClr val="tx2">
                    <a:lumMod val="75000"/>
                  </a:schemeClr>
                </a:solidFill>
                <a:latin typeface="Arial"/>
              </a:rPr>
              <a:t>5.9 millones de </a:t>
            </a:r>
            <a:r>
              <a:rPr lang="es-PE" b="1" kern="0" dirty="0" smtClean="0">
                <a:solidFill>
                  <a:schemeClr val="tx2">
                    <a:lumMod val="75000"/>
                  </a:schemeClr>
                </a:solidFill>
                <a:latin typeface="Arial"/>
              </a:rPr>
              <a:t>soles</a:t>
            </a:r>
            <a:endParaRPr lang="es-PE" b="1" kern="0" dirty="0">
              <a:solidFill>
                <a:schemeClr val="tx2">
                  <a:lumMod val="75000"/>
                </a:schemeClr>
              </a:solidFill>
              <a:latin typeface="Arial"/>
            </a:endParaRPr>
          </a:p>
          <a:p>
            <a:pPr marL="285750" indent="-285750" algn="just"/>
            <a:r>
              <a:rPr lang="es-PE" kern="0" dirty="0">
                <a:solidFill>
                  <a:schemeClr val="tx2">
                    <a:lumMod val="75000"/>
                  </a:schemeClr>
                </a:solidFill>
                <a:latin typeface="Arial"/>
              </a:rPr>
              <a:t>Mejoramiento del Servicio de Educación Inicial de 03 Instituciones Educativas Iniciales Mollendo</a:t>
            </a:r>
          </a:p>
          <a:p>
            <a:pPr marL="0" indent="0" algn="just">
              <a:buNone/>
            </a:pPr>
            <a:r>
              <a:rPr lang="es-PE" kern="0" dirty="0">
                <a:solidFill>
                  <a:schemeClr val="tx2">
                    <a:lumMod val="75000"/>
                  </a:schemeClr>
                </a:solidFill>
                <a:latin typeface="Arial"/>
              </a:rPr>
              <a:t> </a:t>
            </a:r>
            <a:r>
              <a:rPr lang="es-PE" kern="0" dirty="0" smtClean="0">
                <a:solidFill>
                  <a:schemeClr val="tx2">
                    <a:lumMod val="75000"/>
                  </a:schemeClr>
                </a:solidFill>
                <a:latin typeface="Arial"/>
              </a:rPr>
              <a:t>     </a:t>
            </a:r>
            <a:r>
              <a:rPr lang="es-PE" b="1" kern="0" dirty="0" smtClean="0">
                <a:solidFill>
                  <a:schemeClr val="tx2">
                    <a:lumMod val="75000"/>
                  </a:schemeClr>
                </a:solidFill>
                <a:latin typeface="Arial"/>
              </a:rPr>
              <a:t>Inversión </a:t>
            </a:r>
            <a:r>
              <a:rPr lang="es-PE" b="1" kern="0" dirty="0">
                <a:solidFill>
                  <a:schemeClr val="tx2">
                    <a:lumMod val="75000"/>
                  </a:schemeClr>
                </a:solidFill>
                <a:latin typeface="Arial"/>
              </a:rPr>
              <a:t>7.2 millones de soles</a:t>
            </a:r>
          </a:p>
          <a:p>
            <a:pPr marL="285750" indent="-285750" algn="just"/>
            <a:r>
              <a:rPr lang="es-PE" kern="0" dirty="0">
                <a:solidFill>
                  <a:schemeClr val="tx2">
                    <a:lumMod val="75000"/>
                  </a:schemeClr>
                </a:solidFill>
                <a:latin typeface="Arial"/>
              </a:rPr>
              <a:t>Construcción e Implementación de pabellón para la Universidad Nacional San Agustín – Sede Mollendo</a:t>
            </a:r>
          </a:p>
          <a:p>
            <a:pPr marL="0" indent="0" algn="just">
              <a:buNone/>
            </a:pPr>
            <a:r>
              <a:rPr lang="es-PE" kern="0" dirty="0">
                <a:solidFill>
                  <a:schemeClr val="tx2">
                    <a:lumMod val="75000"/>
                  </a:schemeClr>
                </a:solidFill>
                <a:latin typeface="Arial"/>
              </a:rPr>
              <a:t> </a:t>
            </a:r>
            <a:r>
              <a:rPr lang="es-PE" kern="0" dirty="0" smtClean="0">
                <a:solidFill>
                  <a:schemeClr val="tx2">
                    <a:lumMod val="75000"/>
                  </a:schemeClr>
                </a:solidFill>
                <a:latin typeface="Arial"/>
              </a:rPr>
              <a:t>     </a:t>
            </a:r>
            <a:r>
              <a:rPr lang="es-PE" b="1" kern="0" dirty="0" smtClean="0">
                <a:solidFill>
                  <a:schemeClr val="tx2">
                    <a:lumMod val="75000"/>
                  </a:schemeClr>
                </a:solidFill>
                <a:latin typeface="Arial"/>
              </a:rPr>
              <a:t>Inversión </a:t>
            </a:r>
            <a:r>
              <a:rPr lang="es-PE" b="1" kern="0" dirty="0">
                <a:solidFill>
                  <a:schemeClr val="tx2">
                    <a:lumMod val="75000"/>
                  </a:schemeClr>
                </a:solidFill>
                <a:latin typeface="Arial"/>
              </a:rPr>
              <a:t>5.6 millones de </a:t>
            </a:r>
            <a:r>
              <a:rPr lang="es-PE" b="1" kern="0" dirty="0" smtClean="0">
                <a:solidFill>
                  <a:schemeClr val="tx2">
                    <a:lumMod val="75000"/>
                  </a:schemeClr>
                </a:solidFill>
                <a:latin typeface="Arial"/>
              </a:rPr>
              <a:t>soles</a:t>
            </a:r>
          </a:p>
          <a:p>
            <a:pPr marL="0" indent="0" algn="just">
              <a:buNone/>
            </a:pPr>
            <a:endParaRPr lang="es-PE" b="1" kern="0" dirty="0">
              <a:solidFill>
                <a:schemeClr val="tx2">
                  <a:lumMod val="75000"/>
                </a:schemeClr>
              </a:solidFill>
              <a:latin typeface="Arial"/>
            </a:endParaRPr>
          </a:p>
          <a:p>
            <a:pPr marL="0" indent="0" algn="just">
              <a:buNone/>
            </a:pPr>
            <a:r>
              <a:rPr lang="es-PE" kern="0" dirty="0" smtClean="0">
                <a:solidFill>
                  <a:schemeClr val="tx2">
                    <a:lumMod val="75000"/>
                  </a:schemeClr>
                </a:solidFill>
                <a:latin typeface="Arial"/>
              </a:rPr>
              <a:t>Inversión </a:t>
            </a:r>
            <a:r>
              <a:rPr lang="es-PE" kern="0" dirty="0">
                <a:solidFill>
                  <a:schemeClr val="tx2">
                    <a:lumMod val="75000"/>
                  </a:schemeClr>
                </a:solidFill>
                <a:latin typeface="Arial"/>
              </a:rPr>
              <a:t>proyectada para </a:t>
            </a:r>
            <a:r>
              <a:rPr lang="es-PE" kern="0" dirty="0" smtClean="0">
                <a:solidFill>
                  <a:schemeClr val="tx2">
                    <a:lumMod val="75000"/>
                  </a:schemeClr>
                </a:solidFill>
                <a:latin typeface="Arial"/>
              </a:rPr>
              <a:t>Obras por impuestos  </a:t>
            </a:r>
            <a:r>
              <a:rPr lang="es-PE" kern="0" dirty="0">
                <a:solidFill>
                  <a:schemeClr val="tx2">
                    <a:lumMod val="75000"/>
                  </a:schemeClr>
                </a:solidFill>
                <a:latin typeface="Arial"/>
              </a:rPr>
              <a:t>2018:  </a:t>
            </a:r>
            <a:r>
              <a:rPr lang="es-PE" b="1" kern="0" dirty="0">
                <a:solidFill>
                  <a:schemeClr val="tx2">
                    <a:lumMod val="75000"/>
                  </a:schemeClr>
                </a:solidFill>
                <a:latin typeface="Arial"/>
              </a:rPr>
              <a:t>22.8 millones de sol</a:t>
            </a:r>
            <a:r>
              <a:rPr lang="es-PE" b="1" i="1" dirty="0">
                <a:latin typeface="Arial" panose="020B0604020202020204" pitchFamily="34" charset="0"/>
                <a:cs typeface="Arial" panose="020B0604020202020204" pitchFamily="34" charset="0"/>
              </a:rPr>
              <a:t>es</a:t>
            </a:r>
            <a:endParaRPr lang="es-PE" b="1" dirty="0">
              <a:solidFill>
                <a:srgbClr val="0033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1709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PE" sz="2200" dirty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s-PE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. Impacto sobre el desarrollo económico social </a:t>
            </a:r>
            <a:br>
              <a:rPr lang="es-PE" sz="22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P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      2018 Obras por Impuesto</a:t>
            </a:r>
            <a:endParaRPr lang="es-PE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18503E-0A92-4F6C-A52D-F3C69E2CC9C5}" type="slidenum">
              <a:rPr lang="es-PE" smtClean="0"/>
              <a:pPr/>
              <a:t>41</a:t>
            </a:fld>
            <a:endParaRPr lang="es-PE"/>
          </a:p>
        </p:txBody>
      </p:sp>
      <p:cxnSp>
        <p:nvCxnSpPr>
          <p:cNvPr id="11" name="7 Conector recto"/>
          <p:cNvCxnSpPr/>
          <p:nvPr/>
        </p:nvCxnSpPr>
        <p:spPr>
          <a:xfrm>
            <a:off x="11649075" y="11772900"/>
            <a:ext cx="2771775" cy="0"/>
          </a:xfrm>
          <a:prstGeom prst="line">
            <a:avLst/>
          </a:prstGeom>
          <a:ln w="222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1 Marcador de contenido"/>
          <p:cNvSpPr>
            <a:spLocks noGrp="1"/>
          </p:cNvSpPr>
          <p:nvPr>
            <p:ph idx="1"/>
          </p:nvPr>
        </p:nvSpPr>
        <p:spPr>
          <a:xfrm>
            <a:off x="611560" y="1285875"/>
            <a:ext cx="7848872" cy="5072063"/>
          </a:xfrm>
          <a:noFill/>
        </p:spPr>
        <p:txBody>
          <a:bodyPr/>
          <a:lstStyle/>
          <a:p>
            <a:pPr marL="0" indent="0" algn="just">
              <a:buNone/>
            </a:pPr>
            <a:endParaRPr lang="es-PE" sz="1200" b="1" i="1" dirty="0">
              <a:solidFill>
                <a:srgbClr val="003300"/>
              </a:solidFill>
            </a:endParaRPr>
          </a:p>
          <a:p>
            <a:endParaRPr lang="es-PE" b="1" i="1" dirty="0" smtClean="0">
              <a:solidFill>
                <a:srgbClr val="003300"/>
              </a:solidFill>
            </a:endParaRPr>
          </a:p>
          <a:p>
            <a:endParaRPr lang="es-PE" b="1" i="1" dirty="0">
              <a:solidFill>
                <a:srgbClr val="003300"/>
              </a:solidFill>
            </a:endParaRPr>
          </a:p>
          <a:p>
            <a:endParaRPr lang="es-PE" b="1" i="1" dirty="0" smtClean="0">
              <a:solidFill>
                <a:srgbClr val="003300"/>
              </a:solidFill>
            </a:endParaRPr>
          </a:p>
          <a:p>
            <a:pPr marL="0" indent="0">
              <a:buNone/>
            </a:pPr>
            <a:endParaRPr lang="es-PE" dirty="0">
              <a:solidFill>
                <a:srgbClr val="003300"/>
              </a:solidFill>
            </a:endParaRPr>
          </a:p>
        </p:txBody>
      </p:sp>
      <p:sp>
        <p:nvSpPr>
          <p:cNvPr id="8" name="1 Marcador de contenido"/>
          <p:cNvSpPr txBox="1">
            <a:spLocks/>
          </p:cNvSpPr>
          <p:nvPr/>
        </p:nvSpPr>
        <p:spPr>
          <a:xfrm>
            <a:off x="779603" y="1438274"/>
            <a:ext cx="7848872" cy="5072063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400" b="0" kern="120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400" b="0" kern="120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400" b="0" kern="120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400" b="0" kern="120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400" b="0" kern="120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PE" b="1" kern="0" dirty="0" smtClean="0">
                <a:solidFill>
                  <a:schemeClr val="tx2">
                    <a:lumMod val="75000"/>
                  </a:schemeClr>
                </a:solidFill>
                <a:latin typeface="Arial"/>
              </a:rPr>
              <a:t>Mejoramiento </a:t>
            </a:r>
            <a:r>
              <a:rPr lang="es-PE" b="1" kern="0" dirty="0">
                <a:solidFill>
                  <a:schemeClr val="tx2">
                    <a:lumMod val="75000"/>
                  </a:schemeClr>
                </a:solidFill>
                <a:latin typeface="Arial"/>
              </a:rPr>
              <a:t>del servicio de </a:t>
            </a:r>
            <a:r>
              <a:rPr lang="es-PE" b="1" kern="0" dirty="0" err="1">
                <a:solidFill>
                  <a:schemeClr val="tx2">
                    <a:lumMod val="75000"/>
                  </a:schemeClr>
                </a:solidFill>
                <a:latin typeface="Arial"/>
              </a:rPr>
              <a:t>transitabilidad</a:t>
            </a:r>
            <a:r>
              <a:rPr lang="es-PE" b="1" kern="0" dirty="0">
                <a:solidFill>
                  <a:schemeClr val="tx2">
                    <a:lumMod val="75000"/>
                  </a:schemeClr>
                </a:solidFill>
                <a:latin typeface="Arial"/>
              </a:rPr>
              <a:t> vehicular y peatonal de la Avenida Arequipa – </a:t>
            </a:r>
            <a:r>
              <a:rPr lang="es-PE" b="1" kern="0" dirty="0" err="1" smtClean="0">
                <a:solidFill>
                  <a:schemeClr val="tx2">
                    <a:lumMod val="75000"/>
                  </a:schemeClr>
                </a:solidFill>
                <a:latin typeface="Arial"/>
              </a:rPr>
              <a:t>Matarani</a:t>
            </a:r>
            <a:endParaRPr lang="es-PE" b="1" kern="0" dirty="0" smtClean="0">
              <a:solidFill>
                <a:schemeClr val="tx2">
                  <a:lumMod val="75000"/>
                </a:schemeClr>
              </a:solidFill>
              <a:latin typeface="Arial"/>
            </a:endParaRPr>
          </a:p>
          <a:p>
            <a:pPr marL="0" indent="0">
              <a:buNone/>
            </a:pPr>
            <a:endParaRPr lang="es-PE" b="1" kern="0" dirty="0" smtClean="0">
              <a:solidFill>
                <a:schemeClr val="tx2">
                  <a:lumMod val="75000"/>
                </a:schemeClr>
              </a:solidFill>
              <a:latin typeface="Arial"/>
            </a:endParaRPr>
          </a:p>
          <a:p>
            <a:pPr>
              <a:spcBef>
                <a:spcPct val="0"/>
              </a:spcBef>
              <a:buNone/>
            </a:pPr>
            <a:r>
              <a:rPr lang="es-PE" b="1" kern="0" dirty="0" smtClean="0">
                <a:solidFill>
                  <a:schemeClr val="tx2">
                    <a:lumMod val="75000"/>
                  </a:schemeClr>
                </a:solidFill>
                <a:latin typeface="Arial"/>
              </a:rPr>
              <a:t>Avance Actual:</a:t>
            </a:r>
            <a:endParaRPr lang="es-PE" b="1" kern="0" dirty="0">
              <a:solidFill>
                <a:schemeClr val="tx2">
                  <a:lumMod val="75000"/>
                </a:schemeClr>
              </a:solidFill>
              <a:latin typeface="Arial"/>
            </a:endParaRPr>
          </a:p>
          <a:p>
            <a:pPr>
              <a:spcBef>
                <a:spcPct val="0"/>
              </a:spcBef>
              <a:buNone/>
            </a:pPr>
            <a:r>
              <a:rPr lang="es-PE" kern="0" dirty="0">
                <a:solidFill>
                  <a:schemeClr val="tx2">
                    <a:lumMod val="75000"/>
                  </a:schemeClr>
                </a:solidFill>
                <a:latin typeface="Arial"/>
              </a:rPr>
              <a:t>Expediente Técnico </a:t>
            </a:r>
            <a:r>
              <a:rPr lang="es-PE" kern="0" dirty="0" smtClean="0">
                <a:solidFill>
                  <a:schemeClr val="tx2">
                    <a:lumMod val="75000"/>
                  </a:schemeClr>
                </a:solidFill>
                <a:latin typeface="Arial"/>
              </a:rPr>
              <a:t>– Concluido. </a:t>
            </a:r>
            <a:endParaRPr lang="es-PE" kern="0" dirty="0">
              <a:solidFill>
                <a:schemeClr val="tx2">
                  <a:lumMod val="75000"/>
                </a:schemeClr>
              </a:solidFill>
              <a:latin typeface="Arial"/>
            </a:endParaRPr>
          </a:p>
          <a:p>
            <a:pPr>
              <a:spcBef>
                <a:spcPct val="0"/>
              </a:spcBef>
              <a:buNone/>
            </a:pPr>
            <a:r>
              <a:rPr lang="es-PE" kern="0" dirty="0" smtClean="0">
                <a:solidFill>
                  <a:schemeClr val="tx2">
                    <a:lumMod val="75000"/>
                  </a:schemeClr>
                </a:solidFill>
                <a:latin typeface="Arial"/>
              </a:rPr>
              <a:t>Inversión	:4.1 </a:t>
            </a:r>
            <a:r>
              <a:rPr lang="es-PE" kern="0" dirty="0">
                <a:solidFill>
                  <a:schemeClr val="tx2">
                    <a:lumMod val="75000"/>
                  </a:schemeClr>
                </a:solidFill>
                <a:latin typeface="Arial"/>
              </a:rPr>
              <a:t>millones de soles</a:t>
            </a:r>
          </a:p>
          <a:p>
            <a:pPr>
              <a:spcBef>
                <a:spcPct val="0"/>
              </a:spcBef>
              <a:buNone/>
            </a:pPr>
            <a:r>
              <a:rPr lang="es-PE" kern="0" dirty="0" smtClean="0">
                <a:solidFill>
                  <a:schemeClr val="tx2">
                    <a:lumMod val="75000"/>
                  </a:schemeClr>
                </a:solidFill>
                <a:latin typeface="Arial"/>
              </a:rPr>
              <a:t>Plazo         :150 </a:t>
            </a:r>
            <a:r>
              <a:rPr lang="es-PE" kern="0" dirty="0">
                <a:solidFill>
                  <a:schemeClr val="tx2">
                    <a:lumMod val="75000"/>
                  </a:schemeClr>
                </a:solidFill>
                <a:latin typeface="Arial"/>
              </a:rPr>
              <a:t>días Calendario de Ejecución (5 meses)</a:t>
            </a:r>
          </a:p>
          <a:p>
            <a:pPr>
              <a:spcBef>
                <a:spcPct val="0"/>
              </a:spcBef>
              <a:buNone/>
            </a:pPr>
            <a:endParaRPr lang="es-PE" kern="0" dirty="0">
              <a:solidFill>
                <a:schemeClr val="tx2">
                  <a:lumMod val="75000"/>
                </a:schemeClr>
              </a:solidFill>
              <a:latin typeface="Arial"/>
            </a:endParaRPr>
          </a:p>
          <a:p>
            <a:pPr marL="0" indent="0" algn="just">
              <a:spcBef>
                <a:spcPct val="0"/>
              </a:spcBef>
              <a:buNone/>
              <a:tabLst>
                <a:tab pos="0" algn="l"/>
              </a:tabLst>
            </a:pPr>
            <a:r>
              <a:rPr lang="es-PE" kern="0" dirty="0" smtClean="0">
                <a:solidFill>
                  <a:schemeClr val="tx2">
                    <a:lumMod val="75000"/>
                  </a:schemeClr>
                </a:solidFill>
                <a:latin typeface="Arial"/>
              </a:rPr>
              <a:t>Se entregó expediente técnico. </a:t>
            </a:r>
            <a:r>
              <a:rPr lang="es-PE" kern="0" dirty="0">
                <a:solidFill>
                  <a:schemeClr val="tx2">
                    <a:lumMod val="75000"/>
                  </a:schemeClr>
                </a:solidFill>
                <a:latin typeface="Arial"/>
              </a:rPr>
              <a:t>a la Municipalidad Distrital de </a:t>
            </a:r>
            <a:r>
              <a:rPr lang="es-PE" kern="0" dirty="0" err="1" smtClean="0">
                <a:solidFill>
                  <a:schemeClr val="tx2">
                    <a:lumMod val="75000"/>
                  </a:schemeClr>
                </a:solidFill>
                <a:latin typeface="Arial"/>
              </a:rPr>
              <a:t>Islay</a:t>
            </a:r>
            <a:r>
              <a:rPr lang="es-PE" kern="0" dirty="0" smtClean="0">
                <a:solidFill>
                  <a:schemeClr val="tx2">
                    <a:lumMod val="75000"/>
                  </a:schemeClr>
                </a:solidFill>
                <a:latin typeface="Arial"/>
              </a:rPr>
              <a:t>, para inicio de </a:t>
            </a:r>
            <a:r>
              <a:rPr lang="es-PE" kern="0" dirty="0">
                <a:solidFill>
                  <a:schemeClr val="tx2">
                    <a:lumMod val="75000"/>
                  </a:schemeClr>
                </a:solidFill>
                <a:latin typeface="Arial"/>
              </a:rPr>
              <a:t>tramites para </a:t>
            </a:r>
            <a:r>
              <a:rPr lang="es-PE" kern="0" dirty="0" smtClean="0">
                <a:solidFill>
                  <a:schemeClr val="tx2">
                    <a:lumMod val="75000"/>
                  </a:schemeClr>
                </a:solidFill>
                <a:latin typeface="Arial"/>
              </a:rPr>
              <a:t>Ejecución. - Pendiente </a:t>
            </a:r>
            <a:r>
              <a:rPr lang="es-PE" kern="0" dirty="0">
                <a:solidFill>
                  <a:schemeClr val="tx2">
                    <a:lumMod val="75000"/>
                  </a:schemeClr>
                </a:solidFill>
                <a:latin typeface="Arial"/>
              </a:rPr>
              <a:t>de respuesta de Contraloría para abril.</a:t>
            </a:r>
            <a:r>
              <a:rPr lang="es-PE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</a:p>
          <a:p>
            <a:pPr marL="0" indent="0">
              <a:buNone/>
            </a:pPr>
            <a:endParaRPr lang="es-PE" b="1" kern="0" dirty="0">
              <a:solidFill>
                <a:schemeClr val="tx2">
                  <a:lumMod val="75000"/>
                </a:schemeClr>
              </a:solidFill>
              <a:latin typeface="Arial"/>
            </a:endParaRPr>
          </a:p>
          <a:p>
            <a:pPr marL="0" indent="0">
              <a:buNone/>
            </a:pPr>
            <a:endParaRPr lang="es-PE" b="1" dirty="0">
              <a:solidFill>
                <a:srgbClr val="0033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21595" y="3861048"/>
            <a:ext cx="6100810" cy="22737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9566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PE" sz="2200" dirty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s-PE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. Impacto sobre el desarrollo económico social </a:t>
            </a:r>
            <a:br>
              <a:rPr lang="es-PE" sz="22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P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      2018 Obras por Impuesto</a:t>
            </a:r>
            <a:endParaRPr lang="es-PE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18503E-0A92-4F6C-A52D-F3C69E2CC9C5}" type="slidenum">
              <a:rPr lang="es-PE" smtClean="0"/>
              <a:pPr/>
              <a:t>42</a:t>
            </a:fld>
            <a:endParaRPr lang="es-PE"/>
          </a:p>
        </p:txBody>
      </p:sp>
      <p:cxnSp>
        <p:nvCxnSpPr>
          <p:cNvPr id="11" name="7 Conector recto"/>
          <p:cNvCxnSpPr/>
          <p:nvPr/>
        </p:nvCxnSpPr>
        <p:spPr>
          <a:xfrm>
            <a:off x="11649075" y="11772900"/>
            <a:ext cx="2771775" cy="0"/>
          </a:xfrm>
          <a:prstGeom prst="line">
            <a:avLst/>
          </a:prstGeom>
          <a:ln w="222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1 Marcador de contenido"/>
          <p:cNvSpPr>
            <a:spLocks noGrp="1"/>
          </p:cNvSpPr>
          <p:nvPr>
            <p:ph idx="1"/>
          </p:nvPr>
        </p:nvSpPr>
        <p:spPr>
          <a:xfrm>
            <a:off x="611560" y="1285875"/>
            <a:ext cx="7848872" cy="5072063"/>
          </a:xfrm>
          <a:noFill/>
        </p:spPr>
        <p:txBody>
          <a:bodyPr/>
          <a:lstStyle/>
          <a:p>
            <a:pPr marL="0" indent="0" algn="just">
              <a:buNone/>
            </a:pPr>
            <a:endParaRPr lang="es-PE" sz="1200" b="1" i="1" dirty="0">
              <a:solidFill>
                <a:srgbClr val="003300"/>
              </a:solidFill>
            </a:endParaRPr>
          </a:p>
          <a:p>
            <a:endParaRPr lang="es-PE" b="1" i="1" dirty="0" smtClean="0">
              <a:solidFill>
                <a:srgbClr val="003300"/>
              </a:solidFill>
            </a:endParaRPr>
          </a:p>
          <a:p>
            <a:endParaRPr lang="es-PE" b="1" i="1" dirty="0">
              <a:solidFill>
                <a:srgbClr val="003300"/>
              </a:solidFill>
            </a:endParaRPr>
          </a:p>
          <a:p>
            <a:endParaRPr lang="es-PE" b="1" i="1" dirty="0" smtClean="0">
              <a:solidFill>
                <a:srgbClr val="003300"/>
              </a:solidFill>
            </a:endParaRPr>
          </a:p>
          <a:p>
            <a:pPr marL="0" indent="0">
              <a:buNone/>
            </a:pPr>
            <a:endParaRPr lang="es-PE" dirty="0">
              <a:solidFill>
                <a:srgbClr val="003300"/>
              </a:solidFill>
            </a:endParaRPr>
          </a:p>
        </p:txBody>
      </p:sp>
      <p:sp>
        <p:nvSpPr>
          <p:cNvPr id="8" name="1 Marcador de contenido"/>
          <p:cNvSpPr txBox="1">
            <a:spLocks/>
          </p:cNvSpPr>
          <p:nvPr/>
        </p:nvSpPr>
        <p:spPr>
          <a:xfrm>
            <a:off x="703254" y="1432120"/>
            <a:ext cx="7848872" cy="5072063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400" b="0" kern="120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400" b="0" kern="120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400" b="0" kern="120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400" b="0" kern="120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400" b="0" kern="120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PE" b="1" kern="0" dirty="0">
                <a:solidFill>
                  <a:schemeClr val="tx2">
                    <a:lumMod val="75000"/>
                  </a:schemeClr>
                </a:solidFill>
                <a:latin typeface="Arial"/>
              </a:rPr>
              <a:t>Vía de </a:t>
            </a:r>
            <a:r>
              <a:rPr lang="es-PE" b="1" kern="0" dirty="0" err="1">
                <a:solidFill>
                  <a:schemeClr val="tx2">
                    <a:lumMod val="75000"/>
                  </a:schemeClr>
                </a:solidFill>
                <a:latin typeface="Arial"/>
              </a:rPr>
              <a:t>evitamiento</a:t>
            </a:r>
            <a:r>
              <a:rPr lang="es-PE" b="1" kern="0" dirty="0">
                <a:solidFill>
                  <a:schemeClr val="tx2">
                    <a:lumMod val="75000"/>
                  </a:schemeClr>
                </a:solidFill>
                <a:latin typeface="Arial"/>
              </a:rPr>
              <a:t> </a:t>
            </a:r>
            <a:r>
              <a:rPr lang="es-PE" b="1" kern="0" dirty="0" smtClean="0">
                <a:solidFill>
                  <a:schemeClr val="tx2">
                    <a:lumMod val="75000"/>
                  </a:schemeClr>
                </a:solidFill>
                <a:latin typeface="Arial"/>
              </a:rPr>
              <a:t>– </a:t>
            </a:r>
            <a:r>
              <a:rPr lang="es-PE" b="1" kern="0" dirty="0" err="1" smtClean="0">
                <a:solidFill>
                  <a:schemeClr val="tx2">
                    <a:lumMod val="75000"/>
                  </a:schemeClr>
                </a:solidFill>
                <a:latin typeface="Arial"/>
              </a:rPr>
              <a:t>Cocachacra</a:t>
            </a:r>
            <a:endParaRPr lang="es-PE" b="1" kern="0" dirty="0" smtClean="0">
              <a:solidFill>
                <a:schemeClr val="tx2">
                  <a:lumMod val="75000"/>
                </a:schemeClr>
              </a:solidFill>
              <a:latin typeface="Arial"/>
            </a:endParaRPr>
          </a:p>
          <a:p>
            <a:pPr marL="0" indent="0">
              <a:buNone/>
            </a:pPr>
            <a:endParaRPr lang="es-PE" b="1" kern="0" dirty="0" smtClean="0">
              <a:solidFill>
                <a:schemeClr val="tx2">
                  <a:lumMod val="75000"/>
                </a:schemeClr>
              </a:solidFill>
              <a:latin typeface="Arial"/>
            </a:endParaRPr>
          </a:p>
          <a:p>
            <a:pPr marL="0" indent="0">
              <a:buNone/>
            </a:pPr>
            <a:r>
              <a:rPr lang="es-PE" kern="0" dirty="0" smtClean="0">
                <a:solidFill>
                  <a:schemeClr val="tx2">
                    <a:lumMod val="75000"/>
                  </a:schemeClr>
                </a:solidFill>
                <a:latin typeface="Arial"/>
              </a:rPr>
              <a:t>Material	: Pavimento </a:t>
            </a:r>
            <a:r>
              <a:rPr lang="es-PE" kern="0" dirty="0">
                <a:solidFill>
                  <a:schemeClr val="tx2">
                    <a:lumMod val="75000"/>
                  </a:schemeClr>
                </a:solidFill>
                <a:latin typeface="Arial"/>
              </a:rPr>
              <a:t>Flexible (Asfalto)</a:t>
            </a:r>
          </a:p>
          <a:p>
            <a:pPr marL="0" indent="0">
              <a:buNone/>
            </a:pPr>
            <a:r>
              <a:rPr lang="es-PE" kern="0" dirty="0" smtClean="0">
                <a:solidFill>
                  <a:schemeClr val="tx2">
                    <a:lumMod val="75000"/>
                  </a:schemeClr>
                </a:solidFill>
                <a:latin typeface="Arial"/>
              </a:rPr>
              <a:t>Longitud	: Aprox</a:t>
            </a:r>
            <a:r>
              <a:rPr lang="es-PE" kern="0" dirty="0">
                <a:solidFill>
                  <a:schemeClr val="tx2">
                    <a:lumMod val="75000"/>
                  </a:schemeClr>
                </a:solidFill>
                <a:latin typeface="Arial"/>
              </a:rPr>
              <a:t>. 5 </a:t>
            </a:r>
            <a:r>
              <a:rPr lang="es-PE" kern="0" dirty="0" smtClean="0">
                <a:solidFill>
                  <a:schemeClr val="tx2">
                    <a:lumMod val="75000"/>
                  </a:schemeClr>
                </a:solidFill>
                <a:latin typeface="Arial"/>
              </a:rPr>
              <a:t>KM</a:t>
            </a:r>
          </a:p>
          <a:p>
            <a:pPr marL="0" indent="0">
              <a:buNone/>
            </a:pPr>
            <a:r>
              <a:rPr lang="es-PE" kern="0" dirty="0" smtClean="0">
                <a:solidFill>
                  <a:schemeClr val="tx2">
                    <a:lumMod val="75000"/>
                  </a:schemeClr>
                </a:solidFill>
                <a:latin typeface="Arial"/>
              </a:rPr>
              <a:t>Inversión	: </a:t>
            </a:r>
            <a:r>
              <a:rPr lang="es-PE" kern="0" dirty="0">
                <a:solidFill>
                  <a:schemeClr val="tx2">
                    <a:lumMod val="75000"/>
                  </a:schemeClr>
                </a:solidFill>
                <a:latin typeface="Arial"/>
              </a:rPr>
              <a:t>5.9 millones de soles</a:t>
            </a:r>
          </a:p>
          <a:p>
            <a:pPr marL="0" indent="0">
              <a:buNone/>
            </a:pPr>
            <a:r>
              <a:rPr lang="es-PE" kern="0" dirty="0">
                <a:solidFill>
                  <a:schemeClr val="tx2">
                    <a:lumMod val="75000"/>
                  </a:schemeClr>
                </a:solidFill>
                <a:latin typeface="Arial"/>
              </a:rPr>
              <a:t>Plazo </a:t>
            </a:r>
            <a:r>
              <a:rPr lang="es-PE" kern="0" dirty="0" smtClean="0">
                <a:solidFill>
                  <a:schemeClr val="tx2">
                    <a:lumMod val="75000"/>
                  </a:schemeClr>
                </a:solidFill>
                <a:latin typeface="Arial"/>
              </a:rPr>
              <a:t>	:180 </a:t>
            </a:r>
            <a:r>
              <a:rPr lang="es-PE" kern="0" dirty="0">
                <a:solidFill>
                  <a:schemeClr val="tx2">
                    <a:lumMod val="75000"/>
                  </a:schemeClr>
                </a:solidFill>
                <a:latin typeface="Arial"/>
              </a:rPr>
              <a:t>días Calendario </a:t>
            </a:r>
            <a:r>
              <a:rPr lang="es-PE" kern="0" dirty="0" smtClean="0">
                <a:solidFill>
                  <a:schemeClr val="tx2">
                    <a:lumMod val="75000"/>
                  </a:schemeClr>
                </a:solidFill>
                <a:latin typeface="Arial"/>
              </a:rPr>
              <a:t>de </a:t>
            </a:r>
            <a:r>
              <a:rPr lang="es-PE" kern="0" dirty="0">
                <a:solidFill>
                  <a:schemeClr val="tx2">
                    <a:lumMod val="75000"/>
                  </a:schemeClr>
                </a:solidFill>
                <a:latin typeface="Arial"/>
              </a:rPr>
              <a:t>Ejecución (6 </a:t>
            </a:r>
            <a:r>
              <a:rPr lang="es-PE" kern="0" dirty="0" smtClean="0">
                <a:solidFill>
                  <a:schemeClr val="tx2">
                    <a:lumMod val="75000"/>
                  </a:schemeClr>
                </a:solidFill>
                <a:latin typeface="Arial"/>
              </a:rPr>
              <a:t>meses) – Aún no cuenta con perfil viable.</a:t>
            </a:r>
          </a:p>
          <a:p>
            <a:pPr marL="0" indent="0">
              <a:buNone/>
            </a:pPr>
            <a:endParaRPr lang="es-PE" kern="0" dirty="0">
              <a:solidFill>
                <a:schemeClr val="tx2">
                  <a:lumMod val="75000"/>
                </a:schemeClr>
              </a:solidFill>
              <a:latin typeface="Arial"/>
            </a:endParaRPr>
          </a:p>
          <a:p>
            <a:pPr marL="0" indent="0">
              <a:buNone/>
            </a:pPr>
            <a:endParaRPr lang="es-PE" kern="0" dirty="0">
              <a:solidFill>
                <a:schemeClr val="tx2">
                  <a:lumMod val="75000"/>
                </a:schemeClr>
              </a:solidFill>
              <a:latin typeface="Arial"/>
            </a:endParaRPr>
          </a:p>
          <a:p>
            <a:pPr marL="0" indent="0">
              <a:buNone/>
            </a:pPr>
            <a:endParaRPr lang="es-PE" kern="0" dirty="0">
              <a:solidFill>
                <a:schemeClr val="tx2">
                  <a:lumMod val="75000"/>
                </a:schemeClr>
              </a:solidFill>
              <a:latin typeface="Arial"/>
            </a:endParaRPr>
          </a:p>
          <a:p>
            <a:pPr marL="0" indent="0">
              <a:buNone/>
            </a:pPr>
            <a:endParaRPr lang="es-PE" b="1" kern="0" dirty="0">
              <a:solidFill>
                <a:schemeClr val="tx2">
                  <a:lumMod val="75000"/>
                </a:schemeClr>
              </a:solidFill>
              <a:latin typeface="Arial"/>
            </a:endParaRPr>
          </a:p>
          <a:p>
            <a:pPr marL="0" indent="0">
              <a:buNone/>
            </a:pPr>
            <a:endParaRPr lang="es-PE" b="1" kern="0" dirty="0" smtClean="0">
              <a:solidFill>
                <a:schemeClr val="tx2">
                  <a:lumMod val="75000"/>
                </a:schemeClr>
              </a:solidFill>
              <a:latin typeface="Arial"/>
            </a:endParaRPr>
          </a:p>
          <a:p>
            <a:pPr marL="0" indent="0">
              <a:buNone/>
            </a:pPr>
            <a:endParaRPr lang="es-PE" b="1" kern="0" dirty="0" smtClean="0">
              <a:solidFill>
                <a:schemeClr val="tx2">
                  <a:lumMod val="75000"/>
                </a:schemeClr>
              </a:solidFill>
              <a:latin typeface="Arial"/>
            </a:endParaRPr>
          </a:p>
          <a:p>
            <a:pPr marL="0" indent="0">
              <a:buNone/>
            </a:pPr>
            <a:endParaRPr lang="es-PE" b="1" kern="0" dirty="0">
              <a:solidFill>
                <a:schemeClr val="tx2">
                  <a:lumMod val="75000"/>
                </a:schemeClr>
              </a:solidFill>
              <a:latin typeface="Arial"/>
            </a:endParaRPr>
          </a:p>
          <a:p>
            <a:pPr marL="0" indent="0">
              <a:buNone/>
            </a:pPr>
            <a:endParaRPr lang="es-PE" b="1" dirty="0">
              <a:solidFill>
                <a:srgbClr val="0033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253430" y="3095262"/>
            <a:ext cx="4748521" cy="292923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12" name="11 Rectángulo redondeado"/>
          <p:cNvSpPr/>
          <p:nvPr/>
        </p:nvSpPr>
        <p:spPr>
          <a:xfrm>
            <a:off x="2253430" y="5488292"/>
            <a:ext cx="997876" cy="23015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E" sz="1400" b="1" dirty="0" smtClean="0">
                <a:solidFill>
                  <a:schemeClr val="bg1"/>
                </a:solidFill>
              </a:rPr>
              <a:t>Mollendo</a:t>
            </a:r>
            <a:endParaRPr lang="es-PE" sz="1400" b="1" dirty="0">
              <a:solidFill>
                <a:schemeClr val="bg1"/>
              </a:solidFill>
            </a:endParaRPr>
          </a:p>
        </p:txBody>
      </p:sp>
      <p:sp>
        <p:nvSpPr>
          <p:cNvPr id="13" name="12 Rectángulo redondeado"/>
          <p:cNvSpPr/>
          <p:nvPr/>
        </p:nvSpPr>
        <p:spPr>
          <a:xfrm>
            <a:off x="5652120" y="3171084"/>
            <a:ext cx="1213900" cy="23015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E" sz="1400" b="1" dirty="0" err="1" smtClean="0">
                <a:solidFill>
                  <a:schemeClr val="bg1"/>
                </a:solidFill>
              </a:rPr>
              <a:t>Cocachacra</a:t>
            </a:r>
            <a:endParaRPr lang="es-PE" sz="1400" b="1" dirty="0">
              <a:solidFill>
                <a:schemeClr val="bg1"/>
              </a:solidFill>
            </a:endParaRPr>
          </a:p>
        </p:txBody>
      </p:sp>
      <p:sp>
        <p:nvSpPr>
          <p:cNvPr id="14" name="13 CuadroTexto"/>
          <p:cNvSpPr txBox="1"/>
          <p:nvPr/>
        </p:nvSpPr>
        <p:spPr>
          <a:xfrm>
            <a:off x="2253431" y="6021288"/>
            <a:ext cx="4748520" cy="4154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>
            <a:defPPr>
              <a:defRPr lang="es-PE"/>
            </a:defPPr>
            <a:lvl1pPr indent="-342900">
              <a:spcBef>
                <a:spcPct val="0"/>
              </a:spcBef>
              <a:buFont typeface="Arial" pitchFamily="34" charset="0"/>
              <a:buNone/>
              <a:defRPr sz="1600" b="1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/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/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/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/>
            </a:lvl5pPr>
            <a:lvl6pPr marL="2514600" indent="-228600">
              <a:spcBef>
                <a:spcPct val="20000"/>
              </a:spcBef>
              <a:buFont typeface="Arial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itchFamily="34" charset="0"/>
              <a:buChar char="•"/>
              <a:defRPr sz="2000"/>
            </a:lvl9pPr>
          </a:lstStyle>
          <a:p>
            <a:pPr algn="ctr"/>
            <a:r>
              <a:rPr lang="es-PE" sz="1200" b="0" kern="0" dirty="0">
                <a:solidFill>
                  <a:schemeClr val="tx2">
                    <a:lumMod val="75000"/>
                  </a:schemeClr>
                </a:solidFill>
                <a:latin typeface="Arial"/>
                <a:ea typeface="+mn-ea"/>
                <a:cs typeface="+mn-cs"/>
              </a:rPr>
              <a:t>Vía actual de  vehículos pesados hacia Cocachacra (cruza la ciudad)</a:t>
            </a:r>
          </a:p>
        </p:txBody>
      </p:sp>
    </p:spTree>
    <p:extLst>
      <p:ext uri="{BB962C8B-B14F-4D97-AF65-F5344CB8AC3E}">
        <p14:creationId xmlns:p14="http://schemas.microsoft.com/office/powerpoint/2010/main" val="3138986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PE" sz="2200" dirty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s-PE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. Impacto sobre el desarrollo económico social </a:t>
            </a:r>
            <a:br>
              <a:rPr lang="es-PE" sz="22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P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      2018 Obras por Impuesto</a:t>
            </a:r>
            <a:endParaRPr lang="es-PE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18503E-0A92-4F6C-A52D-F3C69E2CC9C5}" type="slidenum">
              <a:rPr lang="es-PE" smtClean="0"/>
              <a:pPr/>
              <a:t>43</a:t>
            </a:fld>
            <a:endParaRPr lang="es-PE"/>
          </a:p>
        </p:txBody>
      </p:sp>
      <p:cxnSp>
        <p:nvCxnSpPr>
          <p:cNvPr id="11" name="7 Conector recto"/>
          <p:cNvCxnSpPr/>
          <p:nvPr/>
        </p:nvCxnSpPr>
        <p:spPr>
          <a:xfrm>
            <a:off x="11649075" y="11772900"/>
            <a:ext cx="2771775" cy="0"/>
          </a:xfrm>
          <a:prstGeom prst="line">
            <a:avLst/>
          </a:prstGeom>
          <a:ln w="222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1 Marcador de contenido"/>
          <p:cNvSpPr>
            <a:spLocks noGrp="1"/>
          </p:cNvSpPr>
          <p:nvPr>
            <p:ph idx="1"/>
          </p:nvPr>
        </p:nvSpPr>
        <p:spPr>
          <a:xfrm>
            <a:off x="611560" y="1285875"/>
            <a:ext cx="7848872" cy="5072063"/>
          </a:xfrm>
          <a:noFill/>
        </p:spPr>
        <p:txBody>
          <a:bodyPr/>
          <a:lstStyle/>
          <a:p>
            <a:pPr marL="0" indent="0" algn="just">
              <a:buNone/>
            </a:pPr>
            <a:endParaRPr lang="es-PE" sz="1200" b="1" i="1" dirty="0">
              <a:solidFill>
                <a:srgbClr val="003300"/>
              </a:solidFill>
            </a:endParaRPr>
          </a:p>
          <a:p>
            <a:endParaRPr lang="es-PE" b="1" i="1" dirty="0" smtClean="0">
              <a:solidFill>
                <a:srgbClr val="003300"/>
              </a:solidFill>
            </a:endParaRPr>
          </a:p>
          <a:p>
            <a:endParaRPr lang="es-PE" b="1" i="1" dirty="0">
              <a:solidFill>
                <a:srgbClr val="003300"/>
              </a:solidFill>
            </a:endParaRPr>
          </a:p>
          <a:p>
            <a:endParaRPr lang="es-PE" b="1" i="1" dirty="0" smtClean="0">
              <a:solidFill>
                <a:srgbClr val="003300"/>
              </a:solidFill>
            </a:endParaRPr>
          </a:p>
          <a:p>
            <a:pPr marL="0" indent="0">
              <a:buNone/>
            </a:pPr>
            <a:endParaRPr lang="es-PE" dirty="0">
              <a:solidFill>
                <a:srgbClr val="003300"/>
              </a:solidFill>
            </a:endParaRPr>
          </a:p>
        </p:txBody>
      </p:sp>
      <p:sp>
        <p:nvSpPr>
          <p:cNvPr id="8" name="1 Marcador de contenido"/>
          <p:cNvSpPr txBox="1">
            <a:spLocks/>
          </p:cNvSpPr>
          <p:nvPr/>
        </p:nvSpPr>
        <p:spPr>
          <a:xfrm>
            <a:off x="703254" y="1432120"/>
            <a:ext cx="7848872" cy="5072063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400" b="0" kern="120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400" b="0" kern="120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400" b="0" kern="120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400" b="0" kern="120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400" b="0" kern="120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es-PE" b="1" kern="0" dirty="0" smtClean="0">
                <a:solidFill>
                  <a:schemeClr val="tx2">
                    <a:lumMod val="75000"/>
                  </a:schemeClr>
                </a:solidFill>
                <a:latin typeface="Arial"/>
              </a:rPr>
              <a:t>Mejoramiento </a:t>
            </a:r>
            <a:r>
              <a:rPr lang="es-PE" b="1" kern="0" dirty="0">
                <a:solidFill>
                  <a:schemeClr val="tx2">
                    <a:lumMod val="75000"/>
                  </a:schemeClr>
                </a:solidFill>
                <a:latin typeface="Arial"/>
              </a:rPr>
              <a:t>del Servicio de Educación Inicial de 03 Instituciones Educativas Iniciales Mollendo</a:t>
            </a:r>
          </a:p>
          <a:p>
            <a:pPr marL="0" indent="0">
              <a:buNone/>
            </a:pPr>
            <a:endParaRPr lang="es-PE" b="1" kern="0" dirty="0" smtClean="0">
              <a:solidFill>
                <a:schemeClr val="tx2">
                  <a:lumMod val="75000"/>
                </a:schemeClr>
              </a:solidFill>
              <a:latin typeface="Arial"/>
            </a:endParaRPr>
          </a:p>
          <a:p>
            <a:pPr marL="0" indent="0">
              <a:buNone/>
            </a:pPr>
            <a:endParaRPr lang="es-PE" b="1" kern="0" dirty="0" smtClean="0">
              <a:solidFill>
                <a:schemeClr val="tx2">
                  <a:lumMod val="75000"/>
                </a:schemeClr>
              </a:solidFill>
              <a:latin typeface="Arial"/>
            </a:endParaRPr>
          </a:p>
          <a:p>
            <a:pPr marL="0" indent="0">
              <a:buNone/>
            </a:pPr>
            <a:endParaRPr lang="es-PE" kern="0" dirty="0">
              <a:solidFill>
                <a:schemeClr val="tx2">
                  <a:lumMod val="75000"/>
                </a:schemeClr>
              </a:solidFill>
              <a:latin typeface="Arial"/>
            </a:endParaRPr>
          </a:p>
          <a:p>
            <a:pPr marL="0" indent="0">
              <a:buNone/>
            </a:pPr>
            <a:endParaRPr lang="es-PE" kern="0" dirty="0">
              <a:solidFill>
                <a:schemeClr val="tx2">
                  <a:lumMod val="75000"/>
                </a:schemeClr>
              </a:solidFill>
              <a:latin typeface="Arial"/>
            </a:endParaRPr>
          </a:p>
          <a:p>
            <a:pPr marL="0" indent="0">
              <a:buNone/>
            </a:pPr>
            <a:endParaRPr lang="es-PE" b="1" kern="0" dirty="0">
              <a:solidFill>
                <a:schemeClr val="tx2">
                  <a:lumMod val="75000"/>
                </a:schemeClr>
              </a:solidFill>
              <a:latin typeface="Arial"/>
            </a:endParaRPr>
          </a:p>
          <a:p>
            <a:pPr marL="0" indent="0">
              <a:buNone/>
            </a:pPr>
            <a:endParaRPr lang="es-PE" b="1" kern="0" dirty="0" smtClean="0">
              <a:solidFill>
                <a:schemeClr val="tx2">
                  <a:lumMod val="75000"/>
                </a:schemeClr>
              </a:solidFill>
              <a:latin typeface="Arial"/>
            </a:endParaRPr>
          </a:p>
          <a:p>
            <a:pPr marL="0" indent="0">
              <a:buNone/>
            </a:pPr>
            <a:endParaRPr lang="es-PE" b="1" kern="0" dirty="0" smtClean="0">
              <a:solidFill>
                <a:schemeClr val="tx2">
                  <a:lumMod val="75000"/>
                </a:schemeClr>
              </a:solidFill>
              <a:latin typeface="Arial"/>
            </a:endParaRPr>
          </a:p>
          <a:p>
            <a:pPr marL="0" indent="0">
              <a:buNone/>
            </a:pPr>
            <a:endParaRPr lang="es-PE" b="1" kern="0" dirty="0">
              <a:solidFill>
                <a:schemeClr val="tx2">
                  <a:lumMod val="75000"/>
                </a:schemeClr>
              </a:solidFill>
              <a:latin typeface="Arial"/>
            </a:endParaRPr>
          </a:p>
          <a:p>
            <a:pPr marL="0" indent="0">
              <a:buNone/>
            </a:pPr>
            <a:endParaRPr lang="es-PE" sz="1500" kern="0" dirty="0">
              <a:solidFill>
                <a:schemeClr val="tx2">
                  <a:lumMod val="75000"/>
                </a:schemeClr>
              </a:solidFill>
              <a:latin typeface="Arial"/>
            </a:endParaRPr>
          </a:p>
        </p:txBody>
      </p:sp>
      <p:pic>
        <p:nvPicPr>
          <p:cNvPr id="15" name="Picture 2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670751" y="2340415"/>
            <a:ext cx="4881375" cy="3293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17" name="16 CuadroTexto"/>
          <p:cNvSpPr txBox="1"/>
          <p:nvPr/>
        </p:nvSpPr>
        <p:spPr>
          <a:xfrm>
            <a:off x="715406" y="2039952"/>
            <a:ext cx="2955346" cy="42693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es-PE"/>
            </a:defPPr>
            <a:lvl1pPr indent="-342900">
              <a:spcBef>
                <a:spcPct val="0"/>
              </a:spcBef>
              <a:buFont typeface="Arial" pitchFamily="34" charset="0"/>
              <a:buNone/>
              <a:defRPr sz="1600" b="1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/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/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/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/>
            </a:lvl5pPr>
            <a:lvl6pPr marL="2514600" indent="-228600">
              <a:spcBef>
                <a:spcPct val="20000"/>
              </a:spcBef>
              <a:buFont typeface="Arial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itchFamily="34" charset="0"/>
              <a:buChar char="•"/>
              <a:defRPr sz="2000"/>
            </a:lvl9pPr>
          </a:lstStyle>
          <a:p>
            <a:endParaRPr lang="es-PE" sz="1500" b="0" kern="0" dirty="0" smtClean="0">
              <a:solidFill>
                <a:schemeClr val="tx2">
                  <a:lumMod val="75000"/>
                </a:schemeClr>
              </a:solidFill>
              <a:latin typeface="Arial"/>
              <a:ea typeface="+mn-ea"/>
              <a:cs typeface="+mn-cs"/>
            </a:endParaRPr>
          </a:p>
          <a:p>
            <a:pPr algn="just"/>
            <a:r>
              <a:rPr lang="es-PE" sz="1400" b="0" kern="0" dirty="0" smtClean="0">
                <a:solidFill>
                  <a:schemeClr val="tx2">
                    <a:lumMod val="75000"/>
                  </a:schemeClr>
                </a:solidFill>
                <a:latin typeface="Arial"/>
                <a:ea typeface="+mn-ea"/>
                <a:cs typeface="+mn-cs"/>
              </a:rPr>
              <a:t>Edificaciones nuevas con mobiliario, </a:t>
            </a:r>
          </a:p>
          <a:p>
            <a:pPr algn="just"/>
            <a:r>
              <a:rPr lang="es-PE" sz="1400" b="0" kern="0" dirty="0" smtClean="0">
                <a:solidFill>
                  <a:schemeClr val="tx2">
                    <a:lumMod val="75000"/>
                  </a:schemeClr>
                </a:solidFill>
                <a:latin typeface="Arial"/>
                <a:ea typeface="+mn-ea"/>
                <a:cs typeface="+mn-cs"/>
              </a:rPr>
              <a:t>equipos </a:t>
            </a:r>
            <a:r>
              <a:rPr lang="es-PE" sz="1400" b="0" kern="0" dirty="0">
                <a:solidFill>
                  <a:schemeClr val="tx2">
                    <a:lumMod val="75000"/>
                  </a:schemeClr>
                </a:solidFill>
                <a:latin typeface="Arial"/>
                <a:ea typeface="+mn-ea"/>
                <a:cs typeface="+mn-cs"/>
              </a:rPr>
              <a:t>y material educativo según </a:t>
            </a:r>
            <a:r>
              <a:rPr lang="es-PE" sz="1400" b="0" kern="0" dirty="0" smtClean="0">
                <a:solidFill>
                  <a:schemeClr val="tx2">
                    <a:lumMod val="75000"/>
                  </a:schemeClr>
                </a:solidFill>
                <a:latin typeface="Arial"/>
                <a:ea typeface="+mn-ea"/>
                <a:cs typeface="+mn-cs"/>
              </a:rPr>
              <a:t>función de cada </a:t>
            </a:r>
            <a:r>
              <a:rPr lang="es-PE" sz="1400" b="0" kern="0" dirty="0">
                <a:solidFill>
                  <a:schemeClr val="tx2">
                    <a:lumMod val="75000"/>
                  </a:schemeClr>
                </a:solidFill>
                <a:latin typeface="Arial"/>
                <a:ea typeface="+mn-ea"/>
                <a:cs typeface="+mn-cs"/>
              </a:rPr>
              <a:t>IEI.</a:t>
            </a:r>
          </a:p>
          <a:p>
            <a:pPr algn="just"/>
            <a:endParaRPr lang="es-PE" sz="1400" b="0" kern="0" dirty="0" smtClean="0">
              <a:solidFill>
                <a:schemeClr val="tx2">
                  <a:lumMod val="75000"/>
                </a:schemeClr>
              </a:solidFill>
              <a:latin typeface="Arial"/>
              <a:ea typeface="+mn-ea"/>
              <a:cs typeface="+mn-cs"/>
            </a:endParaRPr>
          </a:p>
          <a:p>
            <a:pPr algn="just"/>
            <a:endParaRPr lang="es-PE" sz="1400" b="0" kern="0" dirty="0">
              <a:solidFill>
                <a:schemeClr val="tx2">
                  <a:lumMod val="75000"/>
                </a:schemeClr>
              </a:solidFill>
              <a:latin typeface="Arial"/>
              <a:ea typeface="+mn-ea"/>
              <a:cs typeface="+mn-cs"/>
            </a:endParaRPr>
          </a:p>
          <a:p>
            <a:pPr algn="just"/>
            <a:r>
              <a:rPr lang="es-PE" sz="1400" b="0" kern="0" dirty="0">
                <a:solidFill>
                  <a:schemeClr val="tx2">
                    <a:lumMod val="75000"/>
                  </a:schemeClr>
                </a:solidFill>
                <a:latin typeface="Arial"/>
                <a:ea typeface="+mn-ea"/>
                <a:cs typeface="+mn-cs"/>
              </a:rPr>
              <a:t>Inversión 7.2 millones de soles</a:t>
            </a:r>
          </a:p>
          <a:p>
            <a:pPr algn="just"/>
            <a:r>
              <a:rPr lang="es-PE" sz="1400" b="0" kern="0" dirty="0">
                <a:solidFill>
                  <a:schemeClr val="tx2">
                    <a:lumMod val="75000"/>
                  </a:schemeClr>
                </a:solidFill>
                <a:latin typeface="Arial"/>
                <a:ea typeface="+mn-ea"/>
                <a:cs typeface="+mn-cs"/>
              </a:rPr>
              <a:t>Plazo    :	180 días Calendario de Ejecución 	(6meses)</a:t>
            </a:r>
          </a:p>
          <a:p>
            <a:pPr algn="just"/>
            <a:endParaRPr lang="es-PE" sz="1400" b="0" kern="0" dirty="0">
              <a:solidFill>
                <a:schemeClr val="tx2">
                  <a:lumMod val="75000"/>
                </a:schemeClr>
              </a:solidFill>
              <a:latin typeface="Arial"/>
              <a:ea typeface="+mn-ea"/>
              <a:cs typeface="+mn-cs"/>
            </a:endParaRPr>
          </a:p>
          <a:p>
            <a:pPr algn="just"/>
            <a:r>
              <a:rPr lang="es-PE" sz="1400" b="0" kern="0" dirty="0">
                <a:solidFill>
                  <a:schemeClr val="tx2">
                    <a:lumMod val="75000"/>
                  </a:schemeClr>
                </a:solidFill>
                <a:latin typeface="Arial"/>
                <a:ea typeface="+mn-ea"/>
                <a:cs typeface="+mn-cs"/>
              </a:rPr>
              <a:t>El </a:t>
            </a:r>
            <a:r>
              <a:rPr lang="es-PE" sz="1400" b="0" kern="0" dirty="0" smtClean="0">
                <a:solidFill>
                  <a:schemeClr val="tx2">
                    <a:lumMod val="75000"/>
                  </a:schemeClr>
                </a:solidFill>
                <a:latin typeface="Arial"/>
                <a:ea typeface="+mn-ea"/>
                <a:cs typeface="+mn-cs"/>
              </a:rPr>
              <a:t>02.03.2018 se lanzó </a:t>
            </a:r>
            <a:r>
              <a:rPr lang="es-PE" sz="1400" b="0" kern="0" dirty="0">
                <a:solidFill>
                  <a:schemeClr val="tx2">
                    <a:lumMod val="75000"/>
                  </a:schemeClr>
                </a:solidFill>
                <a:latin typeface="Arial"/>
                <a:ea typeface="+mn-ea"/>
                <a:cs typeface="+mn-cs"/>
              </a:rPr>
              <a:t>el </a:t>
            </a:r>
          </a:p>
          <a:p>
            <a:pPr algn="just"/>
            <a:r>
              <a:rPr lang="es-PE" sz="1400" b="0" kern="0" dirty="0">
                <a:solidFill>
                  <a:schemeClr val="tx2">
                    <a:lumMod val="75000"/>
                  </a:schemeClr>
                </a:solidFill>
                <a:latin typeface="Arial"/>
                <a:ea typeface="+mn-ea"/>
                <a:cs typeface="+mn-cs"/>
              </a:rPr>
              <a:t>concurso de Consultor y Ejecutor. </a:t>
            </a:r>
          </a:p>
          <a:p>
            <a:pPr algn="just"/>
            <a:endParaRPr lang="es-PE" sz="1400" b="0" kern="0" dirty="0">
              <a:solidFill>
                <a:schemeClr val="tx2">
                  <a:lumMod val="75000"/>
                </a:schemeClr>
              </a:solidFill>
              <a:latin typeface="Arial"/>
              <a:ea typeface="+mn-ea"/>
              <a:cs typeface="+mn-cs"/>
            </a:endParaRPr>
          </a:p>
          <a:p>
            <a:pPr algn="just"/>
            <a:r>
              <a:rPr lang="es-PE" sz="1400" b="0" kern="0" dirty="0">
                <a:solidFill>
                  <a:schemeClr val="tx2">
                    <a:lumMod val="75000"/>
                  </a:schemeClr>
                </a:solidFill>
                <a:latin typeface="Arial"/>
                <a:ea typeface="+mn-ea"/>
                <a:cs typeface="+mn-cs"/>
              </a:rPr>
              <a:t>Otorgamiento de la Buena Pro:  </a:t>
            </a:r>
            <a:r>
              <a:rPr lang="es-PE" sz="1400" b="0" kern="0" dirty="0" smtClean="0">
                <a:solidFill>
                  <a:schemeClr val="tx2">
                    <a:lumMod val="75000"/>
                  </a:schemeClr>
                </a:solidFill>
                <a:latin typeface="Arial"/>
                <a:ea typeface="+mn-ea"/>
                <a:cs typeface="+mn-cs"/>
              </a:rPr>
              <a:t>19.03.2018</a:t>
            </a:r>
            <a:endParaRPr lang="es-PE" sz="1400" b="0" kern="0" dirty="0">
              <a:solidFill>
                <a:schemeClr val="tx2">
                  <a:lumMod val="75000"/>
                </a:schemeClr>
              </a:solidFill>
              <a:latin typeface="Arial"/>
              <a:ea typeface="+mn-ea"/>
              <a:cs typeface="+mn-cs"/>
            </a:endParaRPr>
          </a:p>
          <a:p>
            <a:endParaRPr lang="es-PE" dirty="0"/>
          </a:p>
          <a:p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3537112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PE" sz="2200" dirty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s-PE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. Impacto sobre el desarrollo económico social </a:t>
            </a:r>
            <a:br>
              <a:rPr lang="es-PE" sz="22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P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      2018 Obras por Impuesto</a:t>
            </a:r>
            <a:endParaRPr lang="es-PE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18503E-0A92-4F6C-A52D-F3C69E2CC9C5}" type="slidenum">
              <a:rPr lang="es-PE" smtClean="0"/>
              <a:pPr/>
              <a:t>44</a:t>
            </a:fld>
            <a:endParaRPr lang="es-PE"/>
          </a:p>
        </p:txBody>
      </p:sp>
      <p:cxnSp>
        <p:nvCxnSpPr>
          <p:cNvPr id="11" name="7 Conector recto"/>
          <p:cNvCxnSpPr/>
          <p:nvPr/>
        </p:nvCxnSpPr>
        <p:spPr>
          <a:xfrm>
            <a:off x="11649075" y="11772900"/>
            <a:ext cx="2771775" cy="0"/>
          </a:xfrm>
          <a:prstGeom prst="line">
            <a:avLst/>
          </a:prstGeom>
          <a:ln w="222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1 Marcador de contenido"/>
          <p:cNvSpPr>
            <a:spLocks noGrp="1"/>
          </p:cNvSpPr>
          <p:nvPr>
            <p:ph idx="1"/>
          </p:nvPr>
        </p:nvSpPr>
        <p:spPr>
          <a:xfrm>
            <a:off x="611560" y="1285875"/>
            <a:ext cx="7848872" cy="5072063"/>
          </a:xfrm>
          <a:noFill/>
        </p:spPr>
        <p:txBody>
          <a:bodyPr/>
          <a:lstStyle/>
          <a:p>
            <a:pPr marL="0" indent="0" algn="just">
              <a:buNone/>
            </a:pPr>
            <a:endParaRPr lang="es-PE" sz="1200" b="1" i="1" dirty="0">
              <a:solidFill>
                <a:srgbClr val="003300"/>
              </a:solidFill>
            </a:endParaRPr>
          </a:p>
          <a:p>
            <a:endParaRPr lang="es-PE" b="1" i="1" dirty="0" smtClean="0">
              <a:solidFill>
                <a:srgbClr val="003300"/>
              </a:solidFill>
            </a:endParaRPr>
          </a:p>
          <a:p>
            <a:endParaRPr lang="es-PE" b="1" i="1" dirty="0">
              <a:solidFill>
                <a:srgbClr val="003300"/>
              </a:solidFill>
            </a:endParaRPr>
          </a:p>
          <a:p>
            <a:endParaRPr lang="es-PE" b="1" i="1" dirty="0" smtClean="0">
              <a:solidFill>
                <a:srgbClr val="003300"/>
              </a:solidFill>
            </a:endParaRPr>
          </a:p>
          <a:p>
            <a:pPr marL="0" indent="0">
              <a:buNone/>
            </a:pPr>
            <a:endParaRPr lang="es-PE" dirty="0">
              <a:solidFill>
                <a:srgbClr val="003300"/>
              </a:solidFill>
            </a:endParaRPr>
          </a:p>
        </p:txBody>
      </p:sp>
      <p:sp>
        <p:nvSpPr>
          <p:cNvPr id="8" name="1 Marcador de contenido"/>
          <p:cNvSpPr txBox="1">
            <a:spLocks/>
          </p:cNvSpPr>
          <p:nvPr/>
        </p:nvSpPr>
        <p:spPr>
          <a:xfrm>
            <a:off x="647564" y="1432120"/>
            <a:ext cx="7848872" cy="5072063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400" b="0" kern="120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400" b="0" kern="120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400" b="0" kern="120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400" b="0" kern="120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400" b="0" kern="120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endParaRPr lang="es-PE" b="1" kern="0" dirty="0" smtClean="0">
              <a:solidFill>
                <a:schemeClr val="tx2">
                  <a:lumMod val="75000"/>
                </a:schemeClr>
              </a:solidFill>
              <a:latin typeface="Arial"/>
            </a:endParaRPr>
          </a:p>
          <a:p>
            <a:pPr marL="0" indent="0" algn="just">
              <a:buNone/>
            </a:pPr>
            <a:r>
              <a:rPr lang="es-PE" b="1" kern="0" dirty="0" smtClean="0">
                <a:solidFill>
                  <a:schemeClr val="tx2">
                    <a:lumMod val="75000"/>
                  </a:schemeClr>
                </a:solidFill>
                <a:latin typeface="Arial"/>
              </a:rPr>
              <a:t>Construcción </a:t>
            </a:r>
            <a:r>
              <a:rPr lang="es-PE" b="1" kern="0" dirty="0">
                <a:solidFill>
                  <a:schemeClr val="tx2">
                    <a:lumMod val="75000"/>
                  </a:schemeClr>
                </a:solidFill>
                <a:latin typeface="Arial"/>
              </a:rPr>
              <a:t>e Implementación de pabellón para la Universidad Nacional San Agustín – Sede Mollendo</a:t>
            </a:r>
          </a:p>
        </p:txBody>
      </p:sp>
      <p:pic>
        <p:nvPicPr>
          <p:cNvPr id="9" name="Picture 2" descr="C:\Users\jbustillosm\Pictures\Sede UNSA Mollendo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96963" y="2507398"/>
            <a:ext cx="4109122" cy="30818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9 CuadroTexto"/>
          <p:cNvSpPr txBox="1"/>
          <p:nvPr/>
        </p:nvSpPr>
        <p:spPr>
          <a:xfrm>
            <a:off x="827584" y="2852402"/>
            <a:ext cx="2998874" cy="244880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indent="-342900">
              <a:spcBef>
                <a:spcPct val="0"/>
              </a:spcBef>
              <a:buFont typeface="Arial" pitchFamily="34" charset="0"/>
              <a:buNone/>
              <a:defRPr sz="1600" b="1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/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/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/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/>
            </a:lvl5pPr>
            <a:lvl6pPr marL="2514600" indent="-228600">
              <a:spcBef>
                <a:spcPct val="20000"/>
              </a:spcBef>
              <a:buFont typeface="Arial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itchFamily="34" charset="0"/>
              <a:buChar char="•"/>
              <a:defRPr sz="2000"/>
            </a:lvl9pPr>
          </a:lstStyle>
          <a:p>
            <a:pPr algn="just"/>
            <a:r>
              <a:rPr lang="es-PE" sz="1400" kern="0" dirty="0" smtClean="0">
                <a:solidFill>
                  <a:schemeClr val="tx2">
                    <a:lumMod val="75000"/>
                  </a:schemeClr>
                </a:solidFill>
                <a:latin typeface="Arial"/>
                <a:ea typeface="+mn-ea"/>
                <a:cs typeface="+mn-cs"/>
              </a:rPr>
              <a:t>Avance actual:</a:t>
            </a:r>
            <a:endParaRPr lang="es-PE" sz="1400" kern="0" dirty="0">
              <a:solidFill>
                <a:schemeClr val="tx2">
                  <a:lumMod val="75000"/>
                </a:schemeClr>
              </a:solidFill>
              <a:latin typeface="Arial"/>
              <a:ea typeface="+mn-ea"/>
              <a:cs typeface="+mn-cs"/>
            </a:endParaRPr>
          </a:p>
          <a:p>
            <a:pPr algn="just"/>
            <a:r>
              <a:rPr lang="es-PE" sz="1400" b="0" kern="0" dirty="0">
                <a:solidFill>
                  <a:schemeClr val="tx2">
                    <a:lumMod val="75000"/>
                  </a:schemeClr>
                </a:solidFill>
                <a:latin typeface="Arial"/>
                <a:ea typeface="+mn-ea"/>
                <a:cs typeface="+mn-cs"/>
              </a:rPr>
              <a:t>La obra cuenta con Perfil Viable.</a:t>
            </a:r>
          </a:p>
          <a:p>
            <a:pPr algn="just"/>
            <a:r>
              <a:rPr lang="es-PE" sz="1400" b="0" kern="0" dirty="0">
                <a:solidFill>
                  <a:schemeClr val="tx2">
                    <a:lumMod val="75000"/>
                  </a:schemeClr>
                </a:solidFill>
                <a:latin typeface="Arial"/>
                <a:ea typeface="+mn-ea"/>
                <a:cs typeface="+mn-cs"/>
              </a:rPr>
              <a:t>A la espera de aprobación del Expediente Técnico. </a:t>
            </a:r>
          </a:p>
          <a:p>
            <a:pPr algn="just"/>
            <a:endParaRPr lang="es-PE" sz="1400" b="0" kern="0" dirty="0">
              <a:solidFill>
                <a:schemeClr val="tx2">
                  <a:lumMod val="75000"/>
                </a:schemeClr>
              </a:solidFill>
              <a:latin typeface="Arial"/>
              <a:ea typeface="+mn-ea"/>
              <a:cs typeface="+mn-cs"/>
            </a:endParaRPr>
          </a:p>
          <a:p>
            <a:pPr algn="just"/>
            <a:r>
              <a:rPr lang="es-PE" sz="1400" b="0" kern="0" dirty="0" smtClean="0">
                <a:solidFill>
                  <a:schemeClr val="tx2">
                    <a:lumMod val="75000"/>
                  </a:schemeClr>
                </a:solidFill>
                <a:latin typeface="Arial"/>
                <a:ea typeface="+mn-ea"/>
                <a:cs typeface="+mn-cs"/>
              </a:rPr>
              <a:t>Inversión  : </a:t>
            </a:r>
            <a:r>
              <a:rPr lang="es-PE" sz="1400" b="0" kern="0" dirty="0">
                <a:solidFill>
                  <a:schemeClr val="tx2">
                    <a:lumMod val="75000"/>
                  </a:schemeClr>
                </a:solidFill>
                <a:latin typeface="Arial"/>
                <a:ea typeface="+mn-ea"/>
                <a:cs typeface="+mn-cs"/>
              </a:rPr>
              <a:t>5.6 millones de soles</a:t>
            </a:r>
          </a:p>
          <a:p>
            <a:pPr algn="just"/>
            <a:r>
              <a:rPr lang="es-PE" sz="1400" b="0" kern="0" dirty="0">
                <a:solidFill>
                  <a:schemeClr val="tx2">
                    <a:lumMod val="75000"/>
                  </a:schemeClr>
                </a:solidFill>
                <a:latin typeface="Arial"/>
                <a:ea typeface="+mn-ea"/>
                <a:cs typeface="+mn-cs"/>
              </a:rPr>
              <a:t>Plazo    </a:t>
            </a:r>
            <a:r>
              <a:rPr lang="es-PE" sz="1400" b="0" kern="0" dirty="0" smtClean="0">
                <a:solidFill>
                  <a:schemeClr val="tx2">
                    <a:lumMod val="75000"/>
                  </a:schemeClr>
                </a:solidFill>
                <a:latin typeface="Arial"/>
                <a:ea typeface="+mn-ea"/>
                <a:cs typeface="+mn-cs"/>
              </a:rPr>
              <a:t>:240 </a:t>
            </a:r>
            <a:r>
              <a:rPr lang="es-PE" sz="1400" b="0" kern="0" dirty="0">
                <a:solidFill>
                  <a:schemeClr val="tx2">
                    <a:lumMod val="75000"/>
                  </a:schemeClr>
                </a:solidFill>
                <a:latin typeface="Arial"/>
                <a:ea typeface="+mn-ea"/>
                <a:cs typeface="+mn-cs"/>
              </a:rPr>
              <a:t>días Calendario de Ejecución (8 meses)</a:t>
            </a:r>
          </a:p>
        </p:txBody>
      </p:sp>
    </p:spTree>
    <p:extLst>
      <p:ext uri="{BB962C8B-B14F-4D97-AF65-F5344CB8AC3E}">
        <p14:creationId xmlns:p14="http://schemas.microsoft.com/office/powerpoint/2010/main" val="2250568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PE" dirty="0" smtClean="0">
                <a:latin typeface="Arial" panose="020B0604020202020204" pitchFamily="34" charset="0"/>
                <a:cs typeface="Arial" panose="020B0604020202020204" pitchFamily="34" charset="0"/>
              </a:rPr>
              <a:t>VII. Conclusiones</a:t>
            </a:r>
            <a:endParaRPr lang="es-P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0690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PE" sz="2200" dirty="0">
                <a:latin typeface="Arial" panose="020B0604020202020204" pitchFamily="34" charset="0"/>
                <a:cs typeface="Arial" panose="020B0604020202020204" pitchFamily="34" charset="0"/>
              </a:rPr>
              <a:t>Conclusiones</a:t>
            </a:r>
          </a:p>
        </p:txBody>
      </p:sp>
      <p:sp>
        <p:nvSpPr>
          <p:cNvPr id="3" name="2 CuadroTexto"/>
          <p:cNvSpPr txBox="1"/>
          <p:nvPr/>
        </p:nvSpPr>
        <p:spPr>
          <a:xfrm>
            <a:off x="467544" y="1268760"/>
            <a:ext cx="7992888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PE" sz="1400" kern="0" dirty="0" smtClean="0">
                <a:solidFill>
                  <a:schemeClr val="tx2">
                    <a:lumMod val="75000"/>
                  </a:schemeClr>
                </a:solidFill>
                <a:latin typeface="Arial"/>
              </a:rPr>
              <a:t>Continuando con las operaciones en el Amarradero F, se embarcó 4.2 MM de toneladas de concentrado de cobre,  40% más que en el 2016, lo que conlleva a la generación de oportunidades laborales en la zona de influencia.</a:t>
            </a:r>
          </a:p>
          <a:p>
            <a:pPr algn="just"/>
            <a:endParaRPr lang="es-PE" sz="1400" kern="0" dirty="0" smtClean="0">
              <a:solidFill>
                <a:schemeClr val="tx2">
                  <a:lumMod val="75000"/>
                </a:schemeClr>
              </a:solidFill>
              <a:latin typeface="Arial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PE" sz="1400" kern="0" dirty="0" smtClean="0">
                <a:solidFill>
                  <a:schemeClr val="tx2">
                    <a:lumMod val="75000"/>
                  </a:schemeClr>
                </a:solidFill>
                <a:latin typeface="Arial"/>
              </a:rPr>
              <a:t>Durante el 2017 se ejecutaron obras por USD $ 2.1 MM, permitiendo mejorar la seguridad en nuestras operaciones y comodidad de nuestros colaboradores.</a:t>
            </a:r>
          </a:p>
          <a:p>
            <a:pPr algn="just"/>
            <a:endParaRPr lang="es-PE" sz="1400" kern="0" dirty="0" smtClean="0">
              <a:solidFill>
                <a:schemeClr val="tx2">
                  <a:lumMod val="75000"/>
                </a:schemeClr>
              </a:solidFill>
              <a:latin typeface="Arial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PE" sz="1400" kern="0" dirty="0" smtClean="0">
                <a:solidFill>
                  <a:schemeClr val="tx2">
                    <a:lumMod val="75000"/>
                  </a:schemeClr>
                </a:solidFill>
                <a:latin typeface="Arial"/>
              </a:rPr>
              <a:t>En el 2017 se movilizó 6.9 MM de toneladas, esto representa un crecimiento de 8%, para el presente año se proyecta movilizar </a:t>
            </a:r>
            <a:r>
              <a:rPr lang="es-PE" sz="1400" kern="0" dirty="0">
                <a:solidFill>
                  <a:schemeClr val="tx2">
                    <a:lumMod val="75000"/>
                  </a:schemeClr>
                </a:solidFill>
                <a:latin typeface="Arial"/>
              </a:rPr>
              <a:t>7.4MM de toneladas, 6% más que el 2017.</a:t>
            </a:r>
            <a:endParaRPr lang="es-PE" sz="1400" kern="0" dirty="0" smtClean="0">
              <a:solidFill>
                <a:schemeClr val="tx2">
                  <a:lumMod val="75000"/>
                </a:schemeClr>
              </a:solidFill>
              <a:latin typeface="Arial"/>
            </a:endParaRPr>
          </a:p>
          <a:p>
            <a:pPr algn="just"/>
            <a:endParaRPr lang="es-PE" sz="1400" kern="0" dirty="0" smtClean="0">
              <a:solidFill>
                <a:schemeClr val="tx2">
                  <a:lumMod val="75000"/>
                </a:schemeClr>
              </a:solidFill>
              <a:latin typeface="Arial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PE" sz="1400" kern="0" dirty="0" smtClean="0">
                <a:solidFill>
                  <a:schemeClr val="tx2">
                    <a:lumMod val="75000"/>
                  </a:schemeClr>
                </a:solidFill>
                <a:latin typeface="Arial"/>
              </a:rPr>
              <a:t>Con </a:t>
            </a:r>
            <a:r>
              <a:rPr lang="es-PE" sz="1400" kern="0" dirty="0">
                <a:solidFill>
                  <a:schemeClr val="tx2">
                    <a:lumMod val="75000"/>
                  </a:schemeClr>
                </a:solidFill>
                <a:latin typeface="Arial"/>
              </a:rPr>
              <a:t>nuestra política de tolerancia cero, incremento de las capacitaciones a los trabajadores y aumento de los reportes de incidentes, logramos reducir los accidentes en un </a:t>
            </a:r>
            <a:r>
              <a:rPr lang="es-PE" sz="1400" kern="0" dirty="0" smtClean="0">
                <a:solidFill>
                  <a:schemeClr val="tx2">
                    <a:lumMod val="75000"/>
                  </a:schemeClr>
                </a:solidFill>
                <a:latin typeface="Arial"/>
              </a:rPr>
              <a:t>28% </a:t>
            </a:r>
            <a:r>
              <a:rPr lang="es-PE" sz="1400" kern="0" dirty="0">
                <a:solidFill>
                  <a:schemeClr val="tx2">
                    <a:lumMod val="75000"/>
                  </a:schemeClr>
                </a:solidFill>
                <a:latin typeface="Arial"/>
              </a:rPr>
              <a:t>en comparación al año anterior</a:t>
            </a:r>
            <a:r>
              <a:rPr lang="es-PE" sz="1400" kern="0" dirty="0" smtClean="0">
                <a:solidFill>
                  <a:schemeClr val="tx2">
                    <a:lumMod val="75000"/>
                  </a:schemeClr>
                </a:solidFill>
                <a:latin typeface="Arial"/>
              </a:rPr>
              <a:t>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s-PE" sz="1400" kern="0" dirty="0" smtClean="0">
              <a:solidFill>
                <a:schemeClr val="tx2">
                  <a:lumMod val="75000"/>
                </a:schemeClr>
              </a:solidFill>
              <a:latin typeface="Arial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PE" sz="1400" kern="0" dirty="0" smtClean="0">
                <a:solidFill>
                  <a:schemeClr val="tx2">
                    <a:lumMod val="75000"/>
                  </a:schemeClr>
                </a:solidFill>
                <a:latin typeface="Arial"/>
              </a:rPr>
              <a:t>Con la firma de la 3ra Adenda del Contrato de Concesión, se destinó USD $1.3MM para Responsabilidad Social distribuidos entre Salud, educación, infraestructura y bienestar social.</a:t>
            </a:r>
            <a:endParaRPr lang="es-PE" sz="1400" kern="0" dirty="0">
              <a:solidFill>
                <a:schemeClr val="tx2">
                  <a:lumMod val="75000"/>
                </a:schemeClr>
              </a:solidFill>
              <a:latin typeface="Arial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s-PE" sz="1400" kern="0" dirty="0" smtClean="0">
              <a:solidFill>
                <a:schemeClr val="tx2">
                  <a:lumMod val="75000"/>
                </a:schemeClr>
              </a:solidFill>
              <a:latin typeface="Arial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PE" sz="1400" kern="0" dirty="0" smtClean="0">
                <a:solidFill>
                  <a:schemeClr val="tx2">
                    <a:lumMod val="75000"/>
                  </a:schemeClr>
                </a:solidFill>
                <a:latin typeface="Arial"/>
              </a:rPr>
              <a:t>En </a:t>
            </a:r>
            <a:r>
              <a:rPr lang="es-PE" sz="1400" kern="0" dirty="0">
                <a:solidFill>
                  <a:schemeClr val="tx2">
                    <a:lumMod val="75000"/>
                  </a:schemeClr>
                </a:solidFill>
                <a:latin typeface="Arial"/>
              </a:rPr>
              <a:t>Responsabilidad Social nuestros programas están enfocados a las necesidades de nuestra zona de influencia, logrando una aceptación </a:t>
            </a:r>
            <a:r>
              <a:rPr lang="es-PE" sz="1400" kern="0" dirty="0" smtClean="0">
                <a:solidFill>
                  <a:schemeClr val="tx2">
                    <a:lumMod val="75000"/>
                  </a:schemeClr>
                </a:solidFill>
                <a:latin typeface="Arial"/>
              </a:rPr>
              <a:t>del 80% </a:t>
            </a:r>
            <a:r>
              <a:rPr lang="es-PE" sz="1400" kern="0" dirty="0">
                <a:solidFill>
                  <a:schemeClr val="tx2">
                    <a:lumMod val="75000"/>
                  </a:schemeClr>
                </a:solidFill>
                <a:latin typeface="Arial"/>
              </a:rPr>
              <a:t>de la población que ve al puerto como un generador de bienestar en la calidad de vida de la comunidad</a:t>
            </a:r>
            <a:r>
              <a:rPr lang="es-PE" sz="1400" kern="0" dirty="0" smtClean="0">
                <a:solidFill>
                  <a:schemeClr val="tx2">
                    <a:lumMod val="75000"/>
                  </a:schemeClr>
                </a:solidFill>
                <a:latin typeface="Arial"/>
              </a:rPr>
              <a:t>. (20% mas en relación al año anterior)</a:t>
            </a:r>
          </a:p>
          <a:p>
            <a:pPr algn="just"/>
            <a:endParaRPr lang="es-PE" sz="1400" kern="0" dirty="0">
              <a:solidFill>
                <a:schemeClr val="tx2">
                  <a:lumMod val="75000"/>
                </a:schemeClr>
              </a:solidFill>
              <a:latin typeface="Arial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PE" sz="1400" kern="0" dirty="0" smtClean="0">
                <a:solidFill>
                  <a:schemeClr val="tx2">
                    <a:lumMod val="75000"/>
                  </a:schemeClr>
                </a:solidFill>
                <a:latin typeface="Arial"/>
              </a:rPr>
              <a:t>Durante el 2018 se invertirá un total de USD 3.2MM, lo que permitirá seguir operando con el  mismo nivel de eficiencia en todo el TPM.</a:t>
            </a:r>
            <a:endParaRPr lang="es-PE" sz="1400" kern="0" dirty="0">
              <a:solidFill>
                <a:schemeClr val="tx2">
                  <a:lumMod val="75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336134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>
            <a:spLocks noGrp="1"/>
          </p:cNvSpPr>
          <p:nvPr>
            <p:ph type="ctrTitle"/>
          </p:nvPr>
        </p:nvSpPr>
        <p:spPr>
          <a:xfrm>
            <a:off x="827584" y="5805264"/>
            <a:ext cx="7772400" cy="620688"/>
          </a:xfrm>
        </p:spPr>
        <p:txBody>
          <a:bodyPr>
            <a:normAutofit fontScale="90000"/>
          </a:bodyPr>
          <a:lstStyle/>
          <a:p>
            <a:r>
              <a:rPr lang="es-PE" dirty="0" smtClean="0"/>
              <a:t/>
            </a:r>
            <a:br>
              <a:rPr lang="es-PE" dirty="0" smtClean="0"/>
            </a:br>
            <a:r>
              <a:rPr lang="es-PE" sz="2400" dirty="0" smtClean="0"/>
              <a:t>PLAN DE NEGOCIOS 2018 </a:t>
            </a:r>
            <a:br>
              <a:rPr lang="es-PE" sz="2400" dirty="0" smtClean="0"/>
            </a:br>
            <a:endParaRPr lang="es-PE" sz="2400" b="0" dirty="0"/>
          </a:p>
        </p:txBody>
      </p:sp>
      <p:pic>
        <p:nvPicPr>
          <p:cNvPr id="4098" name="Picture 2" descr="C:\Users\mtejadab\Pictures\Fotos TISUR\reveladas\DJI_0007 (3)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0390" y="79538"/>
            <a:ext cx="8663220" cy="48655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32077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PE" dirty="0" smtClean="0">
                <a:latin typeface="Arial" panose="020B0604020202020204" pitchFamily="34" charset="0"/>
                <a:cs typeface="Arial" panose="020B0604020202020204" pitchFamily="34" charset="0"/>
              </a:rPr>
              <a:t>II. Aspectos Generales de la Concesión</a:t>
            </a:r>
            <a:endParaRPr lang="es-P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0050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Rectángulo"/>
          <p:cNvSpPr/>
          <p:nvPr/>
        </p:nvSpPr>
        <p:spPr>
          <a:xfrm>
            <a:off x="667805" y="548680"/>
            <a:ext cx="210399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PE" sz="2400" b="1" dirty="0" smtClean="0">
                <a:solidFill>
                  <a:srgbClr val="003300"/>
                </a:solidFill>
              </a:rPr>
              <a:t>Infraestructura</a:t>
            </a:r>
            <a:endParaRPr lang="es-PE" sz="2400" b="1" dirty="0">
              <a:solidFill>
                <a:srgbClr val="003300"/>
              </a:solidFill>
            </a:endParaRPr>
          </a:p>
        </p:txBody>
      </p:sp>
      <p:sp>
        <p:nvSpPr>
          <p:cNvPr id="9" name="8 Elipse"/>
          <p:cNvSpPr/>
          <p:nvPr/>
        </p:nvSpPr>
        <p:spPr>
          <a:xfrm>
            <a:off x="1260974" y="1340768"/>
            <a:ext cx="1850704" cy="1785046"/>
          </a:xfrm>
          <a:prstGeom prst="ellipse">
            <a:avLst/>
          </a:prstGeom>
          <a:blipFill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3">
              <a:shade val="80000"/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3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0" name="9 Flecha a la derecha con muesca"/>
          <p:cNvSpPr/>
          <p:nvPr/>
        </p:nvSpPr>
        <p:spPr>
          <a:xfrm>
            <a:off x="3491880" y="1945259"/>
            <a:ext cx="936104" cy="576064"/>
          </a:xfrm>
          <a:prstGeom prst="notchedRightArrow">
            <a:avLst/>
          </a:prstGeom>
          <a:solidFill>
            <a:srgbClr val="003366"/>
          </a:solidFill>
          <a:ln>
            <a:solidFill>
              <a:srgbClr val="0033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11" name="10 CuadroTexto"/>
          <p:cNvSpPr txBox="1"/>
          <p:nvPr/>
        </p:nvSpPr>
        <p:spPr>
          <a:xfrm>
            <a:off x="4572000" y="1340768"/>
            <a:ext cx="324036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1600" b="1" dirty="0" smtClean="0">
                <a:solidFill>
                  <a:srgbClr val="003366"/>
                </a:solidFill>
              </a:rPr>
              <a:t>Muelle A y B</a:t>
            </a:r>
          </a:p>
          <a:p>
            <a:pPr algn="ctr"/>
            <a:r>
              <a:rPr lang="es-PE" sz="1600" dirty="0" smtClean="0">
                <a:solidFill>
                  <a:srgbClr val="003366"/>
                </a:solidFill>
              </a:rPr>
              <a:t>Carga: Contenedores, graneles limpios, fertilizantes, carga fraccionada, líquidos.</a:t>
            </a:r>
          </a:p>
          <a:p>
            <a:pPr algn="ctr"/>
            <a:r>
              <a:rPr lang="es-PE" sz="1600" dirty="0" smtClean="0">
                <a:solidFill>
                  <a:srgbClr val="003366"/>
                </a:solidFill>
              </a:rPr>
              <a:t>Calado de 10 metros</a:t>
            </a:r>
          </a:p>
          <a:p>
            <a:pPr algn="ctr"/>
            <a:r>
              <a:rPr lang="es-PE" sz="1600" dirty="0" smtClean="0">
                <a:solidFill>
                  <a:srgbClr val="003366"/>
                </a:solidFill>
              </a:rPr>
              <a:t>Naves de 245 metros de eslora.</a:t>
            </a:r>
          </a:p>
        </p:txBody>
      </p:sp>
      <p:sp>
        <p:nvSpPr>
          <p:cNvPr id="12" name="11 Elipse"/>
          <p:cNvSpPr/>
          <p:nvPr/>
        </p:nvSpPr>
        <p:spPr>
          <a:xfrm>
            <a:off x="1260974" y="3140968"/>
            <a:ext cx="1850704" cy="1741165"/>
          </a:xfrm>
          <a:prstGeom prst="ellipse">
            <a:avLst/>
          </a:prstGeom>
          <a:blipFill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3">
              <a:shade val="80000"/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3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3" name="12 Flecha a la derecha con muesca"/>
          <p:cNvSpPr/>
          <p:nvPr/>
        </p:nvSpPr>
        <p:spPr>
          <a:xfrm>
            <a:off x="3491880" y="3793426"/>
            <a:ext cx="936104" cy="576064"/>
          </a:xfrm>
          <a:prstGeom prst="notchedRightArrow">
            <a:avLst/>
          </a:prstGeom>
          <a:solidFill>
            <a:srgbClr val="003366"/>
          </a:solidFill>
          <a:ln>
            <a:solidFill>
              <a:srgbClr val="00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14" name="13 CuadroTexto"/>
          <p:cNvSpPr txBox="1"/>
          <p:nvPr/>
        </p:nvSpPr>
        <p:spPr>
          <a:xfrm>
            <a:off x="4752020" y="3252376"/>
            <a:ext cx="288032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1600" b="1" dirty="0" smtClean="0">
                <a:solidFill>
                  <a:srgbClr val="003366"/>
                </a:solidFill>
              </a:rPr>
              <a:t>Muelle C</a:t>
            </a:r>
          </a:p>
          <a:p>
            <a:pPr algn="ctr"/>
            <a:r>
              <a:rPr lang="es-PE" sz="1600" dirty="0" smtClean="0">
                <a:solidFill>
                  <a:srgbClr val="003366"/>
                </a:solidFill>
              </a:rPr>
              <a:t>Carga: Embarque de minerales, clinker, fertilizantes.</a:t>
            </a:r>
          </a:p>
          <a:p>
            <a:pPr algn="ctr"/>
            <a:r>
              <a:rPr lang="es-PE" sz="1600" dirty="0" smtClean="0">
                <a:solidFill>
                  <a:srgbClr val="003366"/>
                </a:solidFill>
              </a:rPr>
              <a:t>Calado de 10 metros</a:t>
            </a:r>
          </a:p>
          <a:p>
            <a:pPr algn="ctr"/>
            <a:r>
              <a:rPr lang="es-PE" sz="1600" dirty="0" smtClean="0">
                <a:solidFill>
                  <a:srgbClr val="003366"/>
                </a:solidFill>
              </a:rPr>
              <a:t>Naves de 245 metros de eslora.</a:t>
            </a:r>
          </a:p>
        </p:txBody>
      </p:sp>
      <p:sp>
        <p:nvSpPr>
          <p:cNvPr id="16" name="15 Flecha a la derecha con muesca"/>
          <p:cNvSpPr/>
          <p:nvPr/>
        </p:nvSpPr>
        <p:spPr>
          <a:xfrm>
            <a:off x="3491880" y="5593446"/>
            <a:ext cx="936104" cy="576064"/>
          </a:xfrm>
          <a:prstGeom prst="notchedRightArrow">
            <a:avLst/>
          </a:prstGeom>
          <a:solidFill>
            <a:srgbClr val="003366"/>
          </a:solidFill>
          <a:ln>
            <a:solidFill>
              <a:srgbClr val="00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17" name="16 CuadroTexto"/>
          <p:cNvSpPr txBox="1"/>
          <p:nvPr/>
        </p:nvSpPr>
        <p:spPr>
          <a:xfrm>
            <a:off x="4752020" y="5243315"/>
            <a:ext cx="288032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1600" b="1" dirty="0" smtClean="0">
                <a:solidFill>
                  <a:srgbClr val="003366"/>
                </a:solidFill>
              </a:rPr>
              <a:t>Muelle F</a:t>
            </a:r>
          </a:p>
          <a:p>
            <a:pPr algn="ctr"/>
            <a:r>
              <a:rPr lang="es-PE" sz="1600" dirty="0" smtClean="0">
                <a:solidFill>
                  <a:srgbClr val="003366"/>
                </a:solidFill>
              </a:rPr>
              <a:t>Carga: Embarque de minerales</a:t>
            </a:r>
          </a:p>
          <a:p>
            <a:pPr algn="ctr"/>
            <a:r>
              <a:rPr lang="es-PE" sz="1600" dirty="0" smtClean="0">
                <a:solidFill>
                  <a:srgbClr val="003366"/>
                </a:solidFill>
              </a:rPr>
              <a:t>Calado de 18 metros</a:t>
            </a:r>
          </a:p>
          <a:p>
            <a:pPr algn="ctr"/>
            <a:r>
              <a:rPr lang="es-PE" sz="1600" dirty="0" smtClean="0">
                <a:solidFill>
                  <a:srgbClr val="003366"/>
                </a:solidFill>
              </a:rPr>
              <a:t>Naves de 205 metros de eslora. </a:t>
            </a:r>
          </a:p>
        </p:txBody>
      </p:sp>
      <p:pic>
        <p:nvPicPr>
          <p:cNvPr id="18" name="17 Imagen" descr="C:\Users\mtejadab\Pictures\Fotos TISUR\reveladas\F\DJI_0102.JPG"/>
          <p:cNvPicPr/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60974" y="4882133"/>
            <a:ext cx="1850704" cy="1859235"/>
          </a:xfrm>
          <a:prstGeom prst="ellipse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34699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PE" dirty="0" smtClean="0">
                <a:latin typeface="Arial" panose="020B0604020202020204" pitchFamily="34" charset="0"/>
                <a:cs typeface="Arial" panose="020B0604020202020204" pitchFamily="34" charset="0"/>
              </a:rPr>
              <a:t>III. Resumen Ejecutivo. Principales Indicadores y Metas Alcanzadas en el 2017</a:t>
            </a:r>
            <a:br>
              <a:rPr lang="es-PE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s-P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0344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75968" y="332656"/>
            <a:ext cx="8229600" cy="792088"/>
          </a:xfrm>
        </p:spPr>
        <p:txBody>
          <a:bodyPr>
            <a:normAutofit fontScale="90000"/>
          </a:bodyPr>
          <a:lstStyle/>
          <a:p>
            <a:r>
              <a:rPr lang="es-PE" sz="2200" dirty="0" smtClean="0"/>
              <a:t/>
            </a:r>
            <a:br>
              <a:rPr lang="es-PE" sz="2200" dirty="0" smtClean="0"/>
            </a:br>
            <a:r>
              <a:rPr lang="es-PE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a. Inversiones Ejecutadas</a:t>
            </a:r>
            <a:r>
              <a:rPr lang="es-PE" dirty="0"/>
              <a:t/>
            </a:r>
            <a:br>
              <a:rPr lang="es-PE" dirty="0"/>
            </a:br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5018503E-0A92-4F6C-A52D-F3C69E2CC9C5}" type="slidenum">
              <a:rPr lang="es-PE" smtClean="0"/>
              <a:pPr/>
              <a:t>8</a:t>
            </a:fld>
            <a:endParaRPr lang="es-PE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5962" y="1196752"/>
            <a:ext cx="7612075" cy="5237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3178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75968" y="332656"/>
            <a:ext cx="8229600" cy="792088"/>
          </a:xfrm>
        </p:spPr>
        <p:txBody>
          <a:bodyPr>
            <a:normAutofit fontScale="90000"/>
          </a:bodyPr>
          <a:lstStyle/>
          <a:p>
            <a:r>
              <a:rPr lang="es-PE" sz="2200" dirty="0" smtClean="0"/>
              <a:t/>
            </a:r>
            <a:br>
              <a:rPr lang="es-PE" sz="2200" dirty="0" smtClean="0"/>
            </a:br>
            <a:r>
              <a:rPr lang="es-PE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a. Inversiones Ejecutadas</a:t>
            </a:r>
            <a:r>
              <a:rPr lang="es-PE" dirty="0"/>
              <a:t/>
            </a:r>
            <a:br>
              <a:rPr lang="es-PE" dirty="0"/>
            </a:br>
            <a:endParaRPr lang="es-ES" dirty="0"/>
          </a:p>
        </p:txBody>
      </p:sp>
      <p:sp>
        <p:nvSpPr>
          <p:cNvPr id="5" name="2 Marcador de contenido"/>
          <p:cNvSpPr>
            <a:spLocks noGrp="1"/>
          </p:cNvSpPr>
          <p:nvPr>
            <p:ph idx="1"/>
          </p:nvPr>
        </p:nvSpPr>
        <p:spPr>
          <a:xfrm>
            <a:off x="683568" y="1434843"/>
            <a:ext cx="7632848" cy="5072063"/>
          </a:xfrm>
        </p:spPr>
        <p:txBody>
          <a:bodyPr>
            <a:normAutofit/>
          </a:bodyPr>
          <a:lstStyle/>
          <a:p>
            <a:pPr marL="0" indent="0">
              <a:spcBef>
                <a:spcPct val="50000"/>
              </a:spcBef>
              <a:buNone/>
              <a:defRPr/>
            </a:pPr>
            <a:r>
              <a:rPr lang="es-PE" sz="1600" b="1" kern="0" dirty="0">
                <a:solidFill>
                  <a:schemeClr val="tx2">
                    <a:lumMod val="75000"/>
                  </a:schemeClr>
                </a:solidFill>
                <a:latin typeface="Arial"/>
              </a:rPr>
              <a:t>Proyecto: Mejoramiento del SCI del Amarradero F</a:t>
            </a:r>
          </a:p>
          <a:p>
            <a:pPr marL="0" indent="0">
              <a:spcBef>
                <a:spcPct val="50000"/>
              </a:spcBef>
              <a:buNone/>
              <a:defRPr/>
            </a:pPr>
            <a:r>
              <a:rPr lang="es-ES" b="1" kern="0" dirty="0">
                <a:solidFill>
                  <a:schemeClr val="tx2">
                    <a:lumMod val="75000"/>
                  </a:schemeClr>
                </a:solidFill>
                <a:latin typeface="Arial"/>
              </a:rPr>
              <a:t>Descripción:</a:t>
            </a:r>
          </a:p>
          <a:p>
            <a:pPr algn="just">
              <a:spcBef>
                <a:spcPts val="0"/>
              </a:spcBef>
              <a:defRPr/>
            </a:pPr>
            <a:r>
              <a:rPr lang="es-PE" kern="0" dirty="0" smtClean="0">
                <a:solidFill>
                  <a:schemeClr val="tx2">
                    <a:lumMod val="75000"/>
                  </a:schemeClr>
                </a:solidFill>
                <a:latin typeface="Arial"/>
              </a:rPr>
              <a:t>Implementación de </a:t>
            </a:r>
            <a:r>
              <a:rPr lang="es-PE" kern="0" dirty="0">
                <a:solidFill>
                  <a:schemeClr val="tx2">
                    <a:lumMod val="75000"/>
                  </a:schemeClr>
                </a:solidFill>
                <a:latin typeface="Arial"/>
              </a:rPr>
              <a:t>tanque de lucha contra </a:t>
            </a:r>
            <a:r>
              <a:rPr lang="es-PE" kern="0" dirty="0" smtClean="0">
                <a:solidFill>
                  <a:schemeClr val="tx2">
                    <a:lumMod val="75000"/>
                  </a:schemeClr>
                </a:solidFill>
                <a:latin typeface="Arial"/>
              </a:rPr>
              <a:t>incendios </a:t>
            </a:r>
            <a:r>
              <a:rPr lang="es-PE" kern="0" dirty="0">
                <a:solidFill>
                  <a:schemeClr val="tx2">
                    <a:lumMod val="75000"/>
                  </a:schemeClr>
                </a:solidFill>
                <a:latin typeface="Arial"/>
              </a:rPr>
              <a:t>de 310m3 de capacidad y un SCI en las torres de transferencia, puente de conexión a almacenes y coberturas de almacenes en el muelle F.</a:t>
            </a:r>
          </a:p>
          <a:p>
            <a:pPr algn="just"/>
            <a:r>
              <a:rPr lang="es-PE" b="1" kern="0" dirty="0" smtClean="0">
                <a:solidFill>
                  <a:schemeClr val="tx2">
                    <a:lumMod val="75000"/>
                  </a:schemeClr>
                </a:solidFill>
                <a:latin typeface="Arial"/>
              </a:rPr>
              <a:t>Inicio </a:t>
            </a:r>
            <a:r>
              <a:rPr lang="es-PE" b="1" kern="0" dirty="0">
                <a:solidFill>
                  <a:schemeClr val="tx2">
                    <a:lumMod val="75000"/>
                  </a:schemeClr>
                </a:solidFill>
                <a:latin typeface="Arial"/>
              </a:rPr>
              <a:t>de Obra 		</a:t>
            </a:r>
            <a:r>
              <a:rPr lang="es-PE" kern="0" dirty="0">
                <a:solidFill>
                  <a:schemeClr val="tx2">
                    <a:lumMod val="75000"/>
                  </a:schemeClr>
                </a:solidFill>
                <a:latin typeface="Arial"/>
              </a:rPr>
              <a:t>: 26 de abril 2017</a:t>
            </a:r>
          </a:p>
          <a:p>
            <a:pPr algn="just"/>
            <a:r>
              <a:rPr lang="es-PE" b="1" kern="0" dirty="0">
                <a:solidFill>
                  <a:schemeClr val="tx2">
                    <a:lumMod val="75000"/>
                  </a:schemeClr>
                </a:solidFill>
                <a:latin typeface="Arial"/>
              </a:rPr>
              <a:t>Término de Obra 		</a:t>
            </a:r>
            <a:r>
              <a:rPr lang="es-PE" kern="0" dirty="0">
                <a:solidFill>
                  <a:schemeClr val="tx2">
                    <a:lumMod val="75000"/>
                  </a:schemeClr>
                </a:solidFill>
                <a:latin typeface="Arial"/>
              </a:rPr>
              <a:t>: 14 de setiembre 2017</a:t>
            </a:r>
          </a:p>
          <a:p>
            <a:r>
              <a:rPr lang="es-PE" b="1" kern="0" dirty="0">
                <a:solidFill>
                  <a:schemeClr val="tx2">
                    <a:lumMod val="75000"/>
                  </a:schemeClr>
                </a:solidFill>
                <a:latin typeface="Arial"/>
              </a:rPr>
              <a:t>Inversión total		</a:t>
            </a:r>
            <a:r>
              <a:rPr lang="es-PE" kern="0" dirty="0">
                <a:solidFill>
                  <a:schemeClr val="tx2">
                    <a:lumMod val="75000"/>
                  </a:schemeClr>
                </a:solidFill>
                <a:latin typeface="Arial"/>
              </a:rPr>
              <a:t>: US$ </a:t>
            </a:r>
            <a:r>
              <a:rPr lang="es-PE" kern="0" dirty="0" smtClean="0">
                <a:solidFill>
                  <a:schemeClr val="tx2">
                    <a:lumMod val="75000"/>
                  </a:schemeClr>
                </a:solidFill>
                <a:latin typeface="Arial"/>
              </a:rPr>
              <a:t>1’762,169.34</a:t>
            </a:r>
            <a:endParaRPr lang="es-PE" kern="0" dirty="0">
              <a:solidFill>
                <a:schemeClr val="tx2">
                  <a:lumMod val="75000"/>
                </a:schemeClr>
              </a:solidFill>
              <a:latin typeface="Arial"/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5018503E-0A92-4F6C-A52D-F3C69E2CC9C5}" type="slidenum">
              <a:rPr lang="es-PE" smtClean="0"/>
              <a:pPr/>
              <a:t>9</a:t>
            </a:fld>
            <a:endParaRPr lang="es-PE" dirty="0"/>
          </a:p>
        </p:txBody>
      </p:sp>
      <p:pic>
        <p:nvPicPr>
          <p:cNvPr id="6" name="5 Imagen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9592" y="3878433"/>
            <a:ext cx="1800200" cy="2286000"/>
          </a:xfrm>
          <a:prstGeom prst="rect">
            <a:avLst/>
          </a:prstGeom>
          <a:ln w="19050">
            <a:noFill/>
          </a:ln>
        </p:spPr>
      </p:pic>
      <p:pic>
        <p:nvPicPr>
          <p:cNvPr id="7" name="6 Imagen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48000" y="3861048"/>
            <a:ext cx="3048000" cy="2286000"/>
          </a:xfrm>
          <a:prstGeom prst="rect">
            <a:avLst/>
          </a:prstGeom>
          <a:ln w="19050">
            <a:noFill/>
          </a:ln>
        </p:spPr>
      </p:pic>
      <p:pic>
        <p:nvPicPr>
          <p:cNvPr id="8" name="7 Imagen"/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72200" y="3869269"/>
            <a:ext cx="1944216" cy="2305962"/>
          </a:xfrm>
          <a:prstGeom prst="rect">
            <a:avLst/>
          </a:prstGeom>
          <a:ln w="19050">
            <a:noFill/>
          </a:ln>
        </p:spPr>
      </p:pic>
    </p:spTree>
    <p:extLst>
      <p:ext uri="{BB962C8B-B14F-4D97-AF65-F5344CB8AC3E}">
        <p14:creationId xmlns:p14="http://schemas.microsoft.com/office/powerpoint/2010/main" val="984196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Diseño personalizado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Diseño personalizado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Diseño personalizado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3_Diseño personalizado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4_Diseño personalizado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5_Diseño personalizado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45407</TotalTime>
  <Words>2088</Words>
  <Application>Microsoft Office PowerPoint</Application>
  <PresentationFormat>Presentación en pantalla (4:3)</PresentationFormat>
  <Paragraphs>418</Paragraphs>
  <Slides>47</Slides>
  <Notes>0</Notes>
  <HiddenSlides>0</HiddenSlides>
  <MMClips>0</MMClips>
  <ScaleCrop>false</ScaleCrop>
  <HeadingPairs>
    <vt:vector size="6" baseType="variant">
      <vt:variant>
        <vt:lpstr>Tema</vt:lpstr>
      </vt:variant>
      <vt:variant>
        <vt:i4>6</vt:i4>
      </vt:variant>
      <vt:variant>
        <vt:lpstr>Servidores OLE incrustados</vt:lpstr>
      </vt:variant>
      <vt:variant>
        <vt:i4>1</vt:i4>
      </vt:variant>
      <vt:variant>
        <vt:lpstr>Títulos de diapositiva</vt:lpstr>
      </vt:variant>
      <vt:variant>
        <vt:i4>47</vt:i4>
      </vt:variant>
    </vt:vector>
  </HeadingPairs>
  <TitlesOfParts>
    <vt:vector size="54" baseType="lpstr">
      <vt:lpstr>1_Diseño personalizado</vt:lpstr>
      <vt:lpstr>Diseño personalizado</vt:lpstr>
      <vt:lpstr>2_Diseño personalizado</vt:lpstr>
      <vt:lpstr>3_Diseño personalizado</vt:lpstr>
      <vt:lpstr>4_Diseño personalizado</vt:lpstr>
      <vt:lpstr>5_Diseño personalizado</vt:lpstr>
      <vt:lpstr>MSPhotoEd.3</vt:lpstr>
      <vt:lpstr> PLAN DE NEGOCIOS 2018  </vt:lpstr>
      <vt:lpstr>Estructura de la Presentación</vt:lpstr>
      <vt:lpstr>I. Introducción</vt:lpstr>
      <vt:lpstr>Introducción Antecedentes</vt:lpstr>
      <vt:lpstr>II. Aspectos Generales de la Concesión</vt:lpstr>
      <vt:lpstr>Presentación de PowerPoint</vt:lpstr>
      <vt:lpstr>III. Resumen Ejecutivo. Principales Indicadores y Metas Alcanzadas en el 2017 </vt:lpstr>
      <vt:lpstr> a. Inversiones Ejecutadas </vt:lpstr>
      <vt:lpstr> a. Inversiones Ejecutadas </vt:lpstr>
      <vt:lpstr> a. Inversiones Ejecutadas </vt:lpstr>
      <vt:lpstr> a. Inversiones Ejecutadas </vt:lpstr>
      <vt:lpstr> a. Inversiones Ejecutadas </vt:lpstr>
      <vt:lpstr>b. Aspectos Operativos        i. Operaciones - Accidentes</vt:lpstr>
      <vt:lpstr>b. Aspectos Operativos        i. Operaciones – Crecimiento de carga y productividad</vt:lpstr>
      <vt:lpstr>b. Aspectos Operativos        i. Operaciones - Hitos</vt:lpstr>
      <vt:lpstr>b. Aspectos Operativos        i. Operaciones – Crecimiento de personal</vt:lpstr>
      <vt:lpstr>b. Aspectos Operativos        ii. Mantenimiento </vt:lpstr>
      <vt:lpstr>b. Aspectos Operativos        iii. Medio Ambiente </vt:lpstr>
      <vt:lpstr>b. Aspectos Operativos        iii. Medio Ambiente (Afianzamiento de la cultura ambiental)</vt:lpstr>
      <vt:lpstr>b. Aspectos Operativos        iv. Seguridad </vt:lpstr>
      <vt:lpstr>b. Aspectos Operativos        iv. Seguridad </vt:lpstr>
      <vt:lpstr>c. Aspectos Económicos y Comerciales      Tráfico e ingresos portuarios  </vt:lpstr>
      <vt:lpstr>c. Aspectos Económicos y Comerciales      Evolución retribución al Estado</vt:lpstr>
      <vt:lpstr>c. Aspectos Económicos y Comerciales       Reclamos </vt:lpstr>
      <vt:lpstr>d. Aspectos Administrativos y Financieros      Ganancias y Pérdidas  </vt:lpstr>
      <vt:lpstr>d. Aspectos Administrativos y Financieros      Pólizas de Seguros  </vt:lpstr>
      <vt:lpstr>d. Aspectos Administrativos y Financieros      Carta Fianza  </vt:lpstr>
      <vt:lpstr>IV. Objetivos y Agenda de Trabajo 2018</vt:lpstr>
      <vt:lpstr>a. Inversiones     Estimación de Inversiones 2018 - 2021   </vt:lpstr>
      <vt:lpstr>b. Aspectos Operativos        i. Operaciones </vt:lpstr>
      <vt:lpstr>b. Aspectos Operativos        ii. Mantenimiento - Plan</vt:lpstr>
      <vt:lpstr>c. Aspectos Económicos y Comerciales        </vt:lpstr>
      <vt:lpstr>d. Aspectos Administrativos y Financieros        </vt:lpstr>
      <vt:lpstr>VI. Otros Aspectos</vt:lpstr>
      <vt:lpstr>a. Impacto sobre el desarrollo económico social         2017 Salud</vt:lpstr>
      <vt:lpstr>a. Impacto sobre el desarrollo económico social         2017 Infraestructura</vt:lpstr>
      <vt:lpstr>a. Impacto sobre el desarrollo económico social         2017 Educación</vt:lpstr>
      <vt:lpstr>a. Impacto sobre el desarrollo económico social         2017 </vt:lpstr>
      <vt:lpstr>a. Impacto sobre el desarrollo económico social         2018</vt:lpstr>
      <vt:lpstr>a. Impacto sobre el desarrollo económico social         2018 Obras por Impuesto</vt:lpstr>
      <vt:lpstr>a. Impacto sobre el desarrollo económico social         2018 Obras por Impuesto</vt:lpstr>
      <vt:lpstr>a. Impacto sobre el desarrollo económico social         2018 Obras por Impuesto</vt:lpstr>
      <vt:lpstr>a. Impacto sobre el desarrollo económico social         2018 Obras por Impuesto</vt:lpstr>
      <vt:lpstr>a. Impacto sobre el desarrollo económico social         2018 Obras por Impuesto</vt:lpstr>
      <vt:lpstr>VII. Conclusiones</vt:lpstr>
      <vt:lpstr>Conclusiones</vt:lpstr>
      <vt:lpstr> PLAN DE NEGOCIOS 2018  </vt:lpstr>
    </vt:vector>
  </TitlesOfParts>
  <Company>Tramarsa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Trabajos Marítimos S.A.</dc:title>
  <dc:creator>Pierluigi Lermo Boggio</dc:creator>
  <cp:lastModifiedBy>Julio Pablo Pflucker Sicheri</cp:lastModifiedBy>
  <cp:revision>1226</cp:revision>
  <cp:lastPrinted>2013-10-22T15:15:55Z</cp:lastPrinted>
  <dcterms:created xsi:type="dcterms:W3CDTF">2013-07-24T18:29:32Z</dcterms:created>
  <dcterms:modified xsi:type="dcterms:W3CDTF">2018-03-12T17:50:19Z</dcterms:modified>
</cp:coreProperties>
</file>