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7"/>
  </p:notesMasterIdLst>
  <p:handoutMasterIdLst>
    <p:handoutMasterId r:id="rId128"/>
  </p:handoutMasterIdLst>
  <p:sldIdLst>
    <p:sldId id="354" r:id="rId5"/>
    <p:sldId id="488" r:id="rId6"/>
    <p:sldId id="449" r:id="rId7"/>
    <p:sldId id="448" r:id="rId8"/>
    <p:sldId id="450" r:id="rId9"/>
    <p:sldId id="435" r:id="rId10"/>
    <p:sldId id="432" r:id="rId11"/>
    <p:sldId id="587" r:id="rId12"/>
    <p:sldId id="625" r:id="rId13"/>
    <p:sldId id="626" r:id="rId14"/>
    <p:sldId id="588" r:id="rId15"/>
    <p:sldId id="570" r:id="rId16"/>
    <p:sldId id="627" r:id="rId17"/>
    <p:sldId id="676" r:id="rId18"/>
    <p:sldId id="734" r:id="rId19"/>
    <p:sldId id="709" r:id="rId20"/>
    <p:sldId id="705" r:id="rId21"/>
    <p:sldId id="706" r:id="rId22"/>
    <p:sldId id="707" r:id="rId23"/>
    <p:sldId id="708" r:id="rId24"/>
    <p:sldId id="679" r:id="rId25"/>
    <p:sldId id="695" r:id="rId26"/>
    <p:sldId id="629" r:id="rId27"/>
    <p:sldId id="630" r:id="rId28"/>
    <p:sldId id="693" r:id="rId29"/>
    <p:sldId id="631" r:id="rId30"/>
    <p:sldId id="690" r:id="rId31"/>
    <p:sldId id="696" r:id="rId32"/>
    <p:sldId id="697" r:id="rId33"/>
    <p:sldId id="698" r:id="rId34"/>
    <p:sldId id="699" r:id="rId35"/>
    <p:sldId id="688" r:id="rId36"/>
    <p:sldId id="689" r:id="rId37"/>
    <p:sldId id="691" r:id="rId38"/>
    <p:sldId id="580" r:id="rId39"/>
    <p:sldId id="451" r:id="rId40"/>
    <p:sldId id="547" r:id="rId41"/>
    <p:sldId id="635" r:id="rId42"/>
    <p:sldId id="465" r:id="rId43"/>
    <p:sldId id="533" r:id="rId44"/>
    <p:sldId id="638" r:id="rId45"/>
    <p:sldId id="582" r:id="rId46"/>
    <p:sldId id="636" r:id="rId47"/>
    <p:sldId id="637" r:id="rId48"/>
    <p:sldId id="585" r:id="rId49"/>
    <p:sldId id="586" r:id="rId50"/>
    <p:sldId id="454" r:id="rId51"/>
    <p:sldId id="453" r:id="rId52"/>
    <p:sldId id="455" r:id="rId53"/>
    <p:sldId id="456" r:id="rId54"/>
    <p:sldId id="528" r:id="rId55"/>
    <p:sldId id="730" r:id="rId56"/>
    <p:sldId id="667" r:id="rId57"/>
    <p:sldId id="641" r:id="rId58"/>
    <p:sldId id="642" r:id="rId59"/>
    <p:sldId id="643" r:id="rId60"/>
    <p:sldId id="725" r:id="rId61"/>
    <p:sldId id="726" r:id="rId62"/>
    <p:sldId id="644" r:id="rId63"/>
    <p:sldId id="645" r:id="rId64"/>
    <p:sldId id="721" r:id="rId65"/>
    <p:sldId id="722" r:id="rId66"/>
    <p:sldId id="723" r:id="rId67"/>
    <p:sldId id="724" r:id="rId68"/>
    <p:sldId id="647" r:id="rId69"/>
    <p:sldId id="459" r:id="rId70"/>
    <p:sldId id="460" r:id="rId71"/>
    <p:sldId id="492" r:id="rId72"/>
    <p:sldId id="601" r:id="rId73"/>
    <p:sldId id="711" r:id="rId74"/>
    <p:sldId id="712" r:id="rId75"/>
    <p:sldId id="713" r:id="rId76"/>
    <p:sldId id="714" r:id="rId77"/>
    <p:sldId id="720" r:id="rId78"/>
    <p:sldId id="715" r:id="rId79"/>
    <p:sldId id="716" r:id="rId80"/>
    <p:sldId id="717" r:id="rId81"/>
    <p:sldId id="718" r:id="rId82"/>
    <p:sldId id="727" r:id="rId83"/>
    <p:sldId id="728" r:id="rId84"/>
    <p:sldId id="729" r:id="rId85"/>
    <p:sldId id="719" r:id="rId86"/>
    <p:sldId id="461" r:id="rId87"/>
    <p:sldId id="534" r:id="rId88"/>
    <p:sldId id="521" r:id="rId89"/>
    <p:sldId id="535" r:id="rId90"/>
    <p:sldId id="527" r:id="rId91"/>
    <p:sldId id="522" r:id="rId92"/>
    <p:sldId id="700" r:id="rId93"/>
    <p:sldId id="545" r:id="rId94"/>
    <p:sldId id="590" r:id="rId95"/>
    <p:sldId id="517" r:id="rId96"/>
    <p:sldId id="592" r:id="rId97"/>
    <p:sldId id="549" r:id="rId98"/>
    <p:sldId id="602" r:id="rId99"/>
    <p:sldId id="603" r:id="rId100"/>
    <p:sldId id="648" r:id="rId101"/>
    <p:sldId id="550" r:id="rId102"/>
    <p:sldId id="740" r:id="rId103"/>
    <p:sldId id="741" r:id="rId104"/>
    <p:sldId id="735" r:id="rId105"/>
    <p:sldId id="649" r:id="rId106"/>
    <p:sldId id="668" r:id="rId107"/>
    <p:sldId id="518" r:id="rId108"/>
    <p:sldId id="523" r:id="rId109"/>
    <p:sldId id="546" r:id="rId110"/>
    <p:sldId id="737" r:id="rId111"/>
    <p:sldId id="605" r:id="rId112"/>
    <p:sldId id="732" r:id="rId113"/>
    <p:sldId id="731" r:id="rId114"/>
    <p:sldId id="703" r:id="rId115"/>
    <p:sldId id="702" r:id="rId116"/>
    <p:sldId id="738" r:id="rId117"/>
    <p:sldId id="739" r:id="rId118"/>
    <p:sldId id="670" r:id="rId119"/>
    <p:sldId id="543" r:id="rId120"/>
    <p:sldId id="531" r:id="rId121"/>
    <p:sldId id="606" r:id="rId122"/>
    <p:sldId id="650" r:id="rId123"/>
    <p:sldId id="607" r:id="rId124"/>
    <p:sldId id="394" r:id="rId125"/>
    <p:sldId id="736" r:id="rId126"/>
  </p:sldIdLst>
  <p:sldSz cx="9144000" cy="6858000" type="screen4x3"/>
  <p:notesSz cx="6808788" cy="9940925"/>
  <p:defaultTextStyle>
    <a:defPPr>
      <a:defRPr lang="es-E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4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69"/>
    <a:srgbClr val="CCCC00"/>
    <a:srgbClr val="D3CDB1"/>
    <a:srgbClr val="EBEB95"/>
    <a:srgbClr val="F5F38B"/>
    <a:srgbClr val="00FF00"/>
    <a:srgbClr val="CD1318"/>
    <a:srgbClr val="F062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2819" autoAdjust="0"/>
  </p:normalViewPr>
  <p:slideViewPr>
    <p:cSldViewPr>
      <p:cViewPr varScale="1">
        <p:scale>
          <a:sx n="69" d="100"/>
          <a:sy n="69" d="100"/>
        </p:scale>
        <p:origin x="1314" y="66"/>
      </p:cViewPr>
      <p:guideLst>
        <p:guide orient="horz" pos="2160"/>
        <p:guide pos="431"/>
      </p:guideLst>
    </p:cSldViewPr>
  </p:slideViewPr>
  <p:outlineViewPr>
    <p:cViewPr>
      <p:scale>
        <a:sx n="33" d="100"/>
        <a:sy n="33" d="100"/>
      </p:scale>
      <p:origin x="0" y="-20202"/>
    </p:cViewPr>
  </p:outlineViewPr>
  <p:notesTextViewPr>
    <p:cViewPr>
      <p:scale>
        <a:sx n="100" d="100"/>
        <a:sy n="100" d="100"/>
      </p:scale>
      <p:origin x="0" y="0"/>
    </p:cViewPr>
  </p:notesTextViewPr>
  <p:sorterViewPr>
    <p:cViewPr>
      <p:scale>
        <a:sx n="83" d="100"/>
        <a:sy n="83" d="100"/>
      </p:scale>
      <p:origin x="0" y="-123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handoutMaster" Target="handoutMasters/handout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charts/_rels/chart1.xml.rels><?xml version="1.0" encoding="UTF-8" standalone="yes"?>
<Relationships xmlns="http://schemas.openxmlformats.org/package/2006/relationships"><Relationship Id="rId2" Type="http://schemas.openxmlformats.org/officeDocument/2006/relationships/package" Target="../embeddings/Hoja_de_c_lculo_de_Microsoft_Excel1.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PE" sz="2000" dirty="0"/>
              <a:t>Proyección</a:t>
            </a:r>
            <a:r>
              <a:rPr lang="es-PE" sz="2000" baseline="0" dirty="0"/>
              <a:t> Tráfico ejes 2018</a:t>
            </a:r>
            <a:endParaRPr lang="es-PE" sz="2000" dirty="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v>Miles de Ejes</c:v>
          </c:tx>
          <c:spPr>
            <a:solidFill>
              <a:schemeClr val="accent6">
                <a:lumMod val="75000"/>
              </a:schemeClr>
            </a:solidFill>
          </c:spPr>
          <c:invertIfNegative val="0"/>
          <c:cat>
            <c:strRef>
              <c:f>Hoja1!$C$58:$C$69</c:f>
              <c:strCache>
                <c:ptCount val="12"/>
                <c:pt idx="0">
                  <c:v>Ene</c:v>
                </c:pt>
                <c:pt idx="1">
                  <c:v>Feb</c:v>
                </c:pt>
                <c:pt idx="2">
                  <c:v>Mar</c:v>
                </c:pt>
                <c:pt idx="3">
                  <c:v>Abr</c:v>
                </c:pt>
                <c:pt idx="4">
                  <c:v>May</c:v>
                </c:pt>
                <c:pt idx="5">
                  <c:v>Jun</c:v>
                </c:pt>
                <c:pt idx="6">
                  <c:v>Jul</c:v>
                </c:pt>
                <c:pt idx="7">
                  <c:v>Ago</c:v>
                </c:pt>
                <c:pt idx="8">
                  <c:v>Sep</c:v>
                </c:pt>
                <c:pt idx="9">
                  <c:v>Oct</c:v>
                </c:pt>
                <c:pt idx="10">
                  <c:v>Nov</c:v>
                </c:pt>
                <c:pt idx="11">
                  <c:v>Dic</c:v>
                </c:pt>
              </c:strCache>
            </c:strRef>
          </c:cat>
          <c:val>
            <c:numRef>
              <c:f>Hoja1!$D$58:$D$69</c:f>
              <c:numCache>
                <c:formatCode>_ * #,##0_ ;_ * \-#,##0_ ;_ * "-"??_ ;_ @_ </c:formatCode>
                <c:ptCount val="12"/>
                <c:pt idx="0">
                  <c:v>1971.8646299999998</c:v>
                </c:pt>
                <c:pt idx="1">
                  <c:v>1803.342095</c:v>
                </c:pt>
                <c:pt idx="2">
                  <c:v>1523.3915149999998</c:v>
                </c:pt>
                <c:pt idx="3">
                  <c:v>1754.76884</c:v>
                </c:pt>
                <c:pt idx="4">
                  <c:v>1919.7951049999999</c:v>
                </c:pt>
                <c:pt idx="5">
                  <c:v>1868.36069</c:v>
                </c:pt>
                <c:pt idx="6">
                  <c:v>1989.5147799999997</c:v>
                </c:pt>
                <c:pt idx="7">
                  <c:v>1946.4306899999999</c:v>
                </c:pt>
                <c:pt idx="8">
                  <c:v>1829.81943</c:v>
                </c:pt>
                <c:pt idx="9">
                  <c:v>1883.4461349999997</c:v>
                </c:pt>
                <c:pt idx="10">
                  <c:v>1848.6153099999999</c:v>
                </c:pt>
                <c:pt idx="11">
                  <c:v>2103.6205890749998</c:v>
                </c:pt>
              </c:numCache>
            </c:numRef>
          </c:val>
          <c:extLst xmlns:c16r2="http://schemas.microsoft.com/office/drawing/2015/06/chart">
            <c:ext xmlns:c16="http://schemas.microsoft.com/office/drawing/2014/chart" uri="{C3380CC4-5D6E-409C-BE32-E72D297353CC}">
              <c16:uniqueId val="{00000000-3567-44E5-86F6-E9580EEBF33F}"/>
            </c:ext>
          </c:extLst>
        </c:ser>
        <c:dLbls>
          <c:showLegendKey val="0"/>
          <c:showVal val="0"/>
          <c:showCatName val="0"/>
          <c:showSerName val="0"/>
          <c:showPercent val="0"/>
          <c:showBubbleSize val="0"/>
        </c:dLbls>
        <c:gapWidth val="150"/>
        <c:shape val="cylinder"/>
        <c:axId val="156749280"/>
        <c:axId val="156749672"/>
        <c:axId val="0"/>
      </c:bar3DChart>
      <c:catAx>
        <c:axId val="156749280"/>
        <c:scaling>
          <c:orientation val="minMax"/>
        </c:scaling>
        <c:delete val="0"/>
        <c:axPos val="b"/>
        <c:numFmt formatCode="General" sourceLinked="0"/>
        <c:majorTickMark val="none"/>
        <c:minorTickMark val="none"/>
        <c:tickLblPos val="nextTo"/>
        <c:crossAx val="156749672"/>
        <c:crosses val="autoZero"/>
        <c:auto val="1"/>
        <c:lblAlgn val="ctr"/>
        <c:lblOffset val="100"/>
        <c:noMultiLvlLbl val="0"/>
      </c:catAx>
      <c:valAx>
        <c:axId val="156749672"/>
        <c:scaling>
          <c:orientation val="minMax"/>
        </c:scaling>
        <c:delete val="0"/>
        <c:axPos val="l"/>
        <c:majorGridlines/>
        <c:title>
          <c:tx>
            <c:rich>
              <a:bodyPr/>
              <a:lstStyle/>
              <a:p>
                <a:pPr>
                  <a:defRPr sz="1400"/>
                </a:pPr>
                <a:r>
                  <a:rPr lang="es-PE" sz="1400"/>
                  <a:t>Miles</a:t>
                </a:r>
                <a:r>
                  <a:rPr lang="es-PE" sz="1400" baseline="0"/>
                  <a:t> de Ejes</a:t>
                </a:r>
                <a:endParaRPr lang="es-PE" sz="1400"/>
              </a:p>
            </c:rich>
          </c:tx>
          <c:layout/>
          <c:overlay val="0"/>
        </c:title>
        <c:numFmt formatCode="_ * #,##0_ ;_ * \-#,##0_ ;_ * &quot;-&quot;??_ ;_ @_ " sourceLinked="1"/>
        <c:majorTickMark val="none"/>
        <c:minorTickMark val="none"/>
        <c:tickLblPos val="nextTo"/>
        <c:txPr>
          <a:bodyPr/>
          <a:lstStyle/>
          <a:p>
            <a:pPr>
              <a:defRPr sz="1400"/>
            </a:pPr>
            <a:endParaRPr lang="es-PE"/>
          </a:p>
        </c:txPr>
        <c:crossAx val="156749280"/>
        <c:crosses val="autoZero"/>
        <c:crossBetween val="between"/>
      </c:valAx>
      <c:dTable>
        <c:showHorzBorder val="1"/>
        <c:showVertBorder val="1"/>
        <c:showOutline val="1"/>
        <c:showKeys val="1"/>
        <c:txPr>
          <a:bodyPr/>
          <a:lstStyle/>
          <a:p>
            <a:pPr rtl="0">
              <a:defRPr sz="1400" b="1"/>
            </a:pPr>
            <a:endParaRPr lang="es-PE"/>
          </a:p>
        </c:txPr>
      </c:dTable>
    </c:plotArea>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0"/>
            <a:ext cx="2951091" cy="497387"/>
          </a:xfrm>
          <a:prstGeom prst="rect">
            <a:avLst/>
          </a:prstGeom>
        </p:spPr>
        <p:txBody>
          <a:bodyPr vert="horz" lIns="91628" tIns="45814" rIns="91628" bIns="45814" rtlCol="0"/>
          <a:lstStyle>
            <a:lvl1pPr algn="l">
              <a:defRPr sz="1200"/>
            </a:lvl1pPr>
          </a:lstStyle>
          <a:p>
            <a:endParaRPr lang="es-PE"/>
          </a:p>
        </p:txBody>
      </p:sp>
      <p:sp>
        <p:nvSpPr>
          <p:cNvPr id="3" name="2 Marcador de fecha"/>
          <p:cNvSpPr>
            <a:spLocks noGrp="1"/>
          </p:cNvSpPr>
          <p:nvPr>
            <p:ph type="dt" sz="quarter" idx="1"/>
          </p:nvPr>
        </p:nvSpPr>
        <p:spPr>
          <a:xfrm>
            <a:off x="3856157" y="0"/>
            <a:ext cx="2951091" cy="497387"/>
          </a:xfrm>
          <a:prstGeom prst="rect">
            <a:avLst/>
          </a:prstGeom>
        </p:spPr>
        <p:txBody>
          <a:bodyPr vert="horz" lIns="91628" tIns="45814" rIns="91628" bIns="45814" rtlCol="0"/>
          <a:lstStyle>
            <a:lvl1pPr algn="r">
              <a:defRPr sz="1200"/>
            </a:lvl1pPr>
          </a:lstStyle>
          <a:p>
            <a:fld id="{2869CF9E-2A2B-48BB-B94C-85ED7566053E}" type="datetimeFigureOut">
              <a:rPr lang="es-PE" smtClean="0"/>
              <a:t>21/03/2018</a:t>
            </a:fld>
            <a:endParaRPr lang="es-PE"/>
          </a:p>
        </p:txBody>
      </p:sp>
      <p:sp>
        <p:nvSpPr>
          <p:cNvPr id="4" name="3 Marcador de pie de página"/>
          <p:cNvSpPr>
            <a:spLocks noGrp="1"/>
          </p:cNvSpPr>
          <p:nvPr>
            <p:ph type="ftr" sz="quarter" idx="2"/>
          </p:nvPr>
        </p:nvSpPr>
        <p:spPr>
          <a:xfrm>
            <a:off x="2" y="9441842"/>
            <a:ext cx="2951091" cy="497387"/>
          </a:xfrm>
          <a:prstGeom prst="rect">
            <a:avLst/>
          </a:prstGeom>
        </p:spPr>
        <p:txBody>
          <a:bodyPr vert="horz" lIns="91628" tIns="45814" rIns="91628" bIns="45814" rtlCol="0" anchor="b"/>
          <a:lstStyle>
            <a:lvl1pPr algn="l">
              <a:defRPr sz="1200"/>
            </a:lvl1pPr>
          </a:lstStyle>
          <a:p>
            <a:endParaRPr lang="es-PE"/>
          </a:p>
        </p:txBody>
      </p:sp>
      <p:sp>
        <p:nvSpPr>
          <p:cNvPr id="5" name="4 Marcador de número de diapositiva"/>
          <p:cNvSpPr>
            <a:spLocks noGrp="1"/>
          </p:cNvSpPr>
          <p:nvPr>
            <p:ph type="sldNum" sz="quarter" idx="3"/>
          </p:nvPr>
        </p:nvSpPr>
        <p:spPr>
          <a:xfrm>
            <a:off x="3856157" y="9441842"/>
            <a:ext cx="2951091" cy="497387"/>
          </a:xfrm>
          <a:prstGeom prst="rect">
            <a:avLst/>
          </a:prstGeom>
        </p:spPr>
        <p:txBody>
          <a:bodyPr vert="horz" lIns="91628" tIns="45814" rIns="91628" bIns="45814" rtlCol="0" anchor="b"/>
          <a:lstStyle>
            <a:lvl1pPr algn="r">
              <a:defRPr sz="1200"/>
            </a:lvl1pPr>
          </a:lstStyle>
          <a:p>
            <a:fld id="{86ED3113-FB2D-45D6-A239-3ACA052C4CE1}" type="slidenum">
              <a:rPr lang="es-PE" smtClean="0"/>
              <a:t>‹Nº›</a:t>
            </a:fld>
            <a:endParaRPr lang="es-PE"/>
          </a:p>
        </p:txBody>
      </p:sp>
    </p:spTree>
    <p:extLst>
      <p:ext uri="{BB962C8B-B14F-4D97-AF65-F5344CB8AC3E}">
        <p14:creationId xmlns:p14="http://schemas.microsoft.com/office/powerpoint/2010/main" val="2745467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2" y="0"/>
            <a:ext cx="2951091" cy="497387"/>
          </a:xfrm>
          <a:prstGeom prst="rect">
            <a:avLst/>
          </a:prstGeom>
        </p:spPr>
        <p:txBody>
          <a:bodyPr vert="horz" lIns="91628" tIns="45814" rIns="91628" bIns="45814" rtlCol="0"/>
          <a:lstStyle>
            <a:lvl1pPr algn="l" eaLnBrk="1" fontAlgn="auto" hangingPunct="1">
              <a:spcBef>
                <a:spcPts val="0"/>
              </a:spcBef>
              <a:spcAft>
                <a:spcPts val="0"/>
              </a:spcAft>
              <a:defRPr sz="1200">
                <a:latin typeface="+mn-lt"/>
              </a:defRPr>
            </a:lvl1pPr>
          </a:lstStyle>
          <a:p>
            <a:pPr>
              <a:defRPr/>
            </a:pPr>
            <a:endParaRPr lang="es-ES"/>
          </a:p>
        </p:txBody>
      </p:sp>
      <p:sp>
        <p:nvSpPr>
          <p:cNvPr id="3" name="2 Marcador de fecha"/>
          <p:cNvSpPr>
            <a:spLocks noGrp="1"/>
          </p:cNvSpPr>
          <p:nvPr>
            <p:ph type="dt" idx="1"/>
          </p:nvPr>
        </p:nvSpPr>
        <p:spPr>
          <a:xfrm>
            <a:off x="3856157" y="0"/>
            <a:ext cx="2951091" cy="497387"/>
          </a:xfrm>
          <a:prstGeom prst="rect">
            <a:avLst/>
          </a:prstGeom>
        </p:spPr>
        <p:txBody>
          <a:bodyPr vert="horz" lIns="91628" tIns="45814" rIns="91628" bIns="45814" rtlCol="0"/>
          <a:lstStyle>
            <a:lvl1pPr algn="r" eaLnBrk="1" fontAlgn="auto" hangingPunct="1">
              <a:spcBef>
                <a:spcPts val="0"/>
              </a:spcBef>
              <a:spcAft>
                <a:spcPts val="0"/>
              </a:spcAft>
              <a:defRPr sz="1200">
                <a:latin typeface="+mn-lt"/>
              </a:defRPr>
            </a:lvl1pPr>
          </a:lstStyle>
          <a:p>
            <a:pPr>
              <a:defRPr/>
            </a:pPr>
            <a:fld id="{B754E3BF-9858-4CF0-BFFF-23606F39DA2C}" type="datetimeFigureOut">
              <a:rPr lang="es-ES"/>
              <a:pPr>
                <a:defRPr/>
              </a:pPr>
              <a:t>21/03/2018</a:t>
            </a:fld>
            <a:endParaRPr lang="es-ES"/>
          </a:p>
        </p:txBody>
      </p:sp>
      <p:sp>
        <p:nvSpPr>
          <p:cNvPr id="4" name="3 Marcador de imagen de diapositiva"/>
          <p:cNvSpPr>
            <a:spLocks noGrp="1" noRot="1" noChangeAspect="1"/>
          </p:cNvSpPr>
          <p:nvPr>
            <p:ph type="sldImg" idx="2"/>
          </p:nvPr>
        </p:nvSpPr>
        <p:spPr>
          <a:xfrm>
            <a:off x="919163" y="746125"/>
            <a:ext cx="4970462" cy="3727450"/>
          </a:xfrm>
          <a:prstGeom prst="rect">
            <a:avLst/>
          </a:prstGeom>
          <a:noFill/>
          <a:ln w="12700">
            <a:solidFill>
              <a:prstClr val="black"/>
            </a:solidFill>
          </a:ln>
        </p:spPr>
        <p:txBody>
          <a:bodyPr vert="horz" lIns="91628" tIns="45814" rIns="91628" bIns="45814" rtlCol="0" anchor="ctr"/>
          <a:lstStyle/>
          <a:p>
            <a:pPr lvl="0"/>
            <a:endParaRPr lang="es-ES" noProof="0"/>
          </a:p>
        </p:txBody>
      </p:sp>
      <p:sp>
        <p:nvSpPr>
          <p:cNvPr id="5" name="4 Marcador de notas"/>
          <p:cNvSpPr>
            <a:spLocks noGrp="1"/>
          </p:cNvSpPr>
          <p:nvPr>
            <p:ph type="body" sz="quarter" idx="3"/>
          </p:nvPr>
        </p:nvSpPr>
        <p:spPr>
          <a:xfrm>
            <a:off x="681497" y="4720923"/>
            <a:ext cx="5445798" cy="4474775"/>
          </a:xfrm>
          <a:prstGeom prst="rect">
            <a:avLst/>
          </a:prstGeom>
        </p:spPr>
        <p:txBody>
          <a:bodyPr vert="horz" lIns="91628" tIns="45814" rIns="91628" bIns="45814"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2" y="9441842"/>
            <a:ext cx="2951091" cy="497387"/>
          </a:xfrm>
          <a:prstGeom prst="rect">
            <a:avLst/>
          </a:prstGeom>
        </p:spPr>
        <p:txBody>
          <a:bodyPr vert="horz" lIns="91628" tIns="45814" rIns="91628" bIns="45814" rtlCol="0" anchor="b"/>
          <a:lstStyle>
            <a:lvl1pPr algn="l" eaLnBrk="1" fontAlgn="auto" hangingPunct="1">
              <a:spcBef>
                <a:spcPts val="0"/>
              </a:spcBef>
              <a:spcAft>
                <a:spcPts val="0"/>
              </a:spcAft>
              <a:defRPr sz="1200">
                <a:latin typeface="+mn-lt"/>
              </a:defRPr>
            </a:lvl1pPr>
          </a:lstStyle>
          <a:p>
            <a:pPr>
              <a:defRPr/>
            </a:pPr>
            <a:endParaRPr lang="es-ES"/>
          </a:p>
        </p:txBody>
      </p:sp>
      <p:sp>
        <p:nvSpPr>
          <p:cNvPr id="7" name="6 Marcador de número de diapositiva"/>
          <p:cNvSpPr>
            <a:spLocks noGrp="1"/>
          </p:cNvSpPr>
          <p:nvPr>
            <p:ph type="sldNum" sz="quarter" idx="5"/>
          </p:nvPr>
        </p:nvSpPr>
        <p:spPr>
          <a:xfrm>
            <a:off x="3856157" y="9441842"/>
            <a:ext cx="2951091" cy="497387"/>
          </a:xfrm>
          <a:prstGeom prst="rect">
            <a:avLst/>
          </a:prstGeom>
        </p:spPr>
        <p:txBody>
          <a:bodyPr vert="horz" wrap="square" lIns="91628" tIns="45814" rIns="91628" bIns="45814" numCol="1" anchor="b" anchorCtr="0" compatLnSpc="1">
            <a:prstTxWarp prst="textNoShape">
              <a:avLst/>
            </a:prstTxWarp>
          </a:bodyPr>
          <a:lstStyle>
            <a:lvl1pPr algn="r" eaLnBrk="1" hangingPunct="1">
              <a:defRPr sz="1200">
                <a:latin typeface="Calibri" pitchFamily="34" charset="0"/>
              </a:defRPr>
            </a:lvl1pPr>
          </a:lstStyle>
          <a:p>
            <a:fld id="{06B66940-455B-4765-8C3C-20F3AA35D467}" type="slidenum">
              <a:rPr lang="es-ES"/>
              <a:pPr/>
              <a:t>‹Nº›</a:t>
            </a:fld>
            <a:endParaRPr lang="es-ES"/>
          </a:p>
        </p:txBody>
      </p:sp>
    </p:spTree>
    <p:extLst>
      <p:ext uri="{BB962C8B-B14F-4D97-AF65-F5344CB8AC3E}">
        <p14:creationId xmlns:p14="http://schemas.microsoft.com/office/powerpoint/2010/main" val="40093687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altLang="es-PE" smtClean="0"/>
          </a:p>
        </p:txBody>
      </p:sp>
      <p:sp>
        <p:nvSpPr>
          <p:cNvPr id="51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CB015ABE-6E51-488D-91FE-1B919D7D20C7}" type="slidenum">
              <a:rPr lang="es-ES"/>
              <a:pPr/>
              <a:t>1</a:t>
            </a:fld>
            <a:endParaRPr lang="es-ES"/>
          </a:p>
        </p:txBody>
      </p:sp>
    </p:spTree>
    <p:extLst>
      <p:ext uri="{BB962C8B-B14F-4D97-AF65-F5344CB8AC3E}">
        <p14:creationId xmlns:p14="http://schemas.microsoft.com/office/powerpoint/2010/main" val="3632612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a:t>
            </a:r>
            <a:r>
              <a:rPr lang="es-PE" baseline="0" dirty="0" smtClean="0"/>
              <a:t> C. Castillo</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13</a:t>
            </a:fld>
            <a:endParaRPr lang="es-ES">
              <a:latin typeface="Calibri" pitchFamily="34" charset="0"/>
            </a:endParaRPr>
          </a:p>
        </p:txBody>
      </p:sp>
    </p:spTree>
    <p:extLst>
      <p:ext uri="{BB962C8B-B14F-4D97-AF65-F5344CB8AC3E}">
        <p14:creationId xmlns:p14="http://schemas.microsoft.com/office/powerpoint/2010/main" val="158740413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112</a:t>
            </a:fld>
            <a:endParaRPr lang="es-ES">
              <a:latin typeface="Calibri" pitchFamily="34" charset="0"/>
            </a:endParaRPr>
          </a:p>
        </p:txBody>
      </p:sp>
    </p:spTree>
    <p:extLst>
      <p:ext uri="{BB962C8B-B14F-4D97-AF65-F5344CB8AC3E}">
        <p14:creationId xmlns:p14="http://schemas.microsoft.com/office/powerpoint/2010/main" val="71287943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113</a:t>
            </a:fld>
            <a:endParaRPr lang="es-ES">
              <a:latin typeface="Calibri" pitchFamily="34" charset="0"/>
            </a:endParaRPr>
          </a:p>
        </p:txBody>
      </p:sp>
    </p:spTree>
    <p:extLst>
      <p:ext uri="{BB962C8B-B14F-4D97-AF65-F5344CB8AC3E}">
        <p14:creationId xmlns:p14="http://schemas.microsoft.com/office/powerpoint/2010/main" val="239608050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114</a:t>
            </a:fld>
            <a:endParaRPr lang="es-ES">
              <a:latin typeface="Calibri" pitchFamily="34" charset="0"/>
            </a:endParaRPr>
          </a:p>
        </p:txBody>
      </p:sp>
    </p:spTree>
    <p:extLst>
      <p:ext uri="{BB962C8B-B14F-4D97-AF65-F5344CB8AC3E}">
        <p14:creationId xmlns:p14="http://schemas.microsoft.com/office/powerpoint/2010/main" val="34963272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altLang="es-PE" dirty="0" smtClean="0"/>
              <a:t>Actualizar</a:t>
            </a:r>
            <a:r>
              <a:rPr lang="es-PE" altLang="es-PE" baseline="0" dirty="0" smtClean="0"/>
              <a:t> C. Castillo</a:t>
            </a:r>
            <a:endParaRPr lang="es-PE" altLang="es-PE" dirty="0" smtClean="0"/>
          </a:p>
          <a:p>
            <a:endParaRPr lang="es-PE" altLang="es-PE" dirty="0" smtClean="0"/>
          </a:p>
        </p:txBody>
      </p:sp>
      <p:sp>
        <p:nvSpPr>
          <p:cNvPr id="911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587EC5AF-0FC5-4E9C-B215-2B61F5B0CD14}" type="slidenum">
              <a:rPr lang="es-ES"/>
              <a:pPr/>
              <a:t>115</a:t>
            </a:fld>
            <a:endParaRPr lang="es-ES"/>
          </a:p>
        </p:txBody>
      </p:sp>
    </p:spTree>
    <p:extLst>
      <p:ext uri="{BB962C8B-B14F-4D97-AF65-F5344CB8AC3E}">
        <p14:creationId xmlns:p14="http://schemas.microsoft.com/office/powerpoint/2010/main" val="389859501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altLang="es-PE" smtClean="0"/>
          </a:p>
        </p:txBody>
      </p:sp>
      <p:sp>
        <p:nvSpPr>
          <p:cNvPr id="983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7AF8DEF8-97B9-4EE6-BCC9-40BCE5FA3B34}" type="slidenum">
              <a:rPr lang="es-ES">
                <a:solidFill>
                  <a:prstClr val="black"/>
                </a:solidFill>
              </a:rPr>
              <a:pPr/>
              <a:t>116</a:t>
            </a:fld>
            <a:endParaRPr lang="es-ES">
              <a:solidFill>
                <a:prstClr val="black"/>
              </a:solidFill>
            </a:endParaRPr>
          </a:p>
        </p:txBody>
      </p:sp>
    </p:spTree>
    <p:extLst>
      <p:ext uri="{BB962C8B-B14F-4D97-AF65-F5344CB8AC3E}">
        <p14:creationId xmlns:p14="http://schemas.microsoft.com/office/powerpoint/2010/main" val="67766512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a:t>
            </a:r>
            <a:r>
              <a:rPr lang="es-PE" baseline="0" dirty="0" smtClean="0"/>
              <a:t> Castillo</a:t>
            </a:r>
            <a:endParaRPr lang="es-PE" dirty="0" smtClean="0"/>
          </a:p>
        </p:txBody>
      </p:sp>
      <p:sp>
        <p:nvSpPr>
          <p:cNvPr id="952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C814BA1D-0ABD-4956-B928-765B548BA598}" type="slidenum">
              <a:rPr lang="es-ES"/>
              <a:pPr/>
              <a:t>117</a:t>
            </a:fld>
            <a:endParaRPr lang="es-ES"/>
          </a:p>
        </p:txBody>
      </p:sp>
    </p:spTree>
    <p:extLst>
      <p:ext uri="{BB962C8B-B14F-4D97-AF65-F5344CB8AC3E}">
        <p14:creationId xmlns:p14="http://schemas.microsoft.com/office/powerpoint/2010/main" val="231034466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Actualizar J.</a:t>
            </a:r>
            <a:r>
              <a:rPr lang="es-PE" baseline="0" dirty="0" smtClean="0"/>
              <a:t> Taipe</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119</a:t>
            </a:fld>
            <a:endParaRPr lang="es-ES"/>
          </a:p>
        </p:txBody>
      </p:sp>
    </p:spTree>
    <p:extLst>
      <p:ext uri="{BB962C8B-B14F-4D97-AF65-F5344CB8AC3E}">
        <p14:creationId xmlns:p14="http://schemas.microsoft.com/office/powerpoint/2010/main" val="321603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5FFACDFA-051E-484C-9FCD-946E06A5E23C}" type="slidenum">
              <a:rPr lang="es-ES"/>
              <a:pPr/>
              <a:t>121</a:t>
            </a:fld>
            <a:endParaRPr lang="es-ES"/>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MX" altLang="es-PE" dirty="0" smtClean="0"/>
              <a:t>Revisar en conjunto</a:t>
            </a:r>
          </a:p>
        </p:txBody>
      </p:sp>
    </p:spTree>
    <p:extLst>
      <p:ext uri="{BB962C8B-B14F-4D97-AF65-F5344CB8AC3E}">
        <p14:creationId xmlns:p14="http://schemas.microsoft.com/office/powerpoint/2010/main" val="212429582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5FFACDFA-051E-484C-9FCD-946E06A5E23C}" type="slidenum">
              <a:rPr lang="es-ES"/>
              <a:pPr/>
              <a:t>122</a:t>
            </a:fld>
            <a:endParaRPr lang="es-ES"/>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MX" altLang="es-PE" dirty="0" smtClean="0"/>
              <a:t>Revisar en conjunto</a:t>
            </a:r>
          </a:p>
        </p:txBody>
      </p:sp>
    </p:spTree>
    <p:extLst>
      <p:ext uri="{BB962C8B-B14F-4D97-AF65-F5344CB8AC3E}">
        <p14:creationId xmlns:p14="http://schemas.microsoft.com/office/powerpoint/2010/main" val="519957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a:t>
            </a:r>
            <a:r>
              <a:rPr lang="es-PE" baseline="0" dirty="0" smtClean="0"/>
              <a:t> C. Castillo</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14</a:t>
            </a:fld>
            <a:endParaRPr lang="es-ES">
              <a:latin typeface="Calibri" pitchFamily="34" charset="0"/>
            </a:endParaRPr>
          </a:p>
        </p:txBody>
      </p:sp>
    </p:spTree>
    <p:extLst>
      <p:ext uri="{BB962C8B-B14F-4D97-AF65-F5344CB8AC3E}">
        <p14:creationId xmlns:p14="http://schemas.microsoft.com/office/powerpoint/2010/main" val="2418318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baseline="0" dirty="0" smtClean="0"/>
              <a:t>Actualizar área técnica</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15</a:t>
            </a:fld>
            <a:endParaRPr lang="es-ES">
              <a:latin typeface="Calibri" pitchFamily="34" charset="0"/>
            </a:endParaRPr>
          </a:p>
        </p:txBody>
      </p:sp>
    </p:spTree>
    <p:extLst>
      <p:ext uri="{BB962C8B-B14F-4D97-AF65-F5344CB8AC3E}">
        <p14:creationId xmlns:p14="http://schemas.microsoft.com/office/powerpoint/2010/main" val="3262116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16</a:t>
            </a:fld>
            <a:endParaRPr lang="es-ES">
              <a:latin typeface="Calibri" pitchFamily="34" charset="0"/>
            </a:endParaRPr>
          </a:p>
        </p:txBody>
      </p:sp>
    </p:spTree>
    <p:extLst>
      <p:ext uri="{BB962C8B-B14F-4D97-AF65-F5344CB8AC3E}">
        <p14:creationId xmlns:p14="http://schemas.microsoft.com/office/powerpoint/2010/main" val="13185561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17</a:t>
            </a:fld>
            <a:endParaRPr lang="es-ES">
              <a:latin typeface="Calibri" pitchFamily="34" charset="0"/>
            </a:endParaRPr>
          </a:p>
        </p:txBody>
      </p:sp>
    </p:spTree>
    <p:extLst>
      <p:ext uri="{BB962C8B-B14F-4D97-AF65-F5344CB8AC3E}">
        <p14:creationId xmlns:p14="http://schemas.microsoft.com/office/powerpoint/2010/main" val="3703240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18</a:t>
            </a:fld>
            <a:endParaRPr lang="es-ES">
              <a:latin typeface="Calibri" pitchFamily="34" charset="0"/>
            </a:endParaRPr>
          </a:p>
        </p:txBody>
      </p:sp>
    </p:spTree>
    <p:extLst>
      <p:ext uri="{BB962C8B-B14F-4D97-AF65-F5344CB8AC3E}">
        <p14:creationId xmlns:p14="http://schemas.microsoft.com/office/powerpoint/2010/main" val="15595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19</a:t>
            </a:fld>
            <a:endParaRPr lang="es-ES">
              <a:latin typeface="Calibri" pitchFamily="34" charset="0"/>
            </a:endParaRPr>
          </a:p>
        </p:txBody>
      </p:sp>
    </p:spTree>
    <p:extLst>
      <p:ext uri="{BB962C8B-B14F-4D97-AF65-F5344CB8AC3E}">
        <p14:creationId xmlns:p14="http://schemas.microsoft.com/office/powerpoint/2010/main" val="589536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fotos</a:t>
            </a:r>
            <a:r>
              <a:rPr lang="es-PE" baseline="0" dirty="0" smtClean="0"/>
              <a:t> C. Castillo</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20</a:t>
            </a:fld>
            <a:endParaRPr lang="es-ES">
              <a:latin typeface="Calibri" pitchFamily="34" charset="0"/>
            </a:endParaRPr>
          </a:p>
        </p:txBody>
      </p:sp>
    </p:spTree>
    <p:extLst>
      <p:ext uri="{BB962C8B-B14F-4D97-AF65-F5344CB8AC3E}">
        <p14:creationId xmlns:p14="http://schemas.microsoft.com/office/powerpoint/2010/main" val="107053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fotos</a:t>
            </a:r>
            <a:r>
              <a:rPr lang="es-PE" baseline="0" dirty="0" smtClean="0"/>
              <a:t> C. Castillo</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21</a:t>
            </a:fld>
            <a:endParaRPr lang="es-ES">
              <a:latin typeface="Calibri" pitchFamily="34" charset="0"/>
            </a:endParaRPr>
          </a:p>
        </p:txBody>
      </p:sp>
    </p:spTree>
    <p:extLst>
      <p:ext uri="{BB962C8B-B14F-4D97-AF65-F5344CB8AC3E}">
        <p14:creationId xmlns:p14="http://schemas.microsoft.com/office/powerpoint/2010/main" val="183993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fotos</a:t>
            </a:r>
            <a:r>
              <a:rPr lang="es-PE" baseline="0" dirty="0" smtClean="0"/>
              <a:t> C. Castillo</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22</a:t>
            </a:fld>
            <a:endParaRPr lang="es-ES">
              <a:latin typeface="Calibri" pitchFamily="34" charset="0"/>
            </a:endParaRPr>
          </a:p>
        </p:txBody>
      </p:sp>
    </p:spTree>
    <p:extLst>
      <p:ext uri="{BB962C8B-B14F-4D97-AF65-F5344CB8AC3E}">
        <p14:creationId xmlns:p14="http://schemas.microsoft.com/office/powerpoint/2010/main" val="3707915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altLang="es-PE" smtClean="0"/>
          </a:p>
        </p:txBody>
      </p:sp>
      <p:sp>
        <p:nvSpPr>
          <p:cNvPr id="81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76DF0D43-6F61-41AA-91CF-8121C26770F6}" type="slidenum">
              <a:rPr lang="es-ES"/>
              <a:pPr/>
              <a:t>3</a:t>
            </a:fld>
            <a:endParaRPr lang="es-ES"/>
          </a:p>
        </p:txBody>
      </p:sp>
    </p:spTree>
    <p:extLst>
      <p:ext uri="{BB962C8B-B14F-4D97-AF65-F5344CB8AC3E}">
        <p14:creationId xmlns:p14="http://schemas.microsoft.com/office/powerpoint/2010/main" val="639958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fotos</a:t>
            </a:r>
            <a:r>
              <a:rPr lang="es-PE" baseline="0" dirty="0" smtClean="0"/>
              <a:t> C. Castillo</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23</a:t>
            </a:fld>
            <a:endParaRPr lang="es-ES">
              <a:latin typeface="Calibri" pitchFamily="34" charset="0"/>
            </a:endParaRPr>
          </a:p>
        </p:txBody>
      </p:sp>
    </p:spTree>
    <p:extLst>
      <p:ext uri="{BB962C8B-B14F-4D97-AF65-F5344CB8AC3E}">
        <p14:creationId xmlns:p14="http://schemas.microsoft.com/office/powerpoint/2010/main" val="2321695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fotos</a:t>
            </a:r>
            <a:r>
              <a:rPr lang="es-PE" baseline="0" dirty="0" smtClean="0"/>
              <a:t> C. Castillo</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24</a:t>
            </a:fld>
            <a:endParaRPr lang="es-ES">
              <a:latin typeface="Calibri" pitchFamily="34" charset="0"/>
            </a:endParaRPr>
          </a:p>
        </p:txBody>
      </p:sp>
    </p:spTree>
    <p:extLst>
      <p:ext uri="{BB962C8B-B14F-4D97-AF65-F5344CB8AC3E}">
        <p14:creationId xmlns:p14="http://schemas.microsoft.com/office/powerpoint/2010/main" val="2028366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fotos</a:t>
            </a:r>
            <a:r>
              <a:rPr lang="es-PE" baseline="0" dirty="0" smtClean="0"/>
              <a:t> C. Castillo</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25</a:t>
            </a:fld>
            <a:endParaRPr lang="es-ES">
              <a:latin typeface="Calibri" pitchFamily="34" charset="0"/>
            </a:endParaRPr>
          </a:p>
        </p:txBody>
      </p:sp>
    </p:spTree>
    <p:extLst>
      <p:ext uri="{BB962C8B-B14F-4D97-AF65-F5344CB8AC3E}">
        <p14:creationId xmlns:p14="http://schemas.microsoft.com/office/powerpoint/2010/main" val="491282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fotos</a:t>
            </a:r>
            <a:r>
              <a:rPr lang="es-PE" baseline="0" dirty="0" smtClean="0"/>
              <a:t> C. Castillo</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26</a:t>
            </a:fld>
            <a:endParaRPr lang="es-ES">
              <a:latin typeface="Calibri" pitchFamily="34" charset="0"/>
            </a:endParaRPr>
          </a:p>
        </p:txBody>
      </p:sp>
    </p:spTree>
    <p:extLst>
      <p:ext uri="{BB962C8B-B14F-4D97-AF65-F5344CB8AC3E}">
        <p14:creationId xmlns:p14="http://schemas.microsoft.com/office/powerpoint/2010/main" val="31746848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baseline="0" dirty="0" smtClean="0"/>
              <a:t>Actualizar área técnica</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27</a:t>
            </a:fld>
            <a:endParaRPr lang="es-ES">
              <a:latin typeface="Calibri" pitchFamily="34" charset="0"/>
            </a:endParaRPr>
          </a:p>
        </p:txBody>
      </p:sp>
    </p:spTree>
    <p:extLst>
      <p:ext uri="{BB962C8B-B14F-4D97-AF65-F5344CB8AC3E}">
        <p14:creationId xmlns:p14="http://schemas.microsoft.com/office/powerpoint/2010/main" val="3613254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baseline="0" dirty="0" smtClean="0"/>
              <a:t>Actualizar área técnica</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28</a:t>
            </a:fld>
            <a:endParaRPr lang="es-ES">
              <a:latin typeface="Calibri" pitchFamily="34" charset="0"/>
            </a:endParaRPr>
          </a:p>
        </p:txBody>
      </p:sp>
    </p:spTree>
    <p:extLst>
      <p:ext uri="{BB962C8B-B14F-4D97-AF65-F5344CB8AC3E}">
        <p14:creationId xmlns:p14="http://schemas.microsoft.com/office/powerpoint/2010/main" val="3278023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baseline="0" dirty="0" smtClean="0"/>
              <a:t>Actualizar área técnica</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29</a:t>
            </a:fld>
            <a:endParaRPr lang="es-ES">
              <a:latin typeface="Calibri" pitchFamily="34" charset="0"/>
            </a:endParaRPr>
          </a:p>
        </p:txBody>
      </p:sp>
    </p:spTree>
    <p:extLst>
      <p:ext uri="{BB962C8B-B14F-4D97-AF65-F5344CB8AC3E}">
        <p14:creationId xmlns:p14="http://schemas.microsoft.com/office/powerpoint/2010/main" val="1721329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baseline="0" dirty="0" smtClean="0"/>
              <a:t>Actualizar área técnica</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30</a:t>
            </a:fld>
            <a:endParaRPr lang="es-ES">
              <a:latin typeface="Calibri" pitchFamily="34" charset="0"/>
            </a:endParaRPr>
          </a:p>
        </p:txBody>
      </p:sp>
    </p:spTree>
    <p:extLst>
      <p:ext uri="{BB962C8B-B14F-4D97-AF65-F5344CB8AC3E}">
        <p14:creationId xmlns:p14="http://schemas.microsoft.com/office/powerpoint/2010/main" val="29390064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baseline="0" dirty="0" smtClean="0"/>
              <a:t>Actualizar área técnica</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31</a:t>
            </a:fld>
            <a:endParaRPr lang="es-ES">
              <a:latin typeface="Calibri" pitchFamily="34" charset="0"/>
            </a:endParaRPr>
          </a:p>
        </p:txBody>
      </p:sp>
    </p:spTree>
    <p:extLst>
      <p:ext uri="{BB962C8B-B14F-4D97-AF65-F5344CB8AC3E}">
        <p14:creationId xmlns:p14="http://schemas.microsoft.com/office/powerpoint/2010/main" val="16731922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baseline="0" dirty="0" smtClean="0"/>
              <a:t>Actualizar área técnica</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32</a:t>
            </a:fld>
            <a:endParaRPr lang="es-ES">
              <a:latin typeface="Calibri" pitchFamily="34" charset="0"/>
            </a:endParaRPr>
          </a:p>
        </p:txBody>
      </p:sp>
    </p:spTree>
    <p:extLst>
      <p:ext uri="{BB962C8B-B14F-4D97-AF65-F5344CB8AC3E}">
        <p14:creationId xmlns:p14="http://schemas.microsoft.com/office/powerpoint/2010/main" val="2244124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dirty="0" smtClean="0"/>
          </a:p>
        </p:txBody>
      </p:sp>
      <p:sp>
        <p:nvSpPr>
          <p:cNvPr id="1024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3A1181E7-3465-4C31-943B-980B4A1520AE}" type="slidenum">
              <a:rPr lang="es-ES">
                <a:latin typeface="Calibri" pitchFamily="34" charset="0"/>
              </a:rPr>
              <a:pPr/>
              <a:t>4</a:t>
            </a:fld>
            <a:endParaRPr lang="es-ES">
              <a:latin typeface="Calibri" pitchFamily="34" charset="0"/>
            </a:endParaRPr>
          </a:p>
        </p:txBody>
      </p:sp>
    </p:spTree>
    <p:extLst>
      <p:ext uri="{BB962C8B-B14F-4D97-AF65-F5344CB8AC3E}">
        <p14:creationId xmlns:p14="http://schemas.microsoft.com/office/powerpoint/2010/main" val="3728958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baseline="0" dirty="0" smtClean="0"/>
              <a:t>Actualizar área técnica</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33</a:t>
            </a:fld>
            <a:endParaRPr lang="es-ES">
              <a:latin typeface="Calibri" pitchFamily="34" charset="0"/>
            </a:endParaRPr>
          </a:p>
        </p:txBody>
      </p:sp>
    </p:spTree>
    <p:extLst>
      <p:ext uri="{BB962C8B-B14F-4D97-AF65-F5344CB8AC3E}">
        <p14:creationId xmlns:p14="http://schemas.microsoft.com/office/powerpoint/2010/main" val="3135425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baseline="0" dirty="0" smtClean="0"/>
              <a:t>Actualizar área técnica</a:t>
            </a:r>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34</a:t>
            </a:fld>
            <a:endParaRPr lang="es-ES">
              <a:latin typeface="Calibri" pitchFamily="34" charset="0"/>
            </a:endParaRPr>
          </a:p>
        </p:txBody>
      </p:sp>
    </p:spTree>
    <p:extLst>
      <p:ext uri="{BB962C8B-B14F-4D97-AF65-F5344CB8AC3E}">
        <p14:creationId xmlns:p14="http://schemas.microsoft.com/office/powerpoint/2010/main" val="23466815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35</a:t>
            </a:fld>
            <a:endParaRPr lang="es-ES">
              <a:latin typeface="Calibri" pitchFamily="34" charset="0"/>
            </a:endParaRPr>
          </a:p>
        </p:txBody>
      </p:sp>
    </p:spTree>
    <p:extLst>
      <p:ext uri="{BB962C8B-B14F-4D97-AF65-F5344CB8AC3E}">
        <p14:creationId xmlns:p14="http://schemas.microsoft.com/office/powerpoint/2010/main" val="2420476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36</a:t>
            </a:fld>
            <a:endParaRPr lang="es-ES">
              <a:latin typeface="Calibri" pitchFamily="34" charset="0"/>
            </a:endParaRPr>
          </a:p>
        </p:txBody>
      </p:sp>
    </p:spTree>
    <p:extLst>
      <p:ext uri="{BB962C8B-B14F-4D97-AF65-F5344CB8AC3E}">
        <p14:creationId xmlns:p14="http://schemas.microsoft.com/office/powerpoint/2010/main" val="2552382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altLang="es-PE" dirty="0" smtClean="0"/>
          </a:p>
        </p:txBody>
      </p:sp>
      <p:sp>
        <p:nvSpPr>
          <p:cNvPr id="297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980A7EDB-532A-49B8-A2BA-D377CACDEAAA}" type="slidenum">
              <a:rPr lang="es-ES">
                <a:solidFill>
                  <a:srgbClr val="000000"/>
                </a:solidFill>
              </a:rPr>
              <a:pPr/>
              <a:t>37</a:t>
            </a:fld>
            <a:endParaRPr lang="es-ES">
              <a:solidFill>
                <a:srgbClr val="000000"/>
              </a:solidFill>
            </a:endParaRPr>
          </a:p>
        </p:txBody>
      </p:sp>
    </p:spTree>
    <p:extLst>
      <p:ext uri="{BB962C8B-B14F-4D97-AF65-F5344CB8AC3E}">
        <p14:creationId xmlns:p14="http://schemas.microsoft.com/office/powerpoint/2010/main" val="10611686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altLang="es-PE" smtClean="0"/>
          </a:p>
        </p:txBody>
      </p:sp>
      <p:sp>
        <p:nvSpPr>
          <p:cNvPr id="317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72BBC00B-ACC1-4EFD-A3EB-945026154B49}" type="slidenum">
              <a:rPr lang="es-ES">
                <a:solidFill>
                  <a:srgbClr val="000000"/>
                </a:solidFill>
              </a:rPr>
              <a:pPr/>
              <a:t>38</a:t>
            </a:fld>
            <a:endParaRPr lang="es-ES">
              <a:solidFill>
                <a:srgbClr val="000000"/>
              </a:solidFill>
            </a:endParaRPr>
          </a:p>
        </p:txBody>
      </p:sp>
    </p:spTree>
    <p:extLst>
      <p:ext uri="{BB962C8B-B14F-4D97-AF65-F5344CB8AC3E}">
        <p14:creationId xmlns:p14="http://schemas.microsoft.com/office/powerpoint/2010/main" val="8220494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altLang="es-PE" dirty="0" smtClean="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3CCF93F1-7D98-4732-90A2-1DC386C8A454}" type="slidenum">
              <a:rPr lang="es-ES">
                <a:solidFill>
                  <a:srgbClr val="000000"/>
                </a:solidFill>
              </a:rPr>
              <a:pPr/>
              <a:t>39</a:t>
            </a:fld>
            <a:endParaRPr lang="es-ES">
              <a:solidFill>
                <a:srgbClr val="000000"/>
              </a:solidFill>
            </a:endParaRPr>
          </a:p>
        </p:txBody>
      </p:sp>
    </p:spTree>
    <p:extLst>
      <p:ext uri="{BB962C8B-B14F-4D97-AF65-F5344CB8AC3E}">
        <p14:creationId xmlns:p14="http://schemas.microsoft.com/office/powerpoint/2010/main" val="9793790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altLang="es-PE" smtClean="0"/>
          </a:p>
        </p:txBody>
      </p:sp>
      <p:sp>
        <p:nvSpPr>
          <p:cNvPr id="358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F503327F-248D-4FB7-B53E-5901CBF93BA2}" type="slidenum">
              <a:rPr lang="es-ES">
                <a:solidFill>
                  <a:srgbClr val="000000"/>
                </a:solidFill>
              </a:rPr>
              <a:pPr/>
              <a:t>40</a:t>
            </a:fld>
            <a:endParaRPr lang="es-ES">
              <a:solidFill>
                <a:srgbClr val="000000"/>
              </a:solidFill>
            </a:endParaRPr>
          </a:p>
        </p:txBody>
      </p:sp>
    </p:spTree>
    <p:extLst>
      <p:ext uri="{BB962C8B-B14F-4D97-AF65-F5344CB8AC3E}">
        <p14:creationId xmlns:p14="http://schemas.microsoft.com/office/powerpoint/2010/main" val="38835260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A562510F-B1A1-4A02-B5F0-39492C3C2FA4}" type="slidenum">
              <a:rPr lang="es-ES"/>
              <a:pPr/>
              <a:t>41</a:t>
            </a:fld>
            <a:endParaRPr lang="es-ES"/>
          </a:p>
        </p:txBody>
      </p:sp>
      <p:sp>
        <p:nvSpPr>
          <p:cNvPr id="50179" name="Rectangle 2"/>
          <p:cNvSpPr>
            <a:spLocks noGrp="1" noRot="1" noChangeAspect="1" noChangeArrowheads="1" noTextEdit="1"/>
          </p:cNvSpPr>
          <p:nvPr>
            <p:ph type="sldImg"/>
          </p:nvPr>
        </p:nvSpPr>
        <p:spPr bwMode="auto">
          <a:xfrm>
            <a:off x="920750" y="746125"/>
            <a:ext cx="496887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xfrm>
            <a:off x="908148" y="4719224"/>
            <a:ext cx="4992495" cy="4476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E" altLang="es-PE" smtClean="0"/>
          </a:p>
        </p:txBody>
      </p:sp>
    </p:spTree>
    <p:extLst>
      <p:ext uri="{BB962C8B-B14F-4D97-AF65-F5344CB8AC3E}">
        <p14:creationId xmlns:p14="http://schemas.microsoft.com/office/powerpoint/2010/main" val="15065326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E" altLang="es-PE" smtClean="0"/>
          </a:p>
        </p:txBody>
      </p:sp>
      <p:sp>
        <p:nvSpPr>
          <p:cNvPr id="522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B7D40984-10D8-44CA-A520-FCBC45CCC24E}" type="slidenum">
              <a:rPr lang="es-ES"/>
              <a:pPr/>
              <a:t>42</a:t>
            </a:fld>
            <a:endParaRPr lang="es-ES"/>
          </a:p>
        </p:txBody>
      </p:sp>
    </p:spTree>
    <p:extLst>
      <p:ext uri="{BB962C8B-B14F-4D97-AF65-F5344CB8AC3E}">
        <p14:creationId xmlns:p14="http://schemas.microsoft.com/office/powerpoint/2010/main" val="1027743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dirty="0" smtClean="0"/>
          </a:p>
        </p:txBody>
      </p:sp>
      <p:sp>
        <p:nvSpPr>
          <p:cNvPr id="1229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117104FC-4C68-4FBB-9D54-185855F1FC1F}" type="slidenum">
              <a:rPr lang="es-ES">
                <a:latin typeface="Calibri" pitchFamily="34" charset="0"/>
              </a:rPr>
              <a:pPr/>
              <a:t>5</a:t>
            </a:fld>
            <a:endParaRPr lang="es-ES">
              <a:latin typeface="Calibri" pitchFamily="34" charset="0"/>
            </a:endParaRPr>
          </a:p>
        </p:txBody>
      </p:sp>
    </p:spTree>
    <p:extLst>
      <p:ext uri="{BB962C8B-B14F-4D97-AF65-F5344CB8AC3E}">
        <p14:creationId xmlns:p14="http://schemas.microsoft.com/office/powerpoint/2010/main" val="14897967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smtClean="0"/>
          </a:p>
        </p:txBody>
      </p:sp>
      <p:sp>
        <p:nvSpPr>
          <p:cNvPr id="542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83B0C902-F71E-4F02-AEF9-7898CE673FDE}" type="slidenum">
              <a:rPr lang="es-ES"/>
              <a:pPr/>
              <a:t>43</a:t>
            </a:fld>
            <a:endParaRPr lang="es-ES"/>
          </a:p>
        </p:txBody>
      </p:sp>
    </p:spTree>
    <p:extLst>
      <p:ext uri="{BB962C8B-B14F-4D97-AF65-F5344CB8AC3E}">
        <p14:creationId xmlns:p14="http://schemas.microsoft.com/office/powerpoint/2010/main" val="387004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altLang="es-PE" smtClean="0"/>
          </a:p>
        </p:txBody>
      </p:sp>
      <p:sp>
        <p:nvSpPr>
          <p:cNvPr id="563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61F0F716-2012-4FD9-A8A6-E2281876653B}" type="slidenum">
              <a:rPr lang="es-ES"/>
              <a:pPr/>
              <a:t>44</a:t>
            </a:fld>
            <a:endParaRPr lang="es-ES"/>
          </a:p>
        </p:txBody>
      </p:sp>
    </p:spTree>
    <p:extLst>
      <p:ext uri="{BB962C8B-B14F-4D97-AF65-F5344CB8AC3E}">
        <p14:creationId xmlns:p14="http://schemas.microsoft.com/office/powerpoint/2010/main" val="395152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6C119DB5-E93A-4029-AF5B-33D18B7BB95F}" type="slidenum">
              <a:rPr lang="es-ES"/>
              <a:pPr/>
              <a:t>45</a:t>
            </a:fld>
            <a:endParaRPr lang="es-ES"/>
          </a:p>
        </p:txBody>
      </p:sp>
      <p:sp>
        <p:nvSpPr>
          <p:cNvPr id="58371" name="Rectangle 2"/>
          <p:cNvSpPr>
            <a:spLocks noGrp="1" noRot="1" noChangeAspect="1" noChangeArrowheads="1" noTextEdit="1"/>
          </p:cNvSpPr>
          <p:nvPr>
            <p:ph type="sldImg"/>
          </p:nvPr>
        </p:nvSpPr>
        <p:spPr bwMode="auto">
          <a:xfrm>
            <a:off x="920750" y="746125"/>
            <a:ext cx="4968875" cy="37258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xfrm>
            <a:off x="908148" y="4719224"/>
            <a:ext cx="4992495" cy="447647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E" altLang="es-PE" smtClean="0"/>
          </a:p>
        </p:txBody>
      </p:sp>
    </p:spTree>
    <p:extLst>
      <p:ext uri="{BB962C8B-B14F-4D97-AF65-F5344CB8AC3E}">
        <p14:creationId xmlns:p14="http://schemas.microsoft.com/office/powerpoint/2010/main" val="262077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altLang="es-PE" smtClean="0"/>
          </a:p>
        </p:txBody>
      </p:sp>
      <p:sp>
        <p:nvSpPr>
          <p:cNvPr id="604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865DDA34-B507-4A3F-BA4E-1F3122E025D9}" type="slidenum">
              <a:rPr lang="es-ES"/>
              <a:pPr/>
              <a:t>46</a:t>
            </a:fld>
            <a:endParaRPr lang="es-ES"/>
          </a:p>
        </p:txBody>
      </p:sp>
    </p:spTree>
    <p:extLst>
      <p:ext uri="{BB962C8B-B14F-4D97-AF65-F5344CB8AC3E}">
        <p14:creationId xmlns:p14="http://schemas.microsoft.com/office/powerpoint/2010/main" val="871539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Actualizar C.</a:t>
            </a:r>
            <a:r>
              <a:rPr lang="es-PE" baseline="0" dirty="0" smtClean="0"/>
              <a:t> Castillo</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48</a:t>
            </a:fld>
            <a:endParaRPr lang="es-ES"/>
          </a:p>
        </p:txBody>
      </p:sp>
    </p:spTree>
    <p:extLst>
      <p:ext uri="{BB962C8B-B14F-4D97-AF65-F5344CB8AC3E}">
        <p14:creationId xmlns:p14="http://schemas.microsoft.com/office/powerpoint/2010/main" val="257874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Actualizar C. Castillo</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49</a:t>
            </a:fld>
            <a:endParaRPr lang="es-ES"/>
          </a:p>
        </p:txBody>
      </p:sp>
    </p:spTree>
    <p:extLst>
      <p:ext uri="{BB962C8B-B14F-4D97-AF65-F5344CB8AC3E}">
        <p14:creationId xmlns:p14="http://schemas.microsoft.com/office/powerpoint/2010/main" val="3294090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Actualizar</a:t>
            </a:r>
            <a:r>
              <a:rPr lang="es-PE" baseline="0" dirty="0" smtClean="0"/>
              <a:t> C. Castillo</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50</a:t>
            </a:fld>
            <a:endParaRPr lang="es-ES"/>
          </a:p>
        </p:txBody>
      </p:sp>
    </p:spTree>
    <p:extLst>
      <p:ext uri="{BB962C8B-B14F-4D97-AF65-F5344CB8AC3E}">
        <p14:creationId xmlns:p14="http://schemas.microsoft.com/office/powerpoint/2010/main" val="37439371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Actualizar C. Castillo</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51</a:t>
            </a:fld>
            <a:endParaRPr lang="es-ES"/>
          </a:p>
        </p:txBody>
      </p:sp>
    </p:spTree>
    <p:extLst>
      <p:ext uri="{BB962C8B-B14F-4D97-AF65-F5344CB8AC3E}">
        <p14:creationId xmlns:p14="http://schemas.microsoft.com/office/powerpoint/2010/main" val="39385694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Actualizar C. Castillo</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52</a:t>
            </a:fld>
            <a:endParaRPr lang="es-ES"/>
          </a:p>
        </p:txBody>
      </p:sp>
    </p:spTree>
    <p:extLst>
      <p:ext uri="{BB962C8B-B14F-4D97-AF65-F5344CB8AC3E}">
        <p14:creationId xmlns:p14="http://schemas.microsoft.com/office/powerpoint/2010/main" val="233456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a:t>
            </a:r>
            <a:r>
              <a:rPr lang="es-PE" baseline="0" dirty="0" smtClean="0"/>
              <a:t>ctualizar J. Taype</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53</a:t>
            </a:fld>
            <a:endParaRPr lang="es-ES"/>
          </a:p>
        </p:txBody>
      </p:sp>
    </p:spTree>
    <p:extLst>
      <p:ext uri="{BB962C8B-B14F-4D97-AF65-F5344CB8AC3E}">
        <p14:creationId xmlns:p14="http://schemas.microsoft.com/office/powerpoint/2010/main" val="23382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8EF2DC3B-05F7-4FB9-8E28-A2A3B672F57D}" type="slidenum">
              <a:rPr lang="es-ES"/>
              <a:pPr/>
              <a:t>6</a:t>
            </a:fld>
            <a:endParaRPr lang="es-ES"/>
          </a:p>
        </p:txBody>
      </p:sp>
      <p:sp>
        <p:nvSpPr>
          <p:cNvPr id="143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MX" altLang="es-PE" dirty="0" smtClean="0"/>
          </a:p>
        </p:txBody>
      </p:sp>
    </p:spTree>
    <p:extLst>
      <p:ext uri="{BB962C8B-B14F-4D97-AF65-F5344CB8AC3E}">
        <p14:creationId xmlns:p14="http://schemas.microsoft.com/office/powerpoint/2010/main" val="884683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a:t>
            </a:r>
            <a:r>
              <a:rPr lang="es-PE" baseline="0" dirty="0" smtClean="0"/>
              <a:t>ctualizar J. Taype</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54</a:t>
            </a:fld>
            <a:endParaRPr lang="es-ES"/>
          </a:p>
        </p:txBody>
      </p:sp>
    </p:spTree>
    <p:extLst>
      <p:ext uri="{BB962C8B-B14F-4D97-AF65-F5344CB8AC3E}">
        <p14:creationId xmlns:p14="http://schemas.microsoft.com/office/powerpoint/2010/main" val="2313111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a:t>
            </a:r>
            <a:r>
              <a:rPr lang="es-PE" baseline="0" dirty="0" smtClean="0"/>
              <a:t>ctualizar J. Taype</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55</a:t>
            </a:fld>
            <a:endParaRPr lang="es-ES"/>
          </a:p>
        </p:txBody>
      </p:sp>
    </p:spTree>
    <p:extLst>
      <p:ext uri="{BB962C8B-B14F-4D97-AF65-F5344CB8AC3E}">
        <p14:creationId xmlns:p14="http://schemas.microsoft.com/office/powerpoint/2010/main" val="26752597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6280">
              <a:defRPr/>
            </a:pPr>
            <a:r>
              <a:rPr lang="es-PE" dirty="0" smtClean="0"/>
              <a:t>A</a:t>
            </a:r>
            <a:r>
              <a:rPr lang="es-PE" baseline="0" dirty="0" smtClean="0"/>
              <a:t>ctualizar J. Taype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56</a:t>
            </a:fld>
            <a:endParaRPr lang="es-ES"/>
          </a:p>
        </p:txBody>
      </p:sp>
    </p:spTree>
    <p:extLst>
      <p:ext uri="{BB962C8B-B14F-4D97-AF65-F5344CB8AC3E}">
        <p14:creationId xmlns:p14="http://schemas.microsoft.com/office/powerpoint/2010/main" val="697162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57</a:t>
            </a:fld>
            <a:endParaRPr lang="es-ES"/>
          </a:p>
        </p:txBody>
      </p:sp>
    </p:spTree>
    <p:extLst>
      <p:ext uri="{BB962C8B-B14F-4D97-AF65-F5344CB8AC3E}">
        <p14:creationId xmlns:p14="http://schemas.microsoft.com/office/powerpoint/2010/main" val="301045782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58</a:t>
            </a:fld>
            <a:endParaRPr lang="es-ES"/>
          </a:p>
        </p:txBody>
      </p:sp>
    </p:spTree>
    <p:extLst>
      <p:ext uri="{BB962C8B-B14F-4D97-AF65-F5344CB8AC3E}">
        <p14:creationId xmlns:p14="http://schemas.microsoft.com/office/powerpoint/2010/main" val="33573041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6280">
              <a:defRPr/>
            </a:pPr>
            <a:r>
              <a:rPr lang="es-PE" dirty="0" smtClean="0"/>
              <a:t>A</a:t>
            </a:r>
            <a:r>
              <a:rPr lang="es-PE" baseline="0" dirty="0" smtClean="0"/>
              <a:t>ctualizar J. Taype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59</a:t>
            </a:fld>
            <a:endParaRPr lang="es-ES"/>
          </a:p>
        </p:txBody>
      </p:sp>
    </p:spTree>
    <p:extLst>
      <p:ext uri="{BB962C8B-B14F-4D97-AF65-F5344CB8AC3E}">
        <p14:creationId xmlns:p14="http://schemas.microsoft.com/office/powerpoint/2010/main" val="33500092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6280">
              <a:defRPr/>
            </a:pPr>
            <a:r>
              <a:rPr lang="es-PE" dirty="0" smtClean="0"/>
              <a:t>A</a:t>
            </a:r>
            <a:r>
              <a:rPr lang="es-PE" baseline="0" dirty="0" smtClean="0"/>
              <a:t>ctualizar J. Taype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60</a:t>
            </a:fld>
            <a:endParaRPr lang="es-ES"/>
          </a:p>
        </p:txBody>
      </p:sp>
    </p:spTree>
    <p:extLst>
      <p:ext uri="{BB962C8B-B14F-4D97-AF65-F5344CB8AC3E}">
        <p14:creationId xmlns:p14="http://schemas.microsoft.com/office/powerpoint/2010/main" val="8079346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61</a:t>
            </a:fld>
            <a:endParaRPr lang="es-ES"/>
          </a:p>
        </p:txBody>
      </p:sp>
    </p:spTree>
    <p:extLst>
      <p:ext uri="{BB962C8B-B14F-4D97-AF65-F5344CB8AC3E}">
        <p14:creationId xmlns:p14="http://schemas.microsoft.com/office/powerpoint/2010/main" val="38574200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62</a:t>
            </a:fld>
            <a:endParaRPr lang="es-ES"/>
          </a:p>
        </p:txBody>
      </p:sp>
    </p:spTree>
    <p:extLst>
      <p:ext uri="{BB962C8B-B14F-4D97-AF65-F5344CB8AC3E}">
        <p14:creationId xmlns:p14="http://schemas.microsoft.com/office/powerpoint/2010/main" val="36304642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63</a:t>
            </a:fld>
            <a:endParaRPr lang="es-ES"/>
          </a:p>
        </p:txBody>
      </p:sp>
    </p:spTree>
    <p:extLst>
      <p:ext uri="{BB962C8B-B14F-4D97-AF65-F5344CB8AC3E}">
        <p14:creationId xmlns:p14="http://schemas.microsoft.com/office/powerpoint/2010/main" val="2988439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D38B36C5-F8F5-44AD-A1A2-4548D159939C}" type="slidenum">
              <a:rPr lang="es-ES"/>
              <a:pPr/>
              <a:t>7</a:t>
            </a:fld>
            <a:endParaRPr lang="es-ES"/>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MX" altLang="es-PE" dirty="0" smtClean="0"/>
              <a:t>Colocar</a:t>
            </a:r>
            <a:r>
              <a:rPr lang="es-MX" altLang="es-PE" baseline="0" dirty="0" smtClean="0"/>
              <a:t> Furgonetas / Motocicletas</a:t>
            </a:r>
            <a:endParaRPr lang="es-MX" altLang="es-PE" dirty="0" smtClean="0"/>
          </a:p>
        </p:txBody>
      </p:sp>
    </p:spTree>
    <p:extLst>
      <p:ext uri="{BB962C8B-B14F-4D97-AF65-F5344CB8AC3E}">
        <p14:creationId xmlns:p14="http://schemas.microsoft.com/office/powerpoint/2010/main" val="3081374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6280">
              <a:defRPr/>
            </a:pPr>
            <a:r>
              <a:rPr lang="es-PE" dirty="0" smtClean="0"/>
              <a:t>A</a:t>
            </a:r>
            <a:r>
              <a:rPr lang="es-PE" baseline="0" dirty="0" smtClean="0"/>
              <a:t>ctualizar J. Taype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64</a:t>
            </a:fld>
            <a:endParaRPr lang="es-ES"/>
          </a:p>
        </p:txBody>
      </p:sp>
    </p:spTree>
    <p:extLst>
      <p:ext uri="{BB962C8B-B14F-4D97-AF65-F5344CB8AC3E}">
        <p14:creationId xmlns:p14="http://schemas.microsoft.com/office/powerpoint/2010/main" val="14148034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a:t>
            </a:r>
            <a:r>
              <a:rPr lang="es-PE" baseline="0" dirty="0" smtClean="0"/>
              <a:t>ctualizar J. Taype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65</a:t>
            </a:fld>
            <a:endParaRPr lang="es-ES"/>
          </a:p>
        </p:txBody>
      </p:sp>
    </p:spTree>
    <p:extLst>
      <p:ext uri="{BB962C8B-B14F-4D97-AF65-F5344CB8AC3E}">
        <p14:creationId xmlns:p14="http://schemas.microsoft.com/office/powerpoint/2010/main" val="26872771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Actualizar</a:t>
            </a:r>
            <a:r>
              <a:rPr lang="es-PE" baseline="0" dirty="0" smtClean="0"/>
              <a:t> </a:t>
            </a:r>
            <a:r>
              <a:rPr lang="es-PE" dirty="0" smtClean="0"/>
              <a:t>C. Castillo</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66</a:t>
            </a:fld>
            <a:endParaRPr lang="es-ES"/>
          </a:p>
        </p:txBody>
      </p:sp>
    </p:spTree>
    <p:extLst>
      <p:ext uri="{BB962C8B-B14F-4D97-AF65-F5344CB8AC3E}">
        <p14:creationId xmlns:p14="http://schemas.microsoft.com/office/powerpoint/2010/main" val="28207122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C. Castillo</a:t>
            </a:r>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67</a:t>
            </a:fld>
            <a:endParaRPr lang="es-ES"/>
          </a:p>
        </p:txBody>
      </p:sp>
    </p:spTree>
    <p:extLst>
      <p:ext uri="{BB962C8B-B14F-4D97-AF65-F5344CB8AC3E}">
        <p14:creationId xmlns:p14="http://schemas.microsoft.com/office/powerpoint/2010/main" val="15918878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C. Castillo</a:t>
            </a:r>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68</a:t>
            </a:fld>
            <a:endParaRPr lang="es-ES"/>
          </a:p>
        </p:txBody>
      </p:sp>
    </p:spTree>
    <p:extLst>
      <p:ext uri="{BB962C8B-B14F-4D97-AF65-F5344CB8AC3E}">
        <p14:creationId xmlns:p14="http://schemas.microsoft.com/office/powerpoint/2010/main" val="31426676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C. Castillo</a:t>
            </a:r>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69</a:t>
            </a:fld>
            <a:endParaRPr lang="es-ES"/>
          </a:p>
        </p:txBody>
      </p:sp>
    </p:spTree>
    <p:extLst>
      <p:ext uri="{BB962C8B-B14F-4D97-AF65-F5344CB8AC3E}">
        <p14:creationId xmlns:p14="http://schemas.microsoft.com/office/powerpoint/2010/main" val="18685273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70</a:t>
            </a:fld>
            <a:endParaRPr lang="es-ES"/>
          </a:p>
        </p:txBody>
      </p:sp>
    </p:spTree>
    <p:extLst>
      <p:ext uri="{BB962C8B-B14F-4D97-AF65-F5344CB8AC3E}">
        <p14:creationId xmlns:p14="http://schemas.microsoft.com/office/powerpoint/2010/main" val="29644576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71</a:t>
            </a:fld>
            <a:endParaRPr lang="es-ES"/>
          </a:p>
        </p:txBody>
      </p:sp>
    </p:spTree>
    <p:extLst>
      <p:ext uri="{BB962C8B-B14F-4D97-AF65-F5344CB8AC3E}">
        <p14:creationId xmlns:p14="http://schemas.microsoft.com/office/powerpoint/2010/main" val="34033135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72</a:t>
            </a:fld>
            <a:endParaRPr lang="es-ES"/>
          </a:p>
        </p:txBody>
      </p:sp>
    </p:spTree>
    <p:extLst>
      <p:ext uri="{BB962C8B-B14F-4D97-AF65-F5344CB8AC3E}">
        <p14:creationId xmlns:p14="http://schemas.microsoft.com/office/powerpoint/2010/main" val="10950811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73</a:t>
            </a:fld>
            <a:endParaRPr lang="es-ES"/>
          </a:p>
        </p:txBody>
      </p:sp>
    </p:spTree>
    <p:extLst>
      <p:ext uri="{BB962C8B-B14F-4D97-AF65-F5344CB8AC3E}">
        <p14:creationId xmlns:p14="http://schemas.microsoft.com/office/powerpoint/2010/main" val="285529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altLang="es-PE" dirty="0" smtClean="0"/>
              <a:t>Foto de los sacos no va</a:t>
            </a:r>
          </a:p>
        </p:txBody>
      </p:sp>
      <p:sp>
        <p:nvSpPr>
          <p:cNvPr id="215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A2DC5210-6BD8-4FD3-AD10-C22829096611}" type="slidenum">
              <a:rPr lang="es-ES"/>
              <a:pPr/>
              <a:t>9</a:t>
            </a:fld>
            <a:endParaRPr lang="es-ES"/>
          </a:p>
        </p:txBody>
      </p:sp>
    </p:spTree>
    <p:extLst>
      <p:ext uri="{BB962C8B-B14F-4D97-AF65-F5344CB8AC3E}">
        <p14:creationId xmlns:p14="http://schemas.microsoft.com/office/powerpoint/2010/main" val="24130022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74</a:t>
            </a:fld>
            <a:endParaRPr lang="es-ES"/>
          </a:p>
        </p:txBody>
      </p:sp>
    </p:spTree>
    <p:extLst>
      <p:ext uri="{BB962C8B-B14F-4D97-AF65-F5344CB8AC3E}">
        <p14:creationId xmlns:p14="http://schemas.microsoft.com/office/powerpoint/2010/main" val="15638333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75</a:t>
            </a:fld>
            <a:endParaRPr lang="es-ES"/>
          </a:p>
        </p:txBody>
      </p:sp>
    </p:spTree>
    <p:extLst>
      <p:ext uri="{BB962C8B-B14F-4D97-AF65-F5344CB8AC3E}">
        <p14:creationId xmlns:p14="http://schemas.microsoft.com/office/powerpoint/2010/main" val="33104780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76</a:t>
            </a:fld>
            <a:endParaRPr lang="es-ES"/>
          </a:p>
        </p:txBody>
      </p:sp>
    </p:spTree>
    <p:extLst>
      <p:ext uri="{BB962C8B-B14F-4D97-AF65-F5344CB8AC3E}">
        <p14:creationId xmlns:p14="http://schemas.microsoft.com/office/powerpoint/2010/main" val="26920175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77</a:t>
            </a:fld>
            <a:endParaRPr lang="es-ES"/>
          </a:p>
        </p:txBody>
      </p:sp>
    </p:spTree>
    <p:extLst>
      <p:ext uri="{BB962C8B-B14F-4D97-AF65-F5344CB8AC3E}">
        <p14:creationId xmlns:p14="http://schemas.microsoft.com/office/powerpoint/2010/main" val="10056273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78</a:t>
            </a:fld>
            <a:endParaRPr lang="es-ES"/>
          </a:p>
        </p:txBody>
      </p:sp>
    </p:spTree>
    <p:extLst>
      <p:ext uri="{BB962C8B-B14F-4D97-AF65-F5344CB8AC3E}">
        <p14:creationId xmlns:p14="http://schemas.microsoft.com/office/powerpoint/2010/main" val="29384413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Actualizar J.</a:t>
            </a:r>
            <a:r>
              <a:rPr lang="es-PE" baseline="0" dirty="0" smtClean="0"/>
              <a:t> Taipe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79</a:t>
            </a:fld>
            <a:endParaRPr lang="es-ES"/>
          </a:p>
        </p:txBody>
      </p:sp>
    </p:spTree>
    <p:extLst>
      <p:ext uri="{BB962C8B-B14F-4D97-AF65-F5344CB8AC3E}">
        <p14:creationId xmlns:p14="http://schemas.microsoft.com/office/powerpoint/2010/main" val="149495245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2449">
              <a:defRPr/>
            </a:pPr>
            <a:r>
              <a:rPr lang="es-PE" dirty="0" smtClean="0"/>
              <a:t>Actualizar J.</a:t>
            </a:r>
            <a:r>
              <a:rPr lang="es-PE" baseline="0" dirty="0" smtClean="0"/>
              <a:t> Taipe</a:t>
            </a:r>
            <a:endParaRPr lang="es-PE" dirty="0" smtClean="0"/>
          </a:p>
        </p:txBody>
      </p:sp>
      <p:sp>
        <p:nvSpPr>
          <p:cNvPr id="1116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0EC66507-AB56-4925-B413-71290B7D9AE9}" type="slidenum">
              <a:rPr lang="es-ES">
                <a:solidFill>
                  <a:prstClr val="black"/>
                </a:solidFill>
                <a:latin typeface="Calibri" pitchFamily="34" charset="0"/>
              </a:rPr>
              <a:pPr/>
              <a:t>80</a:t>
            </a:fld>
            <a:endParaRPr lang="es-ES">
              <a:solidFill>
                <a:prstClr val="black"/>
              </a:solidFill>
              <a:latin typeface="Calibri" pitchFamily="34" charset="0"/>
            </a:endParaRPr>
          </a:p>
        </p:txBody>
      </p:sp>
    </p:spTree>
    <p:extLst>
      <p:ext uri="{BB962C8B-B14F-4D97-AF65-F5344CB8AC3E}">
        <p14:creationId xmlns:p14="http://schemas.microsoft.com/office/powerpoint/2010/main" val="363857307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12449">
              <a:defRPr/>
            </a:pPr>
            <a:r>
              <a:rPr lang="es-PE" dirty="0" smtClean="0"/>
              <a:t>A</a:t>
            </a:r>
            <a:r>
              <a:rPr lang="es-PE" baseline="0" dirty="0" smtClean="0"/>
              <a:t>ctualizar J. Taype</a:t>
            </a:r>
            <a:endParaRPr lang="es-PE" dirty="0" smtClean="0"/>
          </a:p>
          <a:p>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81</a:t>
            </a:fld>
            <a:endParaRPr lang="es-ES"/>
          </a:p>
        </p:txBody>
      </p:sp>
    </p:spTree>
    <p:extLst>
      <p:ext uri="{BB962C8B-B14F-4D97-AF65-F5344CB8AC3E}">
        <p14:creationId xmlns:p14="http://schemas.microsoft.com/office/powerpoint/2010/main" val="16608574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598DB5B5-69DA-4BCC-B455-30D46DC35D03}" type="slidenum">
              <a:rPr lang="es-ES">
                <a:solidFill>
                  <a:srgbClr val="000000"/>
                </a:solidFill>
              </a:rPr>
              <a:pPr/>
              <a:t>82</a:t>
            </a:fld>
            <a:endParaRPr lang="es-ES">
              <a:solidFill>
                <a:srgbClr val="000000"/>
              </a:solidFill>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s-MX" altLang="es-PE" smtClean="0"/>
          </a:p>
        </p:txBody>
      </p:sp>
    </p:spTree>
    <p:extLst>
      <p:ext uri="{BB962C8B-B14F-4D97-AF65-F5344CB8AC3E}">
        <p14:creationId xmlns:p14="http://schemas.microsoft.com/office/powerpoint/2010/main" val="28741401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PE" dirty="0"/>
          </a:p>
        </p:txBody>
      </p:sp>
      <p:sp>
        <p:nvSpPr>
          <p:cNvPr id="4" name="3 Marcador de número de diapositiva"/>
          <p:cNvSpPr>
            <a:spLocks noGrp="1"/>
          </p:cNvSpPr>
          <p:nvPr>
            <p:ph type="sldNum" sz="quarter" idx="10"/>
          </p:nvPr>
        </p:nvSpPr>
        <p:spPr/>
        <p:txBody>
          <a:bodyPr/>
          <a:lstStyle/>
          <a:p>
            <a:fld id="{06B66940-455B-4765-8C3C-20F3AA35D467}" type="slidenum">
              <a:rPr lang="es-ES" smtClean="0"/>
              <a:pPr/>
              <a:t>86</a:t>
            </a:fld>
            <a:endParaRPr lang="es-ES"/>
          </a:p>
        </p:txBody>
      </p:sp>
    </p:spTree>
    <p:extLst>
      <p:ext uri="{BB962C8B-B14F-4D97-AF65-F5344CB8AC3E}">
        <p14:creationId xmlns:p14="http://schemas.microsoft.com/office/powerpoint/2010/main" val="1858434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altLang="es-PE" dirty="0" smtClean="0"/>
          </a:p>
        </p:txBody>
      </p:sp>
      <p:sp>
        <p:nvSpPr>
          <p:cNvPr id="235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4478" indent="-286337">
              <a:defRPr sz="1200">
                <a:solidFill>
                  <a:schemeClr val="tx1"/>
                </a:solidFill>
                <a:latin typeface="Calibri" pitchFamily="34" charset="0"/>
              </a:defRPr>
            </a:lvl2pPr>
            <a:lvl3pPr marL="1145352" indent="-229071">
              <a:defRPr sz="1200">
                <a:solidFill>
                  <a:schemeClr val="tx1"/>
                </a:solidFill>
                <a:latin typeface="Calibri" pitchFamily="34" charset="0"/>
              </a:defRPr>
            </a:lvl3pPr>
            <a:lvl4pPr marL="1603492" indent="-229071">
              <a:defRPr sz="1200">
                <a:solidFill>
                  <a:schemeClr val="tx1"/>
                </a:solidFill>
                <a:latin typeface="Calibri" pitchFamily="34" charset="0"/>
              </a:defRPr>
            </a:lvl4pPr>
            <a:lvl5pPr marL="2061632" indent="-229071">
              <a:defRPr sz="1200">
                <a:solidFill>
                  <a:schemeClr val="tx1"/>
                </a:solidFill>
                <a:latin typeface="Calibri" pitchFamily="34" charset="0"/>
              </a:defRPr>
            </a:lvl5pPr>
            <a:lvl6pPr marL="2519772" indent="-229071" eaLnBrk="0" fontAlgn="base" hangingPunct="0">
              <a:spcBef>
                <a:spcPct val="30000"/>
              </a:spcBef>
              <a:spcAft>
                <a:spcPct val="0"/>
              </a:spcAft>
              <a:defRPr sz="1200">
                <a:solidFill>
                  <a:schemeClr val="tx1"/>
                </a:solidFill>
                <a:latin typeface="Calibri" pitchFamily="34" charset="0"/>
              </a:defRPr>
            </a:lvl6pPr>
            <a:lvl7pPr marL="2977913" indent="-229071" eaLnBrk="0" fontAlgn="base" hangingPunct="0">
              <a:spcBef>
                <a:spcPct val="30000"/>
              </a:spcBef>
              <a:spcAft>
                <a:spcPct val="0"/>
              </a:spcAft>
              <a:defRPr sz="1200">
                <a:solidFill>
                  <a:schemeClr val="tx1"/>
                </a:solidFill>
                <a:latin typeface="Calibri" pitchFamily="34" charset="0"/>
              </a:defRPr>
            </a:lvl7pPr>
            <a:lvl8pPr marL="3436054" indent="-229071" eaLnBrk="0" fontAlgn="base" hangingPunct="0">
              <a:spcBef>
                <a:spcPct val="30000"/>
              </a:spcBef>
              <a:spcAft>
                <a:spcPct val="0"/>
              </a:spcAft>
              <a:defRPr sz="1200">
                <a:solidFill>
                  <a:schemeClr val="tx1"/>
                </a:solidFill>
                <a:latin typeface="Calibri" pitchFamily="34" charset="0"/>
              </a:defRPr>
            </a:lvl8pPr>
            <a:lvl9pPr marL="3894194" indent="-229071" eaLnBrk="0" fontAlgn="base" hangingPunct="0">
              <a:spcBef>
                <a:spcPct val="30000"/>
              </a:spcBef>
              <a:spcAft>
                <a:spcPct val="0"/>
              </a:spcAft>
              <a:defRPr sz="1200">
                <a:solidFill>
                  <a:schemeClr val="tx1"/>
                </a:solidFill>
                <a:latin typeface="Calibri" pitchFamily="34" charset="0"/>
              </a:defRPr>
            </a:lvl9pPr>
          </a:lstStyle>
          <a:p>
            <a:fld id="{A04475A5-BE66-450E-8A6A-BA4D7E68CEEA}" type="slidenum">
              <a:rPr lang="es-ES"/>
              <a:pPr/>
              <a:t>10</a:t>
            </a:fld>
            <a:endParaRPr lang="es-ES"/>
          </a:p>
        </p:txBody>
      </p:sp>
    </p:spTree>
    <p:extLst>
      <p:ext uri="{BB962C8B-B14F-4D97-AF65-F5344CB8AC3E}">
        <p14:creationId xmlns:p14="http://schemas.microsoft.com/office/powerpoint/2010/main" val="37482174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Actualizar</a:t>
            </a:r>
            <a:r>
              <a:rPr lang="es-PE" baseline="0" dirty="0" smtClean="0"/>
              <a:t> A. Gamarra</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89</a:t>
            </a:fld>
            <a:endParaRPr lang="es-ES"/>
          </a:p>
        </p:txBody>
      </p:sp>
    </p:spTree>
    <p:extLst>
      <p:ext uri="{BB962C8B-B14F-4D97-AF65-F5344CB8AC3E}">
        <p14:creationId xmlns:p14="http://schemas.microsoft.com/office/powerpoint/2010/main" val="44725444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PE" dirty="0" smtClean="0"/>
              <a:t>Actualizar</a:t>
            </a:r>
            <a:r>
              <a:rPr lang="es-PE" baseline="0" dirty="0" smtClean="0"/>
              <a:t> A. Gamarra</a:t>
            </a:r>
            <a:endParaRPr lang="es-PE" dirty="0"/>
          </a:p>
        </p:txBody>
      </p:sp>
      <p:sp>
        <p:nvSpPr>
          <p:cNvPr id="4" name="Marcador de número de diapositiva 3"/>
          <p:cNvSpPr>
            <a:spLocks noGrp="1"/>
          </p:cNvSpPr>
          <p:nvPr>
            <p:ph type="sldNum" sz="quarter" idx="10"/>
          </p:nvPr>
        </p:nvSpPr>
        <p:spPr/>
        <p:txBody>
          <a:bodyPr/>
          <a:lstStyle/>
          <a:p>
            <a:fld id="{06B66940-455B-4765-8C3C-20F3AA35D467}" type="slidenum">
              <a:rPr lang="es-ES" smtClean="0"/>
              <a:pPr/>
              <a:t>90</a:t>
            </a:fld>
            <a:endParaRPr lang="es-ES"/>
          </a:p>
        </p:txBody>
      </p:sp>
    </p:spTree>
    <p:extLst>
      <p:ext uri="{BB962C8B-B14F-4D97-AF65-F5344CB8AC3E}">
        <p14:creationId xmlns:p14="http://schemas.microsoft.com/office/powerpoint/2010/main" val="197494322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dirty="0" smtClean="0"/>
          </a:p>
        </p:txBody>
      </p:sp>
      <p:sp>
        <p:nvSpPr>
          <p:cNvPr id="7578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7614ADAD-9115-427F-B961-16156027427C}" type="slidenum">
              <a:rPr lang="es-ES">
                <a:latin typeface="Calibri" pitchFamily="34" charset="0"/>
              </a:rPr>
              <a:pPr/>
              <a:t>92</a:t>
            </a:fld>
            <a:endParaRPr lang="es-ES">
              <a:latin typeface="Calibri" pitchFamily="34" charset="0"/>
            </a:endParaRPr>
          </a:p>
        </p:txBody>
      </p:sp>
    </p:spTree>
    <p:extLst>
      <p:ext uri="{BB962C8B-B14F-4D97-AF65-F5344CB8AC3E}">
        <p14:creationId xmlns:p14="http://schemas.microsoft.com/office/powerpoint/2010/main" val="200029971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dirty="0" smtClean="0"/>
          </a:p>
        </p:txBody>
      </p:sp>
      <p:sp>
        <p:nvSpPr>
          <p:cNvPr id="7578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7614ADAD-9115-427F-B961-16156027427C}" type="slidenum">
              <a:rPr lang="es-ES">
                <a:latin typeface="Calibri" pitchFamily="34" charset="0"/>
              </a:rPr>
              <a:pPr/>
              <a:t>93</a:t>
            </a:fld>
            <a:endParaRPr lang="es-ES">
              <a:latin typeface="Calibri" pitchFamily="34" charset="0"/>
            </a:endParaRPr>
          </a:p>
        </p:txBody>
      </p:sp>
    </p:spTree>
    <p:extLst>
      <p:ext uri="{BB962C8B-B14F-4D97-AF65-F5344CB8AC3E}">
        <p14:creationId xmlns:p14="http://schemas.microsoft.com/office/powerpoint/2010/main" val="10507733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dirty="0" smtClean="0"/>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2921C1AA-AF91-4D22-8305-649B83C02919}" type="slidenum">
              <a:rPr lang="es-ES">
                <a:latin typeface="Calibri" pitchFamily="34" charset="0"/>
              </a:rPr>
              <a:pPr/>
              <a:t>94</a:t>
            </a:fld>
            <a:endParaRPr lang="es-ES">
              <a:latin typeface="Calibri" pitchFamily="34" charset="0"/>
            </a:endParaRPr>
          </a:p>
        </p:txBody>
      </p:sp>
    </p:spTree>
    <p:extLst>
      <p:ext uri="{BB962C8B-B14F-4D97-AF65-F5344CB8AC3E}">
        <p14:creationId xmlns:p14="http://schemas.microsoft.com/office/powerpoint/2010/main" val="22345167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W. Del</a:t>
            </a:r>
            <a:r>
              <a:rPr lang="es-PE" baseline="0" dirty="0" smtClean="0"/>
              <a:t> Aguila</a:t>
            </a:r>
            <a:endParaRPr lang="es-PE" dirty="0" smtClean="0"/>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2921C1AA-AF91-4D22-8305-649B83C02919}" type="slidenum">
              <a:rPr lang="es-ES">
                <a:latin typeface="Calibri" pitchFamily="34" charset="0"/>
              </a:rPr>
              <a:pPr/>
              <a:t>95</a:t>
            </a:fld>
            <a:endParaRPr lang="es-ES">
              <a:latin typeface="Calibri" pitchFamily="34" charset="0"/>
            </a:endParaRPr>
          </a:p>
        </p:txBody>
      </p:sp>
    </p:spTree>
    <p:extLst>
      <p:ext uri="{BB962C8B-B14F-4D97-AF65-F5344CB8AC3E}">
        <p14:creationId xmlns:p14="http://schemas.microsoft.com/office/powerpoint/2010/main" val="8206459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2921C1AA-AF91-4D22-8305-649B83C02919}" type="slidenum">
              <a:rPr lang="es-ES">
                <a:latin typeface="Calibri" pitchFamily="34" charset="0"/>
              </a:rPr>
              <a:pPr/>
              <a:t>96</a:t>
            </a:fld>
            <a:endParaRPr lang="es-ES">
              <a:latin typeface="Calibri" pitchFamily="34" charset="0"/>
            </a:endParaRPr>
          </a:p>
        </p:txBody>
      </p:sp>
    </p:spTree>
    <p:extLst>
      <p:ext uri="{BB962C8B-B14F-4D97-AF65-F5344CB8AC3E}">
        <p14:creationId xmlns:p14="http://schemas.microsoft.com/office/powerpoint/2010/main" val="22541094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J. Taipe</a:t>
            </a:r>
          </a:p>
        </p:txBody>
      </p:sp>
      <p:sp>
        <p:nvSpPr>
          <p:cNvPr id="8192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1002E834-603A-4B90-A171-1914F226A05C}" type="slidenum">
              <a:rPr lang="es-ES">
                <a:latin typeface="Calibri" pitchFamily="34" charset="0"/>
              </a:rPr>
              <a:pPr/>
              <a:t>97</a:t>
            </a:fld>
            <a:endParaRPr lang="es-ES">
              <a:latin typeface="Calibri" pitchFamily="34" charset="0"/>
            </a:endParaRPr>
          </a:p>
        </p:txBody>
      </p:sp>
    </p:spTree>
    <p:extLst>
      <p:ext uri="{BB962C8B-B14F-4D97-AF65-F5344CB8AC3E}">
        <p14:creationId xmlns:p14="http://schemas.microsoft.com/office/powerpoint/2010/main" val="10731407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7987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7786EED1-CB7F-4672-8B3A-1D12FF11CC11}" type="slidenum">
              <a:rPr lang="es-ES">
                <a:latin typeface="Calibri" pitchFamily="34" charset="0"/>
              </a:rPr>
              <a:pPr/>
              <a:t>98</a:t>
            </a:fld>
            <a:endParaRPr lang="es-ES">
              <a:latin typeface="Calibri" pitchFamily="34" charset="0"/>
            </a:endParaRPr>
          </a:p>
        </p:txBody>
      </p:sp>
    </p:spTree>
    <p:extLst>
      <p:ext uri="{BB962C8B-B14F-4D97-AF65-F5344CB8AC3E}">
        <p14:creationId xmlns:p14="http://schemas.microsoft.com/office/powerpoint/2010/main" val="41776661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7987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7786EED1-CB7F-4672-8B3A-1D12FF11CC11}" type="slidenum">
              <a:rPr lang="es-ES">
                <a:latin typeface="Calibri" pitchFamily="34" charset="0"/>
              </a:rPr>
              <a:pPr/>
              <a:t>99</a:t>
            </a:fld>
            <a:endParaRPr lang="es-ES">
              <a:latin typeface="Calibri" pitchFamily="34" charset="0"/>
            </a:endParaRPr>
          </a:p>
        </p:txBody>
      </p:sp>
    </p:spTree>
    <p:extLst>
      <p:ext uri="{BB962C8B-B14F-4D97-AF65-F5344CB8AC3E}">
        <p14:creationId xmlns:p14="http://schemas.microsoft.com/office/powerpoint/2010/main" val="2372947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dirty="0" smtClean="0"/>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12</a:t>
            </a:fld>
            <a:endParaRPr lang="es-ES">
              <a:latin typeface="Calibri" pitchFamily="34" charset="0"/>
            </a:endParaRPr>
          </a:p>
        </p:txBody>
      </p:sp>
    </p:spTree>
    <p:extLst>
      <p:ext uri="{BB962C8B-B14F-4D97-AF65-F5344CB8AC3E}">
        <p14:creationId xmlns:p14="http://schemas.microsoft.com/office/powerpoint/2010/main" val="41700966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7987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7786EED1-CB7F-4672-8B3A-1D12FF11CC11}" type="slidenum">
              <a:rPr lang="es-ES">
                <a:latin typeface="Calibri" pitchFamily="34" charset="0"/>
              </a:rPr>
              <a:pPr/>
              <a:t>100</a:t>
            </a:fld>
            <a:endParaRPr lang="es-ES">
              <a:latin typeface="Calibri" pitchFamily="34" charset="0"/>
            </a:endParaRPr>
          </a:p>
        </p:txBody>
      </p:sp>
    </p:spTree>
    <p:extLst>
      <p:ext uri="{BB962C8B-B14F-4D97-AF65-F5344CB8AC3E}">
        <p14:creationId xmlns:p14="http://schemas.microsoft.com/office/powerpoint/2010/main" val="221504005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79876"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7786EED1-CB7F-4672-8B3A-1D12FF11CC11}" type="slidenum">
              <a:rPr lang="es-ES">
                <a:latin typeface="Calibri" pitchFamily="34" charset="0"/>
              </a:rPr>
              <a:pPr/>
              <a:t>101</a:t>
            </a:fld>
            <a:endParaRPr lang="es-ES">
              <a:latin typeface="Calibri" pitchFamily="34" charset="0"/>
            </a:endParaRPr>
          </a:p>
        </p:txBody>
      </p:sp>
    </p:spTree>
    <p:extLst>
      <p:ext uri="{BB962C8B-B14F-4D97-AF65-F5344CB8AC3E}">
        <p14:creationId xmlns:p14="http://schemas.microsoft.com/office/powerpoint/2010/main" val="78518096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J. Taipe</a:t>
            </a:r>
          </a:p>
        </p:txBody>
      </p:sp>
      <p:sp>
        <p:nvSpPr>
          <p:cNvPr id="81924"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1002E834-603A-4B90-A171-1914F226A05C}" type="slidenum">
              <a:rPr lang="es-ES">
                <a:latin typeface="Calibri" pitchFamily="34" charset="0"/>
              </a:rPr>
              <a:pPr/>
              <a:t>102</a:t>
            </a:fld>
            <a:endParaRPr lang="es-ES">
              <a:latin typeface="Calibri" pitchFamily="34" charset="0"/>
            </a:endParaRPr>
          </a:p>
        </p:txBody>
      </p:sp>
    </p:spTree>
    <p:extLst>
      <p:ext uri="{BB962C8B-B14F-4D97-AF65-F5344CB8AC3E}">
        <p14:creationId xmlns:p14="http://schemas.microsoft.com/office/powerpoint/2010/main" val="6799477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a:t>
            </a:r>
            <a:r>
              <a:rPr lang="es-PE" baseline="0" dirty="0" smtClean="0"/>
              <a:t> Castillo</a:t>
            </a:r>
            <a:endParaRPr lang="es-PE" dirty="0" smtClean="0"/>
          </a:p>
        </p:txBody>
      </p:sp>
      <p:sp>
        <p:nvSpPr>
          <p:cNvPr id="778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2921C1AA-AF91-4D22-8305-649B83C02919}" type="slidenum">
              <a:rPr lang="es-ES">
                <a:latin typeface="Calibri" pitchFamily="34" charset="0"/>
              </a:rPr>
              <a:pPr/>
              <a:t>103</a:t>
            </a:fld>
            <a:endParaRPr lang="es-ES">
              <a:latin typeface="Calibri" pitchFamily="34" charset="0"/>
            </a:endParaRPr>
          </a:p>
        </p:txBody>
      </p:sp>
    </p:spTree>
    <p:extLst>
      <p:ext uri="{BB962C8B-B14F-4D97-AF65-F5344CB8AC3E}">
        <p14:creationId xmlns:p14="http://schemas.microsoft.com/office/powerpoint/2010/main" val="83268683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dirty="0" smtClean="0"/>
          </a:p>
        </p:txBody>
      </p:sp>
      <p:sp>
        <p:nvSpPr>
          <p:cNvPr id="83972"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84103F8C-E9BE-4AB1-9672-A712C3575F93}" type="slidenum">
              <a:rPr lang="es-ES">
                <a:latin typeface="Calibri" pitchFamily="34" charset="0"/>
              </a:rPr>
              <a:pPr/>
              <a:t>104</a:t>
            </a:fld>
            <a:endParaRPr lang="es-ES">
              <a:latin typeface="Calibri" pitchFamily="34" charset="0"/>
            </a:endParaRPr>
          </a:p>
        </p:txBody>
      </p:sp>
    </p:spTree>
    <p:extLst>
      <p:ext uri="{BB962C8B-B14F-4D97-AF65-F5344CB8AC3E}">
        <p14:creationId xmlns:p14="http://schemas.microsoft.com/office/powerpoint/2010/main" val="25333368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PE" dirty="0" smtClean="0"/>
          </a:p>
        </p:txBody>
      </p:sp>
      <p:sp>
        <p:nvSpPr>
          <p:cNvPr id="860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488BBD5D-F516-4683-AA06-6C4F84094274}" type="slidenum">
              <a:rPr lang="es-ES">
                <a:latin typeface="Calibri" pitchFamily="34" charset="0"/>
              </a:rPr>
              <a:pPr/>
              <a:t>105</a:t>
            </a:fld>
            <a:endParaRPr lang="es-ES">
              <a:latin typeface="Calibri" pitchFamily="34" charset="0"/>
            </a:endParaRPr>
          </a:p>
        </p:txBody>
      </p:sp>
    </p:spTree>
    <p:extLst>
      <p:ext uri="{BB962C8B-B14F-4D97-AF65-F5344CB8AC3E}">
        <p14:creationId xmlns:p14="http://schemas.microsoft.com/office/powerpoint/2010/main" val="15919200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A. Gamarra</a:t>
            </a:r>
          </a:p>
        </p:txBody>
      </p:sp>
      <p:sp>
        <p:nvSpPr>
          <p:cNvPr id="860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488BBD5D-F516-4683-AA06-6C4F84094274}" type="slidenum">
              <a:rPr lang="es-ES">
                <a:latin typeface="Calibri" pitchFamily="34" charset="0"/>
              </a:rPr>
              <a:pPr/>
              <a:t>106</a:t>
            </a:fld>
            <a:endParaRPr lang="es-ES">
              <a:latin typeface="Calibri" pitchFamily="34" charset="0"/>
            </a:endParaRPr>
          </a:p>
        </p:txBody>
      </p:sp>
    </p:spTree>
    <p:extLst>
      <p:ext uri="{BB962C8B-B14F-4D97-AF65-F5344CB8AC3E}">
        <p14:creationId xmlns:p14="http://schemas.microsoft.com/office/powerpoint/2010/main" val="37009379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109</a:t>
            </a:fld>
            <a:endParaRPr lang="es-ES">
              <a:latin typeface="Calibri" pitchFamily="34" charset="0"/>
            </a:endParaRPr>
          </a:p>
        </p:txBody>
      </p:sp>
    </p:spTree>
    <p:extLst>
      <p:ext uri="{BB962C8B-B14F-4D97-AF65-F5344CB8AC3E}">
        <p14:creationId xmlns:p14="http://schemas.microsoft.com/office/powerpoint/2010/main" val="292558342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110</a:t>
            </a:fld>
            <a:endParaRPr lang="es-ES">
              <a:latin typeface="Calibri" pitchFamily="34" charset="0"/>
            </a:endParaRPr>
          </a:p>
        </p:txBody>
      </p:sp>
    </p:spTree>
    <p:extLst>
      <p:ext uri="{BB962C8B-B14F-4D97-AF65-F5344CB8AC3E}">
        <p14:creationId xmlns:p14="http://schemas.microsoft.com/office/powerpoint/2010/main" val="223528680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Marcador de imagen d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s-PE" dirty="0" smtClean="0"/>
              <a:t>Actualizar C. Castillo</a:t>
            </a:r>
          </a:p>
        </p:txBody>
      </p:sp>
      <p:sp>
        <p:nvSpPr>
          <p:cNvPr id="26628"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4478" indent="-286337">
              <a:defRPr>
                <a:solidFill>
                  <a:schemeClr val="tx1"/>
                </a:solidFill>
                <a:latin typeface="Arial" charset="0"/>
              </a:defRPr>
            </a:lvl2pPr>
            <a:lvl3pPr marL="1145352" indent="-229071">
              <a:defRPr>
                <a:solidFill>
                  <a:schemeClr val="tx1"/>
                </a:solidFill>
                <a:latin typeface="Arial" charset="0"/>
              </a:defRPr>
            </a:lvl3pPr>
            <a:lvl4pPr marL="1603492" indent="-229071">
              <a:defRPr>
                <a:solidFill>
                  <a:schemeClr val="tx1"/>
                </a:solidFill>
                <a:latin typeface="Arial" charset="0"/>
              </a:defRPr>
            </a:lvl4pPr>
            <a:lvl5pPr marL="2061632" indent="-229071">
              <a:defRPr>
                <a:solidFill>
                  <a:schemeClr val="tx1"/>
                </a:solidFill>
                <a:latin typeface="Arial" charset="0"/>
              </a:defRPr>
            </a:lvl5pPr>
            <a:lvl6pPr marL="2519772" indent="-229071" eaLnBrk="0" fontAlgn="base" hangingPunct="0">
              <a:spcBef>
                <a:spcPct val="0"/>
              </a:spcBef>
              <a:spcAft>
                <a:spcPct val="0"/>
              </a:spcAft>
              <a:defRPr>
                <a:solidFill>
                  <a:schemeClr val="tx1"/>
                </a:solidFill>
                <a:latin typeface="Arial" charset="0"/>
              </a:defRPr>
            </a:lvl6pPr>
            <a:lvl7pPr marL="2977913" indent="-229071" eaLnBrk="0" fontAlgn="base" hangingPunct="0">
              <a:spcBef>
                <a:spcPct val="0"/>
              </a:spcBef>
              <a:spcAft>
                <a:spcPct val="0"/>
              </a:spcAft>
              <a:defRPr>
                <a:solidFill>
                  <a:schemeClr val="tx1"/>
                </a:solidFill>
                <a:latin typeface="Arial" charset="0"/>
              </a:defRPr>
            </a:lvl7pPr>
            <a:lvl8pPr marL="3436054" indent="-229071" eaLnBrk="0" fontAlgn="base" hangingPunct="0">
              <a:spcBef>
                <a:spcPct val="0"/>
              </a:spcBef>
              <a:spcAft>
                <a:spcPct val="0"/>
              </a:spcAft>
              <a:defRPr>
                <a:solidFill>
                  <a:schemeClr val="tx1"/>
                </a:solidFill>
                <a:latin typeface="Arial" charset="0"/>
              </a:defRPr>
            </a:lvl8pPr>
            <a:lvl9pPr marL="3894194" indent="-229071" eaLnBrk="0" fontAlgn="base" hangingPunct="0">
              <a:spcBef>
                <a:spcPct val="0"/>
              </a:spcBef>
              <a:spcAft>
                <a:spcPct val="0"/>
              </a:spcAft>
              <a:defRPr>
                <a:solidFill>
                  <a:schemeClr val="tx1"/>
                </a:solidFill>
                <a:latin typeface="Arial" charset="0"/>
              </a:defRPr>
            </a:lvl9pPr>
          </a:lstStyle>
          <a:p>
            <a:fld id="{D15ECF25-48C4-4BC5-AD89-8004D14A9DE8}" type="slidenum">
              <a:rPr lang="es-ES">
                <a:latin typeface="Calibri" pitchFamily="34" charset="0"/>
              </a:rPr>
              <a:pPr/>
              <a:t>111</a:t>
            </a:fld>
            <a:endParaRPr lang="es-ES">
              <a:latin typeface="Calibri" pitchFamily="34" charset="0"/>
            </a:endParaRPr>
          </a:p>
        </p:txBody>
      </p:sp>
    </p:spTree>
    <p:extLst>
      <p:ext uri="{BB962C8B-B14F-4D97-AF65-F5344CB8AC3E}">
        <p14:creationId xmlns:p14="http://schemas.microsoft.com/office/powerpoint/2010/main" val="3903415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8A42A4EF-599B-4AF8-8D40-74985E1E131D}" type="datetimeFigureOut">
              <a:rPr lang="es-ES"/>
              <a:pPr>
                <a:defRPr/>
              </a:pPr>
              <a:t>21/03/2018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F6405B0A-E982-4EBF-8888-96F3EA9C0819}" type="slidenum">
              <a:rPr lang="es-ES"/>
              <a:pPr/>
              <a:t>‹Nº›</a:t>
            </a:fld>
            <a:endParaRPr lang="es-ES"/>
          </a:p>
        </p:txBody>
      </p:sp>
    </p:spTree>
    <p:extLst>
      <p:ext uri="{BB962C8B-B14F-4D97-AF65-F5344CB8AC3E}">
        <p14:creationId xmlns:p14="http://schemas.microsoft.com/office/powerpoint/2010/main" val="2478942665"/>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4D242980-849F-4D78-A1BF-CF7B9C2073A7}" type="datetimeFigureOut">
              <a:rPr lang="es-ES"/>
              <a:pPr>
                <a:defRPr/>
              </a:pPr>
              <a:t>21/03/2018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4606819C-6275-4A4C-82E4-53E2CDF23F86}" type="slidenum">
              <a:rPr lang="es-ES"/>
              <a:pPr/>
              <a:t>‹Nº›</a:t>
            </a:fld>
            <a:endParaRPr lang="es-ES"/>
          </a:p>
        </p:txBody>
      </p:sp>
    </p:spTree>
    <p:extLst>
      <p:ext uri="{BB962C8B-B14F-4D97-AF65-F5344CB8AC3E}">
        <p14:creationId xmlns:p14="http://schemas.microsoft.com/office/powerpoint/2010/main" val="987036212"/>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1758577F-CAC2-446E-9A3C-0C69F83037DE}" type="datetimeFigureOut">
              <a:rPr lang="es-ES"/>
              <a:pPr>
                <a:defRPr/>
              </a:pPr>
              <a:t>21/03/2018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75F593DB-1FD5-4400-A8D2-CD1ABA421582}" type="slidenum">
              <a:rPr lang="es-ES"/>
              <a:pPr/>
              <a:t>‹Nº›</a:t>
            </a:fld>
            <a:endParaRPr lang="es-ES"/>
          </a:p>
        </p:txBody>
      </p:sp>
    </p:spTree>
    <p:extLst>
      <p:ext uri="{BB962C8B-B14F-4D97-AF65-F5344CB8AC3E}">
        <p14:creationId xmlns:p14="http://schemas.microsoft.com/office/powerpoint/2010/main" val="1099509822"/>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dgm">
  <p:cSld name="Título y diagrama u organigrama">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MX"/>
          </a:p>
        </p:txBody>
      </p:sp>
      <p:sp>
        <p:nvSpPr>
          <p:cNvPr id="3" name="2 Marcador de SmartArt"/>
          <p:cNvSpPr>
            <a:spLocks noGrp="1"/>
          </p:cNvSpPr>
          <p:nvPr>
            <p:ph type="dgm" idx="1"/>
          </p:nvPr>
        </p:nvSpPr>
        <p:spPr>
          <a:xfrm>
            <a:off x="457200" y="1600200"/>
            <a:ext cx="8229600" cy="4525963"/>
          </a:xfrm>
        </p:spPr>
        <p:txBody>
          <a:bodyPr/>
          <a:lstStyle/>
          <a:p>
            <a:pPr lvl="0"/>
            <a:endParaRPr lang="es-MX" noProof="0"/>
          </a:p>
        </p:txBody>
      </p:sp>
      <p:sp>
        <p:nvSpPr>
          <p:cNvPr id="4" name="Rectangle 4"/>
          <p:cNvSpPr>
            <a:spLocks noGrp="1" noChangeArrowheads="1"/>
          </p:cNvSpPr>
          <p:nvPr>
            <p:ph type="dt" sz="half" idx="10"/>
          </p:nvPr>
        </p:nvSpPr>
        <p:spPr/>
        <p:txBody>
          <a:bodyPr/>
          <a:lstStyle>
            <a:lvl1pPr>
              <a:defRPr/>
            </a:lvl1pPr>
          </a:lstStyle>
          <a:p>
            <a:pPr>
              <a:defRPr/>
            </a:pPr>
            <a:endParaRPr lang="es-ES"/>
          </a:p>
        </p:txBody>
      </p:sp>
      <p:sp>
        <p:nvSpPr>
          <p:cNvPr id="5" name="Rectangle 5"/>
          <p:cNvSpPr>
            <a:spLocks noGrp="1" noChangeArrowheads="1"/>
          </p:cNvSpPr>
          <p:nvPr>
            <p:ph type="ftr" sz="quarter" idx="11"/>
          </p:nvPr>
        </p:nvSpPr>
        <p:spPr/>
        <p:txBody>
          <a:bodyPr/>
          <a:lstStyle>
            <a:lvl1pPr>
              <a:defRPr/>
            </a:lvl1pPr>
          </a:lstStyle>
          <a:p>
            <a:pPr>
              <a:defRPr/>
            </a:pPr>
            <a:endParaRPr lang="es-ES"/>
          </a:p>
        </p:txBody>
      </p:sp>
      <p:sp>
        <p:nvSpPr>
          <p:cNvPr id="6" name="Rectangle 6"/>
          <p:cNvSpPr>
            <a:spLocks noGrp="1" noChangeArrowheads="1"/>
          </p:cNvSpPr>
          <p:nvPr>
            <p:ph type="sldNum" sz="quarter" idx="12"/>
          </p:nvPr>
        </p:nvSpPr>
        <p:spPr/>
        <p:txBody>
          <a:bodyPr/>
          <a:lstStyle>
            <a:lvl1pPr>
              <a:defRPr/>
            </a:lvl1pPr>
          </a:lstStyle>
          <a:p>
            <a:fld id="{F4B20CB1-BEE8-4E53-BAB6-8A929C851B1E}" type="slidenum">
              <a:rPr lang="es-ES"/>
              <a:pPr/>
              <a:t>‹Nº›</a:t>
            </a:fld>
            <a:endParaRPr lang="es-ES"/>
          </a:p>
        </p:txBody>
      </p:sp>
    </p:spTree>
    <p:extLst>
      <p:ext uri="{BB962C8B-B14F-4D97-AF65-F5344CB8AC3E}">
        <p14:creationId xmlns:p14="http://schemas.microsoft.com/office/powerpoint/2010/main" val="3871333807"/>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ED08D179-6C9A-433C-BCD0-15E6FD73BD35}" type="datetimeFigureOut">
              <a:rPr lang="es-ES"/>
              <a:pPr>
                <a:defRPr/>
              </a:pPr>
              <a:t>21/03/2018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44555681-1C57-4FE7-93C0-DC53AE11E1D7}" type="slidenum">
              <a:rPr lang="es-ES"/>
              <a:pPr/>
              <a:t>‹Nº›</a:t>
            </a:fld>
            <a:endParaRPr lang="es-ES"/>
          </a:p>
        </p:txBody>
      </p:sp>
    </p:spTree>
    <p:extLst>
      <p:ext uri="{BB962C8B-B14F-4D97-AF65-F5344CB8AC3E}">
        <p14:creationId xmlns:p14="http://schemas.microsoft.com/office/powerpoint/2010/main" val="2061470377"/>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1726278D-4B4D-4DB0-9E5C-69342B3B11EC}" type="datetimeFigureOut">
              <a:rPr lang="es-ES"/>
              <a:pPr>
                <a:defRPr/>
              </a:pPr>
              <a:t>21/03/2018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fld id="{506E2579-5743-441B-8B33-653E76D6F918}" type="slidenum">
              <a:rPr lang="es-ES"/>
              <a:pPr/>
              <a:t>‹Nº›</a:t>
            </a:fld>
            <a:endParaRPr lang="es-ES"/>
          </a:p>
        </p:txBody>
      </p:sp>
    </p:spTree>
    <p:extLst>
      <p:ext uri="{BB962C8B-B14F-4D97-AF65-F5344CB8AC3E}">
        <p14:creationId xmlns:p14="http://schemas.microsoft.com/office/powerpoint/2010/main" val="581060084"/>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8B4ED267-D33C-4E92-BC7C-0E2D6766B287}" type="datetimeFigureOut">
              <a:rPr lang="es-ES"/>
              <a:pPr>
                <a:defRPr/>
              </a:pPr>
              <a:t>21/03/2018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C4407E1E-5FBE-4141-AFA5-2A84D3F1BE9F}" type="slidenum">
              <a:rPr lang="es-ES"/>
              <a:pPr/>
              <a:t>‹Nº›</a:t>
            </a:fld>
            <a:endParaRPr lang="es-ES"/>
          </a:p>
        </p:txBody>
      </p:sp>
    </p:spTree>
    <p:extLst>
      <p:ext uri="{BB962C8B-B14F-4D97-AF65-F5344CB8AC3E}">
        <p14:creationId xmlns:p14="http://schemas.microsoft.com/office/powerpoint/2010/main" val="3194504540"/>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60A8A027-6B6E-49A8-92B9-73B670E431D3}" type="datetimeFigureOut">
              <a:rPr lang="es-ES"/>
              <a:pPr>
                <a:defRPr/>
              </a:pPr>
              <a:t>21/03/2018</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fld id="{3F2C35CF-978B-4970-8B43-94878885B9D1}" type="slidenum">
              <a:rPr lang="es-ES"/>
              <a:pPr/>
              <a:t>‹Nº›</a:t>
            </a:fld>
            <a:endParaRPr lang="es-ES"/>
          </a:p>
        </p:txBody>
      </p:sp>
    </p:spTree>
    <p:extLst>
      <p:ext uri="{BB962C8B-B14F-4D97-AF65-F5344CB8AC3E}">
        <p14:creationId xmlns:p14="http://schemas.microsoft.com/office/powerpoint/2010/main" val="2583997667"/>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D2B5A67E-4E37-4551-839F-AD510FC70F42}" type="datetimeFigureOut">
              <a:rPr lang="es-ES"/>
              <a:pPr>
                <a:defRPr/>
              </a:pPr>
              <a:t>21/03/2018</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fld id="{BD6F8887-FFBE-4883-AF4A-8E17552D8198}" type="slidenum">
              <a:rPr lang="es-ES"/>
              <a:pPr/>
              <a:t>‹Nº›</a:t>
            </a:fld>
            <a:endParaRPr lang="es-ES"/>
          </a:p>
        </p:txBody>
      </p:sp>
    </p:spTree>
    <p:extLst>
      <p:ext uri="{BB962C8B-B14F-4D97-AF65-F5344CB8AC3E}">
        <p14:creationId xmlns:p14="http://schemas.microsoft.com/office/powerpoint/2010/main" val="1222354841"/>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F12CDCAD-B485-4457-9207-816011C45ED2}" type="datetimeFigureOut">
              <a:rPr lang="es-ES"/>
              <a:pPr>
                <a:defRPr/>
              </a:pPr>
              <a:t>21/03/2018</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fld id="{1C0EF408-DEA9-4E23-9A36-F2D5F35BC216}" type="slidenum">
              <a:rPr lang="es-ES"/>
              <a:pPr/>
              <a:t>‹Nº›</a:t>
            </a:fld>
            <a:endParaRPr lang="es-ES"/>
          </a:p>
        </p:txBody>
      </p:sp>
    </p:spTree>
    <p:extLst>
      <p:ext uri="{BB962C8B-B14F-4D97-AF65-F5344CB8AC3E}">
        <p14:creationId xmlns:p14="http://schemas.microsoft.com/office/powerpoint/2010/main" val="1057066841"/>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0941BA2-E140-4D3D-A46A-B945A54367A4}" type="datetimeFigureOut">
              <a:rPr lang="es-ES"/>
              <a:pPr>
                <a:defRPr/>
              </a:pPr>
              <a:t>21/03/2018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A1FD0E86-8DDC-4E29-87F4-18FA580F13FD}" type="slidenum">
              <a:rPr lang="es-ES"/>
              <a:pPr/>
              <a:t>‹Nº›</a:t>
            </a:fld>
            <a:endParaRPr lang="es-ES"/>
          </a:p>
        </p:txBody>
      </p:sp>
    </p:spTree>
    <p:extLst>
      <p:ext uri="{BB962C8B-B14F-4D97-AF65-F5344CB8AC3E}">
        <p14:creationId xmlns:p14="http://schemas.microsoft.com/office/powerpoint/2010/main" val="3571720477"/>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147D528C-7424-47F4-8D39-36639E3F2141}" type="datetimeFigureOut">
              <a:rPr lang="es-ES"/>
              <a:pPr>
                <a:defRPr/>
              </a:pPr>
              <a:t>21/03/2018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fld id="{0C70940F-C1C3-4ECF-B3BC-55E693B7D077}" type="slidenum">
              <a:rPr lang="es-ES"/>
              <a:pPr/>
              <a:t>‹Nº›</a:t>
            </a:fld>
            <a:endParaRPr lang="es-ES"/>
          </a:p>
        </p:txBody>
      </p:sp>
    </p:spTree>
    <p:extLst>
      <p:ext uri="{BB962C8B-B14F-4D97-AF65-F5344CB8AC3E}">
        <p14:creationId xmlns:p14="http://schemas.microsoft.com/office/powerpoint/2010/main" val="2071107084"/>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PE"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PE" smtClean="0"/>
              <a:t>Haga clic para modificar el estilo de texto del patrón</a:t>
            </a:r>
          </a:p>
          <a:p>
            <a:pPr lvl="1"/>
            <a:r>
              <a:rPr lang="es-ES" altLang="es-PE" smtClean="0"/>
              <a:t>Segundo nivel</a:t>
            </a:r>
          </a:p>
          <a:p>
            <a:pPr lvl="2"/>
            <a:r>
              <a:rPr lang="es-ES" altLang="es-PE" smtClean="0"/>
              <a:t>Tercer nivel</a:t>
            </a:r>
          </a:p>
          <a:p>
            <a:pPr lvl="3"/>
            <a:r>
              <a:rPr lang="es-ES" altLang="es-PE" smtClean="0"/>
              <a:t>Cuarto nivel</a:t>
            </a:r>
          </a:p>
          <a:p>
            <a:pPr lvl="4"/>
            <a:r>
              <a:rPr lang="es-ES" altLang="es-PE"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EE92818-EDBA-4818-92C0-54D24BDAB78B}" type="datetimeFigureOut">
              <a:rPr lang="es-ES"/>
              <a:pPr>
                <a:defRPr/>
              </a:pPr>
              <a:t>21/03/2018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131EAD79-9CCF-44B0-AA8D-0D4B2901FB71}"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39" r:id="rId6"/>
    <p:sldLayoutId id="2147484240" r:id="rId7"/>
    <p:sldLayoutId id="2147484241" r:id="rId8"/>
    <p:sldLayoutId id="2147484242" r:id="rId9"/>
    <p:sldLayoutId id="2147484243" r:id="rId10"/>
    <p:sldLayoutId id="2147484244" r:id="rId11"/>
    <p:sldLayoutId id="2147484245" r:id="rId12"/>
  </p:sldLayoutIdLst>
  <p:transition>
    <p:wipe dir="r"/>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61.jpeg"/><Relationship Id="rId4" Type="http://schemas.openxmlformats.org/officeDocument/2006/relationships/image" Target="../media/image160.jpe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2.png"/></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94.png"/></Relationships>
</file>

<file path=ppt/slides/_rels/slide1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1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96.png"/></Relationships>
</file>

<file path=ppt/slides/_rels/slide1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197.jpg"/></Relationships>
</file>

<file path=ppt/slides/_rels/slide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198.jpg"/></Relationships>
</file>

<file path=ppt/slides/_rels/slide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199.jpeg"/></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00.emf"/></Relationships>
</file>

<file path=ppt/slides/_rels/slide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8.xml"/><Relationship Id="rId1" Type="http://schemas.openxmlformats.org/officeDocument/2006/relationships/slideLayout" Target="../slideLayouts/slideLayout7.xml"/><Relationship Id="rId4" Type="http://schemas.openxmlformats.org/officeDocument/2006/relationships/image" Target="../media/image20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5.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tiff"/><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tmp"/><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jpe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4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71.jpg"/><Relationship Id="rId5" Type="http://schemas.openxmlformats.org/officeDocument/2006/relationships/image" Target="../media/image70.jpeg"/><Relationship Id="rId4" Type="http://schemas.openxmlformats.org/officeDocument/2006/relationships/image" Target="../media/image69.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74.jpe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0.jpe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jpe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7.jpeg"/><Relationship Id="rId2" Type="http://schemas.openxmlformats.org/officeDocument/2006/relationships/notesSlide" Target="../notesSlides/notesSlide51.xml"/><Relationship Id="rId1" Type="http://schemas.openxmlformats.org/officeDocument/2006/relationships/slideLayout" Target="../slideLayouts/slideLayout4.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7.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1.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5.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png"/></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7.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64.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1.png"/><Relationship Id="rId7" Type="http://schemas.openxmlformats.org/officeDocument/2006/relationships/image" Target="../media/image118.jpe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 Id="rId9" Type="http://schemas.openxmlformats.org/officeDocument/2006/relationships/image" Target="../media/image120.jpe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24.png"/><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image" Target="../media/image121.jpe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25.jpe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png"/><Relationship Id="rId4" Type="http://schemas.openxmlformats.org/officeDocument/2006/relationships/image" Target="../media/image132.jpe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38.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135.jpe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2.jpe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46.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jpe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150.jpe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55.jpe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77.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png"/><Relationship Id="rId7" Type="http://schemas.openxmlformats.org/officeDocument/2006/relationships/image" Target="../media/image159.jpe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58.jpeg"/><Relationship Id="rId11" Type="http://schemas.openxmlformats.org/officeDocument/2006/relationships/image" Target="../media/image163.png"/><Relationship Id="rId5" Type="http://schemas.openxmlformats.org/officeDocument/2006/relationships/image" Target="../media/image157.emf"/><Relationship Id="rId10" Type="http://schemas.openxmlformats.org/officeDocument/2006/relationships/image" Target="../media/image162.png"/><Relationship Id="rId4" Type="http://schemas.openxmlformats.org/officeDocument/2006/relationships/image" Target="../media/image156.emf"/><Relationship Id="rId9" Type="http://schemas.openxmlformats.org/officeDocument/2006/relationships/image" Target="../media/image161.jpe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66.JPG"/><Relationship Id="rId5" Type="http://schemas.openxmlformats.org/officeDocument/2006/relationships/image" Target="../media/image165.jpeg"/><Relationship Id="rId4" Type="http://schemas.openxmlformats.org/officeDocument/2006/relationships/image" Target="../media/image164.emf"/></Relationships>
</file>

<file path=ppt/slides/_rels/slide79.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jpeg"/><Relationship Id="rId3" Type="http://schemas.openxmlformats.org/officeDocument/2006/relationships/image" Target="../media/image1.png"/><Relationship Id="rId7" Type="http://schemas.openxmlformats.org/officeDocument/2006/relationships/image" Target="../media/image170.jpeg"/><Relationship Id="rId12" Type="http://schemas.openxmlformats.org/officeDocument/2006/relationships/image" Target="../media/image175.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4.xml"/><Relationship Id="rId5" Type="http://schemas.openxmlformats.org/officeDocument/2006/relationships/image" Target="../media/image178.jpeg"/><Relationship Id="rId4" Type="http://schemas.openxmlformats.org/officeDocument/2006/relationships/image" Target="../media/image177.jpe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4.xml"/><Relationship Id="rId5" Type="http://schemas.openxmlformats.org/officeDocument/2006/relationships/image" Target="../media/image180.png"/><Relationship Id="rId4" Type="http://schemas.openxmlformats.org/officeDocument/2006/relationships/image" Target="../media/image179.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4.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png"/></Relationships>
</file>

<file path=ppt/slides/_rels/slide8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187.jpeg"/></Relationships>
</file>

<file path=ppt/slides/_rels/slide87.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16"/>
          <p:cNvSpPr txBox="1">
            <a:spLocks noChangeArrowheads="1"/>
          </p:cNvSpPr>
          <p:nvPr/>
        </p:nvSpPr>
        <p:spPr bwMode="auto">
          <a:xfrm>
            <a:off x="827584" y="4478344"/>
            <a:ext cx="1944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s-PE" altLang="es-PE" sz="1800" dirty="0">
                <a:latin typeface="+mj-lt"/>
              </a:rPr>
              <a:t>Presentación </a:t>
            </a:r>
            <a:r>
              <a:rPr lang="es-PE" altLang="es-PE" sz="1800" dirty="0" smtClean="0">
                <a:latin typeface="+mj-lt"/>
              </a:rPr>
              <a:t>a :</a:t>
            </a:r>
            <a:endParaRPr lang="es-ES" altLang="es-PE" sz="1800" dirty="0">
              <a:latin typeface="+mj-lt"/>
            </a:endParaRPr>
          </a:p>
        </p:txBody>
      </p:sp>
      <p:sp>
        <p:nvSpPr>
          <p:cNvPr id="4100" name="Text Box 17"/>
          <p:cNvSpPr txBox="1">
            <a:spLocks noChangeArrowheads="1"/>
          </p:cNvSpPr>
          <p:nvPr/>
        </p:nvSpPr>
        <p:spPr bwMode="auto">
          <a:xfrm>
            <a:off x="500063" y="5929313"/>
            <a:ext cx="291980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s-PE" altLang="es-PE" sz="1500" b="1" dirty="0">
                <a:latin typeface="+mj-lt"/>
              </a:rPr>
              <a:t>Lima, </a:t>
            </a:r>
            <a:r>
              <a:rPr lang="es-PE" altLang="es-PE" sz="1500" b="1" dirty="0" smtClean="0">
                <a:latin typeface="+mj-lt"/>
              </a:rPr>
              <a:t>21 </a:t>
            </a:r>
            <a:r>
              <a:rPr lang="es-PE" altLang="es-PE" sz="1500" b="1" dirty="0">
                <a:latin typeface="+mj-lt"/>
              </a:rPr>
              <a:t>de </a:t>
            </a:r>
            <a:r>
              <a:rPr lang="es-PE" altLang="es-PE" sz="1500" b="1" dirty="0" smtClean="0">
                <a:latin typeface="+mj-lt"/>
              </a:rPr>
              <a:t>marzo </a:t>
            </a:r>
            <a:r>
              <a:rPr lang="es-PE" altLang="es-PE" sz="1500" b="1" dirty="0">
                <a:latin typeface="+mj-lt"/>
              </a:rPr>
              <a:t>de </a:t>
            </a:r>
            <a:r>
              <a:rPr lang="es-PE" altLang="es-PE" sz="1500" b="1" dirty="0" smtClean="0">
                <a:latin typeface="+mj-lt"/>
              </a:rPr>
              <a:t>2018</a:t>
            </a:r>
            <a:endParaRPr lang="es-ES" altLang="es-PE" sz="1500" b="1" dirty="0">
              <a:latin typeface="+mj-lt"/>
            </a:endParaRPr>
          </a:p>
        </p:txBody>
      </p:sp>
      <p:sp>
        <p:nvSpPr>
          <p:cNvPr id="4102" name="Text Box 41"/>
          <p:cNvSpPr txBox="1">
            <a:spLocks noChangeArrowheads="1"/>
          </p:cNvSpPr>
          <p:nvPr/>
        </p:nvSpPr>
        <p:spPr bwMode="auto">
          <a:xfrm>
            <a:off x="2195736" y="2698838"/>
            <a:ext cx="4447349"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0000" tIns="46800" rIns="90000" bIns="46800">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buFont typeface="Wingdings" pitchFamily="2" charset="2"/>
              <a:buNone/>
            </a:pPr>
            <a:r>
              <a:rPr lang="es-PE" altLang="es-PE" b="1" i="1" dirty="0" smtClean="0">
                <a:latin typeface="+mj-lt"/>
              </a:rPr>
              <a:t>PLAN DE NEGOCIOS 2018</a:t>
            </a:r>
            <a:endParaRPr lang="es-ES" altLang="es-PE" b="1" i="1" dirty="0">
              <a:latin typeface="+mj-lt"/>
            </a:endParaRPr>
          </a:p>
        </p:txBody>
      </p:sp>
      <p:pic>
        <p:nvPicPr>
          <p:cNvPr id="4103" name="0 Imagen" descr="Logo plomo 201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43250" y="635044"/>
            <a:ext cx="28575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ttp://www.ositran.gob.pe/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7853" y="4529362"/>
            <a:ext cx="1943100" cy="1190625"/>
          </a:xfrm>
          <a:prstGeom prst="rect">
            <a:avLst/>
          </a:prstGeom>
          <a:noFill/>
          <a:extLst>
            <a:ext uri="{909E8E84-426E-40DD-AFC4-6F175D3DCCD1}">
              <a14:hiddenFill xmlns:a14="http://schemas.microsoft.com/office/drawing/2010/main">
                <a:solidFill>
                  <a:srgbClr val="FFFFFF"/>
                </a:solidFill>
              </a14:hiddenFill>
            </a:ext>
          </a:extLst>
        </p:spPr>
      </p:pic>
      <p:sp>
        <p:nvSpPr>
          <p:cNvPr id="9" name="Line 7"/>
          <p:cNvSpPr>
            <a:spLocks noChangeShapeType="1"/>
          </p:cNvSpPr>
          <p:nvPr/>
        </p:nvSpPr>
        <p:spPr bwMode="auto">
          <a:xfrm>
            <a:off x="395287" y="4182590"/>
            <a:ext cx="8353425" cy="1587"/>
          </a:xfrm>
          <a:prstGeom prst="line">
            <a:avLst/>
          </a:prstGeom>
          <a:noFill/>
          <a:ln w="38100">
            <a:solidFill>
              <a:schemeClr val="bg1">
                <a:lumMod val="50000"/>
              </a:schemeClr>
            </a:solidFill>
            <a:round/>
            <a:headEnd/>
            <a:tailEnd/>
          </a:ln>
        </p:spPr>
        <p:txBody>
          <a:bodyPr/>
          <a:lstStyle/>
          <a:p>
            <a:endParaRPr lang="es-PE"/>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7837"/>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 Imagen" descr="Mapa Norte Chico copy.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07644" y="98351"/>
            <a:ext cx="5075238" cy="6346825"/>
          </a:xfrm>
          <a:prstGeom prst="rect">
            <a:avLst/>
          </a:prstGeom>
          <a:ln>
            <a:noFill/>
          </a:ln>
          <a:effectLst>
            <a:softEdge rad="112500"/>
          </a:effectLst>
        </p:spPr>
      </p:pic>
      <p:sp>
        <p:nvSpPr>
          <p:cNvPr id="5" name="4 Elipse"/>
          <p:cNvSpPr>
            <a:spLocks/>
          </p:cNvSpPr>
          <p:nvPr/>
        </p:nvSpPr>
        <p:spPr>
          <a:xfrm>
            <a:off x="6643702" y="5857892"/>
            <a:ext cx="540000" cy="54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6" name="5 Elipse"/>
          <p:cNvSpPr>
            <a:spLocks/>
          </p:cNvSpPr>
          <p:nvPr/>
        </p:nvSpPr>
        <p:spPr>
          <a:xfrm>
            <a:off x="6357950" y="5286388"/>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4" name="13 Forma libre"/>
          <p:cNvSpPr/>
          <p:nvPr/>
        </p:nvSpPr>
        <p:spPr>
          <a:xfrm>
            <a:off x="5176838" y="3305175"/>
            <a:ext cx="1499464" cy="1985963"/>
          </a:xfrm>
          <a:custGeom>
            <a:avLst/>
            <a:gdLst>
              <a:gd name="connsiteX0" fmla="*/ 1395412 w 1499464"/>
              <a:gd name="connsiteY0" fmla="*/ 1985963 h 1985963"/>
              <a:gd name="connsiteX1" fmla="*/ 1471612 w 1499464"/>
              <a:gd name="connsiteY1" fmla="*/ 1885950 h 1985963"/>
              <a:gd name="connsiteX2" fmla="*/ 1481137 w 1499464"/>
              <a:gd name="connsiteY2" fmla="*/ 1847850 h 1985963"/>
              <a:gd name="connsiteX3" fmla="*/ 1452562 w 1499464"/>
              <a:gd name="connsiteY3" fmla="*/ 1824038 h 1985963"/>
              <a:gd name="connsiteX4" fmla="*/ 1414462 w 1499464"/>
              <a:gd name="connsiteY4" fmla="*/ 1843088 h 1985963"/>
              <a:gd name="connsiteX5" fmla="*/ 1362075 w 1499464"/>
              <a:gd name="connsiteY5" fmla="*/ 1814513 h 1985963"/>
              <a:gd name="connsiteX6" fmla="*/ 1333500 w 1499464"/>
              <a:gd name="connsiteY6" fmla="*/ 1771650 h 1985963"/>
              <a:gd name="connsiteX7" fmla="*/ 1314450 w 1499464"/>
              <a:gd name="connsiteY7" fmla="*/ 1714500 h 1985963"/>
              <a:gd name="connsiteX8" fmla="*/ 1300162 w 1499464"/>
              <a:gd name="connsiteY8" fmla="*/ 1690688 h 1985963"/>
              <a:gd name="connsiteX9" fmla="*/ 1300162 w 1499464"/>
              <a:gd name="connsiteY9" fmla="*/ 1657350 h 1985963"/>
              <a:gd name="connsiteX10" fmla="*/ 1304925 w 1499464"/>
              <a:gd name="connsiteY10" fmla="*/ 1619250 h 1985963"/>
              <a:gd name="connsiteX11" fmla="*/ 1266825 w 1499464"/>
              <a:gd name="connsiteY11" fmla="*/ 1585913 h 1985963"/>
              <a:gd name="connsiteX12" fmla="*/ 1266825 w 1499464"/>
              <a:gd name="connsiteY12" fmla="*/ 1585913 h 1985963"/>
              <a:gd name="connsiteX13" fmla="*/ 1233487 w 1499464"/>
              <a:gd name="connsiteY13" fmla="*/ 1524000 h 1985963"/>
              <a:gd name="connsiteX14" fmla="*/ 1233487 w 1499464"/>
              <a:gd name="connsiteY14" fmla="*/ 1471613 h 1985963"/>
              <a:gd name="connsiteX15" fmla="*/ 1233487 w 1499464"/>
              <a:gd name="connsiteY15" fmla="*/ 1452563 h 1985963"/>
              <a:gd name="connsiteX16" fmla="*/ 1266825 w 1499464"/>
              <a:gd name="connsiteY16" fmla="*/ 1428750 h 1985963"/>
              <a:gd name="connsiteX17" fmla="*/ 1266825 w 1499464"/>
              <a:gd name="connsiteY17" fmla="*/ 1419225 h 1985963"/>
              <a:gd name="connsiteX18" fmla="*/ 1228725 w 1499464"/>
              <a:gd name="connsiteY18" fmla="*/ 1419225 h 1985963"/>
              <a:gd name="connsiteX19" fmla="*/ 1195387 w 1499464"/>
              <a:gd name="connsiteY19" fmla="*/ 1438275 h 1985963"/>
              <a:gd name="connsiteX20" fmla="*/ 1152525 w 1499464"/>
              <a:gd name="connsiteY20" fmla="*/ 1452563 h 1985963"/>
              <a:gd name="connsiteX21" fmla="*/ 1081087 w 1499464"/>
              <a:gd name="connsiteY21" fmla="*/ 1409700 h 1985963"/>
              <a:gd name="connsiteX22" fmla="*/ 1057275 w 1499464"/>
              <a:gd name="connsiteY22" fmla="*/ 1390650 h 1985963"/>
              <a:gd name="connsiteX23" fmla="*/ 1047750 w 1499464"/>
              <a:gd name="connsiteY23" fmla="*/ 1343025 h 1985963"/>
              <a:gd name="connsiteX24" fmla="*/ 1023937 w 1499464"/>
              <a:gd name="connsiteY24" fmla="*/ 1252538 h 1985963"/>
              <a:gd name="connsiteX25" fmla="*/ 995362 w 1499464"/>
              <a:gd name="connsiteY25" fmla="*/ 1247775 h 1985963"/>
              <a:gd name="connsiteX26" fmla="*/ 962025 w 1499464"/>
              <a:gd name="connsiteY26" fmla="*/ 1176338 h 1985963"/>
              <a:gd name="connsiteX27" fmla="*/ 952500 w 1499464"/>
              <a:gd name="connsiteY27" fmla="*/ 1162050 h 1985963"/>
              <a:gd name="connsiteX28" fmla="*/ 919162 w 1499464"/>
              <a:gd name="connsiteY28" fmla="*/ 1090613 h 1985963"/>
              <a:gd name="connsiteX29" fmla="*/ 904875 w 1499464"/>
              <a:gd name="connsiteY29" fmla="*/ 1014413 h 1985963"/>
              <a:gd name="connsiteX30" fmla="*/ 895350 w 1499464"/>
              <a:gd name="connsiteY30" fmla="*/ 1000125 h 1985963"/>
              <a:gd name="connsiteX31" fmla="*/ 881062 w 1499464"/>
              <a:gd name="connsiteY31" fmla="*/ 928688 h 1985963"/>
              <a:gd name="connsiteX32" fmla="*/ 823912 w 1499464"/>
              <a:gd name="connsiteY32" fmla="*/ 904875 h 1985963"/>
              <a:gd name="connsiteX33" fmla="*/ 809625 w 1499464"/>
              <a:gd name="connsiteY33" fmla="*/ 900113 h 1985963"/>
              <a:gd name="connsiteX34" fmla="*/ 695325 w 1499464"/>
              <a:gd name="connsiteY34" fmla="*/ 847725 h 1985963"/>
              <a:gd name="connsiteX35" fmla="*/ 676275 w 1499464"/>
              <a:gd name="connsiteY35" fmla="*/ 790575 h 1985963"/>
              <a:gd name="connsiteX36" fmla="*/ 661987 w 1499464"/>
              <a:gd name="connsiteY36" fmla="*/ 752475 h 1985963"/>
              <a:gd name="connsiteX37" fmla="*/ 619125 w 1499464"/>
              <a:gd name="connsiteY37" fmla="*/ 757238 h 1985963"/>
              <a:gd name="connsiteX38" fmla="*/ 619125 w 1499464"/>
              <a:gd name="connsiteY38" fmla="*/ 719138 h 1985963"/>
              <a:gd name="connsiteX39" fmla="*/ 619125 w 1499464"/>
              <a:gd name="connsiteY39" fmla="*/ 714375 h 1985963"/>
              <a:gd name="connsiteX40" fmla="*/ 528637 w 1499464"/>
              <a:gd name="connsiteY40" fmla="*/ 709613 h 1985963"/>
              <a:gd name="connsiteX41" fmla="*/ 476250 w 1499464"/>
              <a:gd name="connsiteY41" fmla="*/ 700088 h 1985963"/>
              <a:gd name="connsiteX42" fmla="*/ 423862 w 1499464"/>
              <a:gd name="connsiteY42" fmla="*/ 609600 h 1985963"/>
              <a:gd name="connsiteX43" fmla="*/ 409575 w 1499464"/>
              <a:gd name="connsiteY43" fmla="*/ 590550 h 1985963"/>
              <a:gd name="connsiteX44" fmla="*/ 0 w 1499464"/>
              <a:gd name="connsiteY44" fmla="*/ 0 h 19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99464" h="1985963">
                <a:moveTo>
                  <a:pt x="1395412" y="1985963"/>
                </a:moveTo>
                <a:lnTo>
                  <a:pt x="1471612" y="1885950"/>
                </a:lnTo>
                <a:cubicBezTo>
                  <a:pt x="1486457" y="1846363"/>
                  <a:pt x="1499464" y="1847850"/>
                  <a:pt x="1481137" y="1847850"/>
                </a:cubicBezTo>
                <a:lnTo>
                  <a:pt x="1452562" y="1824038"/>
                </a:lnTo>
                <a:lnTo>
                  <a:pt x="1414462" y="1843088"/>
                </a:lnTo>
                <a:lnTo>
                  <a:pt x="1362075" y="1814513"/>
                </a:lnTo>
                <a:lnTo>
                  <a:pt x="1333500" y="1771650"/>
                </a:lnTo>
                <a:cubicBezTo>
                  <a:pt x="1318621" y="1717097"/>
                  <a:pt x="1332009" y="1732063"/>
                  <a:pt x="1314450" y="1714500"/>
                </a:cubicBezTo>
                <a:lnTo>
                  <a:pt x="1300162" y="1690688"/>
                </a:lnTo>
                <a:lnTo>
                  <a:pt x="1300162" y="1657350"/>
                </a:lnTo>
                <a:lnTo>
                  <a:pt x="1304925" y="1619250"/>
                </a:lnTo>
                <a:cubicBezTo>
                  <a:pt x="1270465" y="1584791"/>
                  <a:pt x="1287302" y="1585913"/>
                  <a:pt x="1266825" y="1585913"/>
                </a:cubicBezTo>
                <a:lnTo>
                  <a:pt x="1266825" y="1585913"/>
                </a:lnTo>
                <a:cubicBezTo>
                  <a:pt x="1232687" y="1527392"/>
                  <a:pt x="1233487" y="1550817"/>
                  <a:pt x="1233487" y="1524000"/>
                </a:cubicBezTo>
                <a:lnTo>
                  <a:pt x="1233487" y="1471613"/>
                </a:lnTo>
                <a:lnTo>
                  <a:pt x="1233487" y="1452563"/>
                </a:lnTo>
                <a:lnTo>
                  <a:pt x="1266825" y="1428750"/>
                </a:lnTo>
                <a:lnTo>
                  <a:pt x="1266825" y="1419225"/>
                </a:lnTo>
                <a:cubicBezTo>
                  <a:pt x="1231265" y="1414146"/>
                  <a:pt x="1241425" y="1406525"/>
                  <a:pt x="1228725" y="1419225"/>
                </a:cubicBezTo>
                <a:cubicBezTo>
                  <a:pt x="1201868" y="1435339"/>
                  <a:pt x="1213192" y="1429374"/>
                  <a:pt x="1195387" y="1438275"/>
                </a:cubicBezTo>
                <a:lnTo>
                  <a:pt x="1152525" y="1452563"/>
                </a:lnTo>
                <a:lnTo>
                  <a:pt x="1081087" y="1409700"/>
                </a:lnTo>
                <a:lnTo>
                  <a:pt x="1057275" y="1390650"/>
                </a:lnTo>
                <a:cubicBezTo>
                  <a:pt x="1047406" y="1346238"/>
                  <a:pt x="1047750" y="1362424"/>
                  <a:pt x="1047750" y="1343025"/>
                </a:cubicBezTo>
                <a:lnTo>
                  <a:pt x="1023937" y="1252538"/>
                </a:lnTo>
                <a:lnTo>
                  <a:pt x="995362" y="1247775"/>
                </a:lnTo>
                <a:cubicBezTo>
                  <a:pt x="984250" y="1223963"/>
                  <a:pt x="973777" y="1199841"/>
                  <a:pt x="962025" y="1176338"/>
                </a:cubicBezTo>
                <a:cubicBezTo>
                  <a:pt x="959465" y="1171218"/>
                  <a:pt x="952500" y="1162050"/>
                  <a:pt x="952500" y="1162050"/>
                </a:cubicBezTo>
                <a:cubicBezTo>
                  <a:pt x="918452" y="1093955"/>
                  <a:pt x="919162" y="1120223"/>
                  <a:pt x="919162" y="1090613"/>
                </a:cubicBezTo>
                <a:cubicBezTo>
                  <a:pt x="914400" y="1065213"/>
                  <a:pt x="910199" y="1039701"/>
                  <a:pt x="904875" y="1014413"/>
                </a:cubicBezTo>
                <a:cubicBezTo>
                  <a:pt x="901550" y="998619"/>
                  <a:pt x="904519" y="1000125"/>
                  <a:pt x="895350" y="1000125"/>
                </a:cubicBezTo>
                <a:lnTo>
                  <a:pt x="881062" y="928688"/>
                </a:lnTo>
                <a:lnTo>
                  <a:pt x="823912" y="904875"/>
                </a:lnTo>
                <a:cubicBezTo>
                  <a:pt x="819251" y="903011"/>
                  <a:pt x="809625" y="900113"/>
                  <a:pt x="809625" y="900113"/>
                </a:cubicBezTo>
                <a:cubicBezTo>
                  <a:pt x="698028" y="851593"/>
                  <a:pt x="728237" y="880644"/>
                  <a:pt x="695325" y="847725"/>
                </a:cubicBezTo>
                <a:cubicBezTo>
                  <a:pt x="680017" y="796700"/>
                  <a:pt x="688449" y="814925"/>
                  <a:pt x="676275" y="790575"/>
                </a:cubicBezTo>
                <a:lnTo>
                  <a:pt x="661987" y="752475"/>
                </a:lnTo>
                <a:cubicBezTo>
                  <a:pt x="617575" y="762344"/>
                  <a:pt x="619125" y="776636"/>
                  <a:pt x="619125" y="757238"/>
                </a:cubicBezTo>
                <a:lnTo>
                  <a:pt x="619125" y="719138"/>
                </a:lnTo>
                <a:lnTo>
                  <a:pt x="619125" y="714375"/>
                </a:lnTo>
                <a:cubicBezTo>
                  <a:pt x="547715" y="708883"/>
                  <a:pt x="577911" y="709613"/>
                  <a:pt x="528637" y="709613"/>
                </a:cubicBezTo>
                <a:lnTo>
                  <a:pt x="476250" y="700088"/>
                </a:lnTo>
                <a:cubicBezTo>
                  <a:pt x="458787" y="669925"/>
                  <a:pt x="441593" y="639606"/>
                  <a:pt x="423862" y="609600"/>
                </a:cubicBezTo>
                <a:cubicBezTo>
                  <a:pt x="416085" y="596439"/>
                  <a:pt x="417210" y="598186"/>
                  <a:pt x="409575" y="590550"/>
                </a:cubicBezTo>
                <a:lnTo>
                  <a:pt x="0" y="0"/>
                </a:lnTo>
              </a:path>
            </a:pathLst>
          </a:custGeom>
          <a:ln w="38100" cmpd="sng">
            <a:solidFill>
              <a:srgbClr val="FF0000"/>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a:p>
        </p:txBody>
      </p:sp>
      <p:sp>
        <p:nvSpPr>
          <p:cNvPr id="7" name="6 Elipse"/>
          <p:cNvSpPr>
            <a:spLocks/>
          </p:cNvSpPr>
          <p:nvPr/>
        </p:nvSpPr>
        <p:spPr>
          <a:xfrm>
            <a:off x="5929322" y="4357694"/>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5" name="14 Forma libre"/>
          <p:cNvSpPr/>
          <p:nvPr/>
        </p:nvSpPr>
        <p:spPr>
          <a:xfrm>
            <a:off x="6338888" y="4757738"/>
            <a:ext cx="209550" cy="509587"/>
          </a:xfrm>
          <a:custGeom>
            <a:avLst/>
            <a:gdLst>
              <a:gd name="connsiteX0" fmla="*/ 209550 w 209550"/>
              <a:gd name="connsiteY0" fmla="*/ 509587 h 509587"/>
              <a:gd name="connsiteX1" fmla="*/ 185737 w 209550"/>
              <a:gd name="connsiteY1" fmla="*/ 347662 h 509587"/>
              <a:gd name="connsiteX2" fmla="*/ 123825 w 209550"/>
              <a:gd name="connsiteY2" fmla="*/ 280987 h 509587"/>
              <a:gd name="connsiteX3" fmla="*/ 119062 w 209550"/>
              <a:gd name="connsiteY3" fmla="*/ 266700 h 509587"/>
              <a:gd name="connsiteX4" fmla="*/ 114300 w 209550"/>
              <a:gd name="connsiteY4" fmla="*/ 252412 h 509587"/>
              <a:gd name="connsiteX5" fmla="*/ 104775 w 209550"/>
              <a:gd name="connsiteY5" fmla="*/ 176212 h 509587"/>
              <a:gd name="connsiteX6" fmla="*/ 47625 w 209550"/>
              <a:gd name="connsiteY6" fmla="*/ 119062 h 509587"/>
              <a:gd name="connsiteX7" fmla="*/ 23812 w 209550"/>
              <a:gd name="connsiteY7" fmla="*/ 42862 h 509587"/>
              <a:gd name="connsiteX8" fmla="*/ 4762 w 209550"/>
              <a:gd name="connsiteY8" fmla="*/ 9525 h 509587"/>
              <a:gd name="connsiteX9" fmla="*/ 0 w 209550"/>
              <a:gd name="connsiteY9"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509587">
                <a:moveTo>
                  <a:pt x="209550" y="509587"/>
                </a:moveTo>
                <a:lnTo>
                  <a:pt x="185737" y="347662"/>
                </a:lnTo>
                <a:cubicBezTo>
                  <a:pt x="165100" y="325437"/>
                  <a:pt x="143105" y="304399"/>
                  <a:pt x="123825" y="280987"/>
                </a:cubicBezTo>
                <a:cubicBezTo>
                  <a:pt x="120634" y="277112"/>
                  <a:pt x="119062" y="266700"/>
                  <a:pt x="119062" y="266700"/>
                </a:cubicBezTo>
                <a:lnTo>
                  <a:pt x="114300" y="252412"/>
                </a:lnTo>
                <a:cubicBezTo>
                  <a:pt x="109388" y="178735"/>
                  <a:pt x="126410" y="197852"/>
                  <a:pt x="104775" y="176212"/>
                </a:cubicBezTo>
                <a:lnTo>
                  <a:pt x="47625" y="119062"/>
                </a:lnTo>
                <a:lnTo>
                  <a:pt x="23812" y="42862"/>
                </a:lnTo>
                <a:lnTo>
                  <a:pt x="4762" y="9525"/>
                </a:lnTo>
                <a:lnTo>
                  <a:pt x="0" y="0"/>
                </a:lnTo>
              </a:path>
            </a:pathLst>
          </a:custGeom>
          <a:ln w="38100" cmpd="sng">
            <a:solidFill>
              <a:srgbClr val="FFC000"/>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p>
        </p:txBody>
      </p:sp>
      <p:sp>
        <p:nvSpPr>
          <p:cNvPr id="17" name="16 CuadroTexto"/>
          <p:cNvSpPr txBox="1"/>
          <p:nvPr/>
        </p:nvSpPr>
        <p:spPr>
          <a:xfrm>
            <a:off x="6000750" y="5857875"/>
            <a:ext cx="642938" cy="338138"/>
          </a:xfrm>
          <a:prstGeom prst="rect">
            <a:avLst/>
          </a:prstGeom>
          <a:noFill/>
        </p:spPr>
        <p:txBody>
          <a:bodyPr>
            <a:spAutoFit/>
          </a:bodyPr>
          <a:lstStyle/>
          <a:p>
            <a:pPr eaLnBrk="1" fontAlgn="auto" hangingPunct="1">
              <a:spcBef>
                <a:spcPts val="0"/>
              </a:spcBef>
              <a:spcAft>
                <a:spcPts val="0"/>
              </a:spcAft>
              <a:defRPr/>
            </a:pPr>
            <a:r>
              <a:rPr lang="es-PE" sz="1600" dirty="0">
                <a:solidFill>
                  <a:schemeClr val="bg1">
                    <a:lumMod val="75000"/>
                  </a:schemeClr>
                </a:solidFill>
                <a:latin typeface="+mn-lt"/>
              </a:rPr>
              <a:t>Lima</a:t>
            </a:r>
            <a:endParaRPr lang="es-ES" sz="1600" dirty="0">
              <a:solidFill>
                <a:schemeClr val="bg1">
                  <a:lumMod val="75000"/>
                </a:schemeClr>
              </a:solidFill>
              <a:latin typeface="+mn-lt"/>
            </a:endParaRPr>
          </a:p>
        </p:txBody>
      </p:sp>
      <p:sp>
        <p:nvSpPr>
          <p:cNvPr id="18" name="17 CuadroTexto"/>
          <p:cNvSpPr txBox="1"/>
          <p:nvPr/>
        </p:nvSpPr>
        <p:spPr>
          <a:xfrm>
            <a:off x="5286375" y="3152775"/>
            <a:ext cx="785813"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Huacho</a:t>
            </a:r>
            <a:endParaRPr lang="es-ES" sz="1200" dirty="0">
              <a:solidFill>
                <a:schemeClr val="tx1">
                  <a:lumMod val="65000"/>
                  <a:lumOff val="35000"/>
                </a:schemeClr>
              </a:solidFill>
              <a:latin typeface="+mn-lt"/>
            </a:endParaRPr>
          </a:p>
        </p:txBody>
      </p:sp>
      <p:sp>
        <p:nvSpPr>
          <p:cNvPr id="19" name="18 CuadroTexto"/>
          <p:cNvSpPr txBox="1"/>
          <p:nvPr/>
        </p:nvSpPr>
        <p:spPr>
          <a:xfrm>
            <a:off x="5072063" y="2571750"/>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Huaura</a:t>
            </a:r>
            <a:endParaRPr lang="es-ES" sz="1200" dirty="0">
              <a:solidFill>
                <a:schemeClr val="tx1">
                  <a:lumMod val="65000"/>
                  <a:lumOff val="35000"/>
                </a:schemeClr>
              </a:solidFill>
              <a:latin typeface="+mn-lt"/>
            </a:endParaRPr>
          </a:p>
        </p:txBody>
      </p:sp>
      <p:sp>
        <p:nvSpPr>
          <p:cNvPr id="20" name="19 CuadroTexto"/>
          <p:cNvSpPr txBox="1"/>
          <p:nvPr/>
        </p:nvSpPr>
        <p:spPr>
          <a:xfrm>
            <a:off x="4786313" y="1928813"/>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Supe</a:t>
            </a:r>
            <a:endParaRPr lang="es-ES" sz="1200" dirty="0">
              <a:solidFill>
                <a:schemeClr val="tx1">
                  <a:lumMod val="65000"/>
                  <a:lumOff val="35000"/>
                </a:schemeClr>
              </a:solidFill>
              <a:latin typeface="+mn-lt"/>
            </a:endParaRPr>
          </a:p>
        </p:txBody>
      </p:sp>
      <p:sp>
        <p:nvSpPr>
          <p:cNvPr id="22" name="21 CuadroTexto"/>
          <p:cNvSpPr txBox="1"/>
          <p:nvPr/>
        </p:nvSpPr>
        <p:spPr>
          <a:xfrm>
            <a:off x="4286250" y="1285875"/>
            <a:ext cx="785813"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Pativilca</a:t>
            </a:r>
            <a:endParaRPr lang="es-ES" sz="1200" dirty="0">
              <a:solidFill>
                <a:schemeClr val="tx1">
                  <a:lumMod val="65000"/>
                  <a:lumOff val="35000"/>
                </a:schemeClr>
              </a:solidFill>
              <a:latin typeface="+mn-lt"/>
            </a:endParaRPr>
          </a:p>
        </p:txBody>
      </p:sp>
      <p:sp>
        <p:nvSpPr>
          <p:cNvPr id="23" name="22 CuadroTexto"/>
          <p:cNvSpPr txBox="1"/>
          <p:nvPr/>
        </p:nvSpPr>
        <p:spPr>
          <a:xfrm>
            <a:off x="6500813" y="5072063"/>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Ancón</a:t>
            </a:r>
            <a:endParaRPr lang="es-ES" sz="1200" dirty="0">
              <a:solidFill>
                <a:schemeClr val="tx1">
                  <a:lumMod val="65000"/>
                  <a:lumOff val="35000"/>
                </a:schemeClr>
              </a:solidFill>
              <a:latin typeface="+mn-lt"/>
            </a:endParaRPr>
          </a:p>
        </p:txBody>
      </p:sp>
      <p:sp>
        <p:nvSpPr>
          <p:cNvPr id="24" name="23 CuadroTexto"/>
          <p:cNvSpPr txBox="1"/>
          <p:nvPr/>
        </p:nvSpPr>
        <p:spPr>
          <a:xfrm>
            <a:off x="6000750" y="4071938"/>
            <a:ext cx="785813"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Chancay</a:t>
            </a:r>
            <a:endParaRPr lang="es-ES" sz="1200" dirty="0">
              <a:solidFill>
                <a:schemeClr val="tx1">
                  <a:lumMod val="65000"/>
                  <a:lumOff val="35000"/>
                </a:schemeClr>
              </a:solidFill>
              <a:latin typeface="+mn-lt"/>
            </a:endParaRPr>
          </a:p>
        </p:txBody>
      </p:sp>
      <p:sp>
        <p:nvSpPr>
          <p:cNvPr id="25" name="24 Forma libre"/>
          <p:cNvSpPr/>
          <p:nvPr/>
        </p:nvSpPr>
        <p:spPr>
          <a:xfrm>
            <a:off x="4155413" y="1290744"/>
            <a:ext cx="987520" cy="2005012"/>
          </a:xfrm>
          <a:custGeom>
            <a:avLst/>
            <a:gdLst>
              <a:gd name="connsiteX0" fmla="*/ 987520 w 987520"/>
              <a:gd name="connsiteY0" fmla="*/ 2005012 h 2005012"/>
              <a:gd name="connsiteX1" fmla="*/ 925608 w 987520"/>
              <a:gd name="connsiteY1" fmla="*/ 1890712 h 2005012"/>
              <a:gd name="connsiteX2" fmla="*/ 925608 w 987520"/>
              <a:gd name="connsiteY2" fmla="*/ 1843087 h 2005012"/>
              <a:gd name="connsiteX3" fmla="*/ 949420 w 987520"/>
              <a:gd name="connsiteY3" fmla="*/ 1781175 h 2005012"/>
              <a:gd name="connsiteX4" fmla="*/ 897033 w 987520"/>
              <a:gd name="connsiteY4" fmla="*/ 1419225 h 2005012"/>
              <a:gd name="connsiteX5" fmla="*/ 777970 w 987520"/>
              <a:gd name="connsiteY5" fmla="*/ 1362075 h 2005012"/>
              <a:gd name="connsiteX6" fmla="*/ 773208 w 987520"/>
              <a:gd name="connsiteY6" fmla="*/ 1233487 h 2005012"/>
              <a:gd name="connsiteX7" fmla="*/ 768445 w 987520"/>
              <a:gd name="connsiteY7" fmla="*/ 1219200 h 2005012"/>
              <a:gd name="connsiteX8" fmla="*/ 744633 w 987520"/>
              <a:gd name="connsiteY8" fmla="*/ 1143000 h 2005012"/>
              <a:gd name="connsiteX9" fmla="*/ 735108 w 987520"/>
              <a:gd name="connsiteY9" fmla="*/ 1128712 h 2005012"/>
              <a:gd name="connsiteX10" fmla="*/ 706533 w 987520"/>
              <a:gd name="connsiteY10" fmla="*/ 1100137 h 2005012"/>
              <a:gd name="connsiteX11" fmla="*/ 630333 w 987520"/>
              <a:gd name="connsiteY11" fmla="*/ 990600 h 2005012"/>
              <a:gd name="connsiteX12" fmla="*/ 611283 w 987520"/>
              <a:gd name="connsiteY12" fmla="*/ 923925 h 2005012"/>
              <a:gd name="connsiteX13" fmla="*/ 606520 w 987520"/>
              <a:gd name="connsiteY13" fmla="*/ 919162 h 2005012"/>
              <a:gd name="connsiteX14" fmla="*/ 577945 w 987520"/>
              <a:gd name="connsiteY14" fmla="*/ 847725 h 2005012"/>
              <a:gd name="connsiteX15" fmla="*/ 563658 w 987520"/>
              <a:gd name="connsiteY15" fmla="*/ 766762 h 2005012"/>
              <a:gd name="connsiteX16" fmla="*/ 554133 w 987520"/>
              <a:gd name="connsiteY16" fmla="*/ 747712 h 2005012"/>
              <a:gd name="connsiteX17" fmla="*/ 511270 w 987520"/>
              <a:gd name="connsiteY17" fmla="*/ 695325 h 2005012"/>
              <a:gd name="connsiteX18" fmla="*/ 506508 w 987520"/>
              <a:gd name="connsiteY18" fmla="*/ 695325 h 2005012"/>
              <a:gd name="connsiteX19" fmla="*/ 449358 w 987520"/>
              <a:gd name="connsiteY19" fmla="*/ 695325 h 2005012"/>
              <a:gd name="connsiteX20" fmla="*/ 449358 w 987520"/>
              <a:gd name="connsiteY20" fmla="*/ 695325 h 2005012"/>
              <a:gd name="connsiteX21" fmla="*/ 411258 w 987520"/>
              <a:gd name="connsiteY21" fmla="*/ 600075 h 2005012"/>
              <a:gd name="connsiteX22" fmla="*/ 387445 w 987520"/>
              <a:gd name="connsiteY22" fmla="*/ 571500 h 2005012"/>
              <a:gd name="connsiteX23" fmla="*/ 339820 w 987520"/>
              <a:gd name="connsiteY23" fmla="*/ 509587 h 2005012"/>
              <a:gd name="connsiteX24" fmla="*/ 316008 w 987520"/>
              <a:gd name="connsiteY24" fmla="*/ 438150 h 2005012"/>
              <a:gd name="connsiteX25" fmla="*/ 311245 w 987520"/>
              <a:gd name="connsiteY25" fmla="*/ 390525 h 2005012"/>
              <a:gd name="connsiteX26" fmla="*/ 287433 w 987520"/>
              <a:gd name="connsiteY26" fmla="*/ 347662 h 2005012"/>
              <a:gd name="connsiteX27" fmla="*/ 268383 w 987520"/>
              <a:gd name="connsiteY27" fmla="*/ 290512 h 2005012"/>
              <a:gd name="connsiteX28" fmla="*/ 225520 w 987520"/>
              <a:gd name="connsiteY28" fmla="*/ 252412 h 2005012"/>
              <a:gd name="connsiteX29" fmla="*/ 101695 w 987520"/>
              <a:gd name="connsiteY29" fmla="*/ 242887 h 2005012"/>
              <a:gd name="connsiteX30" fmla="*/ 58833 w 987520"/>
              <a:gd name="connsiteY30" fmla="*/ 219075 h 2005012"/>
              <a:gd name="connsiteX31" fmla="*/ 39783 w 987520"/>
              <a:gd name="connsiteY31" fmla="*/ 133350 h 2005012"/>
              <a:gd name="connsiteX32" fmla="*/ 25495 w 987520"/>
              <a:gd name="connsiteY32" fmla="*/ 119062 h 2005012"/>
              <a:gd name="connsiteX33" fmla="*/ 1683 w 987520"/>
              <a:gd name="connsiteY33" fmla="*/ 71437 h 2005012"/>
              <a:gd name="connsiteX34" fmla="*/ 1683 w 987520"/>
              <a:gd name="connsiteY34" fmla="*/ 0 h 200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87520" h="2005012">
                <a:moveTo>
                  <a:pt x="987520" y="2005012"/>
                </a:moveTo>
                <a:lnTo>
                  <a:pt x="925608" y="1890712"/>
                </a:lnTo>
                <a:lnTo>
                  <a:pt x="925608" y="1843087"/>
                </a:lnTo>
                <a:cubicBezTo>
                  <a:pt x="951550" y="1791202"/>
                  <a:pt x="949420" y="1813211"/>
                  <a:pt x="949420" y="1781175"/>
                </a:cubicBezTo>
                <a:cubicBezTo>
                  <a:pt x="931496" y="1660593"/>
                  <a:pt x="897033" y="1541132"/>
                  <a:pt x="897033" y="1419225"/>
                </a:cubicBezTo>
                <a:lnTo>
                  <a:pt x="777970" y="1362075"/>
                </a:lnTo>
                <a:cubicBezTo>
                  <a:pt x="776383" y="1319212"/>
                  <a:pt x="776061" y="1276284"/>
                  <a:pt x="773208" y="1233487"/>
                </a:cubicBezTo>
                <a:cubicBezTo>
                  <a:pt x="772874" y="1228478"/>
                  <a:pt x="768445" y="1219200"/>
                  <a:pt x="768445" y="1219200"/>
                </a:cubicBezTo>
                <a:cubicBezTo>
                  <a:pt x="760508" y="1193800"/>
                  <a:pt x="753833" y="1167971"/>
                  <a:pt x="744633" y="1143000"/>
                </a:cubicBezTo>
                <a:cubicBezTo>
                  <a:pt x="742654" y="1137629"/>
                  <a:pt x="735108" y="1128712"/>
                  <a:pt x="735108" y="1128712"/>
                </a:cubicBezTo>
                <a:lnTo>
                  <a:pt x="706533" y="1100137"/>
                </a:lnTo>
                <a:cubicBezTo>
                  <a:pt x="633032" y="997237"/>
                  <a:pt x="653415" y="1036769"/>
                  <a:pt x="630333" y="990600"/>
                </a:cubicBezTo>
                <a:cubicBezTo>
                  <a:pt x="622187" y="945795"/>
                  <a:pt x="629879" y="948719"/>
                  <a:pt x="611283" y="923925"/>
                </a:cubicBezTo>
                <a:cubicBezTo>
                  <a:pt x="609936" y="922129"/>
                  <a:pt x="608108" y="920750"/>
                  <a:pt x="606520" y="919162"/>
                </a:cubicBezTo>
                <a:cubicBezTo>
                  <a:pt x="582206" y="846219"/>
                  <a:pt x="607808" y="847725"/>
                  <a:pt x="577945" y="847725"/>
                </a:cubicBezTo>
                <a:cubicBezTo>
                  <a:pt x="573183" y="820737"/>
                  <a:pt x="569032" y="793634"/>
                  <a:pt x="563658" y="766762"/>
                </a:cubicBezTo>
                <a:cubicBezTo>
                  <a:pt x="560922" y="753083"/>
                  <a:pt x="561220" y="754801"/>
                  <a:pt x="554133" y="747712"/>
                </a:cubicBezTo>
                <a:cubicBezTo>
                  <a:pt x="529883" y="707295"/>
                  <a:pt x="541248" y="702819"/>
                  <a:pt x="511270" y="695325"/>
                </a:cubicBezTo>
                <a:cubicBezTo>
                  <a:pt x="509730" y="694940"/>
                  <a:pt x="508095" y="695325"/>
                  <a:pt x="506508" y="695325"/>
                </a:cubicBezTo>
                <a:lnTo>
                  <a:pt x="449358" y="695325"/>
                </a:lnTo>
                <a:lnTo>
                  <a:pt x="449358" y="695325"/>
                </a:lnTo>
                <a:cubicBezTo>
                  <a:pt x="414733" y="606292"/>
                  <a:pt x="429730" y="637024"/>
                  <a:pt x="411258" y="600075"/>
                </a:cubicBezTo>
                <a:cubicBezTo>
                  <a:pt x="386323" y="575140"/>
                  <a:pt x="387445" y="587488"/>
                  <a:pt x="387445" y="571500"/>
                </a:cubicBezTo>
                <a:cubicBezTo>
                  <a:pt x="346704" y="515481"/>
                  <a:pt x="364613" y="534380"/>
                  <a:pt x="339820" y="509587"/>
                </a:cubicBezTo>
                <a:cubicBezTo>
                  <a:pt x="315474" y="441417"/>
                  <a:pt x="316008" y="466512"/>
                  <a:pt x="316008" y="438150"/>
                </a:cubicBezTo>
                <a:lnTo>
                  <a:pt x="311245" y="390525"/>
                </a:lnTo>
                <a:cubicBezTo>
                  <a:pt x="290434" y="354105"/>
                  <a:pt x="297918" y="368635"/>
                  <a:pt x="287433" y="347662"/>
                </a:cubicBezTo>
                <a:lnTo>
                  <a:pt x="268383" y="290512"/>
                </a:lnTo>
                <a:cubicBezTo>
                  <a:pt x="232535" y="254665"/>
                  <a:pt x="249101" y="264204"/>
                  <a:pt x="225520" y="252412"/>
                </a:cubicBezTo>
                <a:cubicBezTo>
                  <a:pt x="117606" y="242134"/>
                  <a:pt x="158996" y="242887"/>
                  <a:pt x="101695" y="242887"/>
                </a:cubicBezTo>
                <a:cubicBezTo>
                  <a:pt x="60271" y="227354"/>
                  <a:pt x="69660" y="240732"/>
                  <a:pt x="58833" y="219075"/>
                </a:cubicBezTo>
                <a:cubicBezTo>
                  <a:pt x="52483" y="190500"/>
                  <a:pt x="47825" y="161496"/>
                  <a:pt x="39783" y="133350"/>
                </a:cubicBezTo>
                <a:cubicBezTo>
                  <a:pt x="35323" y="117741"/>
                  <a:pt x="34333" y="119062"/>
                  <a:pt x="25495" y="119062"/>
                </a:cubicBezTo>
                <a:cubicBezTo>
                  <a:pt x="0" y="78270"/>
                  <a:pt x="1683" y="95938"/>
                  <a:pt x="1683" y="71437"/>
                </a:cubicBezTo>
                <a:lnTo>
                  <a:pt x="1683" y="0"/>
                </a:lnTo>
              </a:path>
            </a:pathLst>
          </a:custGeom>
          <a:ln w="38100" cmpd="sng">
            <a:solidFill>
              <a:schemeClr val="tx2"/>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a:p>
        </p:txBody>
      </p:sp>
      <p:sp>
        <p:nvSpPr>
          <p:cNvPr id="16" name="15 Forma libre"/>
          <p:cNvSpPr/>
          <p:nvPr/>
        </p:nvSpPr>
        <p:spPr>
          <a:xfrm>
            <a:off x="4155980" y="1281113"/>
            <a:ext cx="987520" cy="2005012"/>
          </a:xfrm>
          <a:custGeom>
            <a:avLst/>
            <a:gdLst>
              <a:gd name="connsiteX0" fmla="*/ 987520 w 987520"/>
              <a:gd name="connsiteY0" fmla="*/ 2005012 h 2005012"/>
              <a:gd name="connsiteX1" fmla="*/ 925608 w 987520"/>
              <a:gd name="connsiteY1" fmla="*/ 1890712 h 2005012"/>
              <a:gd name="connsiteX2" fmla="*/ 925608 w 987520"/>
              <a:gd name="connsiteY2" fmla="*/ 1843087 h 2005012"/>
              <a:gd name="connsiteX3" fmla="*/ 949420 w 987520"/>
              <a:gd name="connsiteY3" fmla="*/ 1781175 h 2005012"/>
              <a:gd name="connsiteX4" fmla="*/ 897033 w 987520"/>
              <a:gd name="connsiteY4" fmla="*/ 1419225 h 2005012"/>
              <a:gd name="connsiteX5" fmla="*/ 777970 w 987520"/>
              <a:gd name="connsiteY5" fmla="*/ 1362075 h 2005012"/>
              <a:gd name="connsiteX6" fmla="*/ 773208 w 987520"/>
              <a:gd name="connsiteY6" fmla="*/ 1233487 h 2005012"/>
              <a:gd name="connsiteX7" fmla="*/ 768445 w 987520"/>
              <a:gd name="connsiteY7" fmla="*/ 1219200 h 2005012"/>
              <a:gd name="connsiteX8" fmla="*/ 744633 w 987520"/>
              <a:gd name="connsiteY8" fmla="*/ 1143000 h 2005012"/>
              <a:gd name="connsiteX9" fmla="*/ 735108 w 987520"/>
              <a:gd name="connsiteY9" fmla="*/ 1128712 h 2005012"/>
              <a:gd name="connsiteX10" fmla="*/ 706533 w 987520"/>
              <a:gd name="connsiteY10" fmla="*/ 1100137 h 2005012"/>
              <a:gd name="connsiteX11" fmla="*/ 630333 w 987520"/>
              <a:gd name="connsiteY11" fmla="*/ 990600 h 2005012"/>
              <a:gd name="connsiteX12" fmla="*/ 611283 w 987520"/>
              <a:gd name="connsiteY12" fmla="*/ 923925 h 2005012"/>
              <a:gd name="connsiteX13" fmla="*/ 606520 w 987520"/>
              <a:gd name="connsiteY13" fmla="*/ 919162 h 2005012"/>
              <a:gd name="connsiteX14" fmla="*/ 577945 w 987520"/>
              <a:gd name="connsiteY14" fmla="*/ 847725 h 2005012"/>
              <a:gd name="connsiteX15" fmla="*/ 563658 w 987520"/>
              <a:gd name="connsiteY15" fmla="*/ 766762 h 2005012"/>
              <a:gd name="connsiteX16" fmla="*/ 554133 w 987520"/>
              <a:gd name="connsiteY16" fmla="*/ 747712 h 2005012"/>
              <a:gd name="connsiteX17" fmla="*/ 511270 w 987520"/>
              <a:gd name="connsiteY17" fmla="*/ 695325 h 2005012"/>
              <a:gd name="connsiteX18" fmla="*/ 506508 w 987520"/>
              <a:gd name="connsiteY18" fmla="*/ 695325 h 2005012"/>
              <a:gd name="connsiteX19" fmla="*/ 449358 w 987520"/>
              <a:gd name="connsiteY19" fmla="*/ 695325 h 2005012"/>
              <a:gd name="connsiteX20" fmla="*/ 449358 w 987520"/>
              <a:gd name="connsiteY20" fmla="*/ 695325 h 2005012"/>
              <a:gd name="connsiteX21" fmla="*/ 411258 w 987520"/>
              <a:gd name="connsiteY21" fmla="*/ 600075 h 2005012"/>
              <a:gd name="connsiteX22" fmla="*/ 387445 w 987520"/>
              <a:gd name="connsiteY22" fmla="*/ 571500 h 2005012"/>
              <a:gd name="connsiteX23" fmla="*/ 339820 w 987520"/>
              <a:gd name="connsiteY23" fmla="*/ 509587 h 2005012"/>
              <a:gd name="connsiteX24" fmla="*/ 316008 w 987520"/>
              <a:gd name="connsiteY24" fmla="*/ 438150 h 2005012"/>
              <a:gd name="connsiteX25" fmla="*/ 311245 w 987520"/>
              <a:gd name="connsiteY25" fmla="*/ 390525 h 2005012"/>
              <a:gd name="connsiteX26" fmla="*/ 287433 w 987520"/>
              <a:gd name="connsiteY26" fmla="*/ 347662 h 2005012"/>
              <a:gd name="connsiteX27" fmla="*/ 268383 w 987520"/>
              <a:gd name="connsiteY27" fmla="*/ 290512 h 2005012"/>
              <a:gd name="connsiteX28" fmla="*/ 225520 w 987520"/>
              <a:gd name="connsiteY28" fmla="*/ 252412 h 2005012"/>
              <a:gd name="connsiteX29" fmla="*/ 101695 w 987520"/>
              <a:gd name="connsiteY29" fmla="*/ 242887 h 2005012"/>
              <a:gd name="connsiteX30" fmla="*/ 58833 w 987520"/>
              <a:gd name="connsiteY30" fmla="*/ 219075 h 2005012"/>
              <a:gd name="connsiteX31" fmla="*/ 39783 w 987520"/>
              <a:gd name="connsiteY31" fmla="*/ 133350 h 2005012"/>
              <a:gd name="connsiteX32" fmla="*/ 25495 w 987520"/>
              <a:gd name="connsiteY32" fmla="*/ 119062 h 2005012"/>
              <a:gd name="connsiteX33" fmla="*/ 1683 w 987520"/>
              <a:gd name="connsiteY33" fmla="*/ 71437 h 2005012"/>
              <a:gd name="connsiteX34" fmla="*/ 1683 w 987520"/>
              <a:gd name="connsiteY34" fmla="*/ 0 h 200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87520" h="2005012">
                <a:moveTo>
                  <a:pt x="987520" y="2005012"/>
                </a:moveTo>
                <a:lnTo>
                  <a:pt x="925608" y="1890712"/>
                </a:lnTo>
                <a:lnTo>
                  <a:pt x="925608" y="1843087"/>
                </a:lnTo>
                <a:cubicBezTo>
                  <a:pt x="951550" y="1791202"/>
                  <a:pt x="949420" y="1813211"/>
                  <a:pt x="949420" y="1781175"/>
                </a:cubicBezTo>
                <a:cubicBezTo>
                  <a:pt x="931496" y="1660593"/>
                  <a:pt x="897033" y="1541132"/>
                  <a:pt x="897033" y="1419225"/>
                </a:cubicBezTo>
                <a:lnTo>
                  <a:pt x="777970" y="1362075"/>
                </a:lnTo>
                <a:cubicBezTo>
                  <a:pt x="776383" y="1319212"/>
                  <a:pt x="776061" y="1276284"/>
                  <a:pt x="773208" y="1233487"/>
                </a:cubicBezTo>
                <a:cubicBezTo>
                  <a:pt x="772874" y="1228478"/>
                  <a:pt x="768445" y="1219200"/>
                  <a:pt x="768445" y="1219200"/>
                </a:cubicBezTo>
                <a:cubicBezTo>
                  <a:pt x="760508" y="1193800"/>
                  <a:pt x="753833" y="1167971"/>
                  <a:pt x="744633" y="1143000"/>
                </a:cubicBezTo>
                <a:cubicBezTo>
                  <a:pt x="742654" y="1137629"/>
                  <a:pt x="735108" y="1128712"/>
                  <a:pt x="735108" y="1128712"/>
                </a:cubicBezTo>
                <a:lnTo>
                  <a:pt x="706533" y="1100137"/>
                </a:lnTo>
                <a:cubicBezTo>
                  <a:pt x="633032" y="997237"/>
                  <a:pt x="653415" y="1036769"/>
                  <a:pt x="630333" y="990600"/>
                </a:cubicBezTo>
                <a:cubicBezTo>
                  <a:pt x="622187" y="945795"/>
                  <a:pt x="629879" y="948719"/>
                  <a:pt x="611283" y="923925"/>
                </a:cubicBezTo>
                <a:cubicBezTo>
                  <a:pt x="609936" y="922129"/>
                  <a:pt x="608108" y="920750"/>
                  <a:pt x="606520" y="919162"/>
                </a:cubicBezTo>
                <a:cubicBezTo>
                  <a:pt x="582206" y="846219"/>
                  <a:pt x="607808" y="847725"/>
                  <a:pt x="577945" y="847725"/>
                </a:cubicBezTo>
                <a:cubicBezTo>
                  <a:pt x="573183" y="820737"/>
                  <a:pt x="569032" y="793634"/>
                  <a:pt x="563658" y="766762"/>
                </a:cubicBezTo>
                <a:cubicBezTo>
                  <a:pt x="560922" y="753083"/>
                  <a:pt x="561220" y="754801"/>
                  <a:pt x="554133" y="747712"/>
                </a:cubicBezTo>
                <a:cubicBezTo>
                  <a:pt x="529883" y="707295"/>
                  <a:pt x="541248" y="702819"/>
                  <a:pt x="511270" y="695325"/>
                </a:cubicBezTo>
                <a:cubicBezTo>
                  <a:pt x="509730" y="694940"/>
                  <a:pt x="508095" y="695325"/>
                  <a:pt x="506508" y="695325"/>
                </a:cubicBezTo>
                <a:lnTo>
                  <a:pt x="449358" y="695325"/>
                </a:lnTo>
                <a:lnTo>
                  <a:pt x="449358" y="695325"/>
                </a:lnTo>
                <a:cubicBezTo>
                  <a:pt x="414733" y="606292"/>
                  <a:pt x="429730" y="637024"/>
                  <a:pt x="411258" y="600075"/>
                </a:cubicBezTo>
                <a:cubicBezTo>
                  <a:pt x="386323" y="575140"/>
                  <a:pt x="387445" y="587488"/>
                  <a:pt x="387445" y="571500"/>
                </a:cubicBezTo>
                <a:cubicBezTo>
                  <a:pt x="346704" y="515481"/>
                  <a:pt x="364613" y="534380"/>
                  <a:pt x="339820" y="509587"/>
                </a:cubicBezTo>
                <a:cubicBezTo>
                  <a:pt x="315474" y="441417"/>
                  <a:pt x="316008" y="466512"/>
                  <a:pt x="316008" y="438150"/>
                </a:cubicBezTo>
                <a:lnTo>
                  <a:pt x="311245" y="390525"/>
                </a:lnTo>
                <a:cubicBezTo>
                  <a:pt x="290434" y="354105"/>
                  <a:pt x="297918" y="368635"/>
                  <a:pt x="287433" y="347662"/>
                </a:cubicBezTo>
                <a:lnTo>
                  <a:pt x="268383" y="290512"/>
                </a:lnTo>
                <a:cubicBezTo>
                  <a:pt x="232535" y="254665"/>
                  <a:pt x="249101" y="264204"/>
                  <a:pt x="225520" y="252412"/>
                </a:cubicBezTo>
                <a:cubicBezTo>
                  <a:pt x="117606" y="242134"/>
                  <a:pt x="158996" y="242887"/>
                  <a:pt x="101695" y="242887"/>
                </a:cubicBezTo>
                <a:cubicBezTo>
                  <a:pt x="60271" y="227354"/>
                  <a:pt x="69660" y="240732"/>
                  <a:pt x="58833" y="219075"/>
                </a:cubicBezTo>
                <a:cubicBezTo>
                  <a:pt x="52483" y="190500"/>
                  <a:pt x="47825" y="161496"/>
                  <a:pt x="39783" y="133350"/>
                </a:cubicBezTo>
                <a:cubicBezTo>
                  <a:pt x="35323" y="117741"/>
                  <a:pt x="34333" y="119062"/>
                  <a:pt x="25495" y="119062"/>
                </a:cubicBezTo>
                <a:cubicBezTo>
                  <a:pt x="0" y="78270"/>
                  <a:pt x="1683" y="95938"/>
                  <a:pt x="1683" y="71437"/>
                </a:cubicBezTo>
                <a:lnTo>
                  <a:pt x="1683" y="0"/>
                </a:lnTo>
              </a:path>
            </a:pathLst>
          </a:custGeom>
          <a:ln w="101600" cmpd="sng">
            <a:solidFill>
              <a:schemeClr val="tx2"/>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a:p>
        </p:txBody>
      </p:sp>
      <p:sp>
        <p:nvSpPr>
          <p:cNvPr id="9" name="8 Elipse"/>
          <p:cNvSpPr>
            <a:spLocks/>
          </p:cNvSpPr>
          <p:nvPr/>
        </p:nvSpPr>
        <p:spPr>
          <a:xfrm>
            <a:off x="4929190" y="2786058"/>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1" name="10 Elipse"/>
          <p:cNvSpPr>
            <a:spLocks/>
          </p:cNvSpPr>
          <p:nvPr/>
        </p:nvSpPr>
        <p:spPr>
          <a:xfrm>
            <a:off x="4302000" y="1714488"/>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2" name="11 Elipse"/>
          <p:cNvSpPr>
            <a:spLocks/>
          </p:cNvSpPr>
          <p:nvPr/>
        </p:nvSpPr>
        <p:spPr>
          <a:xfrm>
            <a:off x="4214810" y="1428736"/>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8" name="7 Elipse"/>
          <p:cNvSpPr>
            <a:spLocks/>
          </p:cNvSpPr>
          <p:nvPr/>
        </p:nvSpPr>
        <p:spPr>
          <a:xfrm>
            <a:off x="5072066" y="3159000"/>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21" name="20 CuadroTexto"/>
          <p:cNvSpPr txBox="1"/>
          <p:nvPr/>
        </p:nvSpPr>
        <p:spPr>
          <a:xfrm>
            <a:off x="4500563" y="1643063"/>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Barranca</a:t>
            </a:r>
            <a:endParaRPr lang="es-ES" sz="1200" dirty="0">
              <a:solidFill>
                <a:schemeClr val="tx1">
                  <a:lumMod val="65000"/>
                  <a:lumOff val="35000"/>
                </a:schemeClr>
              </a:solidFill>
              <a:latin typeface="+mn-lt"/>
            </a:endParaRPr>
          </a:p>
        </p:txBody>
      </p:sp>
      <p:sp>
        <p:nvSpPr>
          <p:cNvPr id="10" name="9 Elipse"/>
          <p:cNvSpPr>
            <a:spLocks/>
          </p:cNvSpPr>
          <p:nvPr/>
        </p:nvSpPr>
        <p:spPr>
          <a:xfrm>
            <a:off x="4572000" y="1857364"/>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28" name="27 Elipse"/>
          <p:cNvSpPr>
            <a:spLocks/>
          </p:cNvSpPr>
          <p:nvPr/>
        </p:nvSpPr>
        <p:spPr>
          <a:xfrm>
            <a:off x="6283285" y="4269935"/>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29" name="28 CuadroTexto"/>
          <p:cNvSpPr txBox="1"/>
          <p:nvPr/>
        </p:nvSpPr>
        <p:spPr>
          <a:xfrm>
            <a:off x="6545263" y="4325938"/>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Huaral</a:t>
            </a:r>
            <a:endParaRPr lang="es-ES" sz="1200" dirty="0">
              <a:solidFill>
                <a:schemeClr val="tx1">
                  <a:lumMod val="65000"/>
                  <a:lumOff val="35000"/>
                </a:schemeClr>
              </a:solidFill>
              <a:latin typeface="+mn-lt"/>
            </a:endParaRPr>
          </a:p>
        </p:txBody>
      </p:sp>
      <p:sp>
        <p:nvSpPr>
          <p:cNvPr id="34" name="33 Llamada con línea 2"/>
          <p:cNvSpPr/>
          <p:nvPr/>
        </p:nvSpPr>
        <p:spPr>
          <a:xfrm>
            <a:off x="6000750" y="1857375"/>
            <a:ext cx="2152650" cy="542925"/>
          </a:xfrm>
          <a:prstGeom prst="borderCallout2">
            <a:avLst/>
          </a:prstGeom>
          <a:solidFill>
            <a:srgbClr val="EBEB9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750" b="1" dirty="0">
                <a:solidFill>
                  <a:schemeClr val="tx1"/>
                </a:solidFill>
              </a:rPr>
              <a:t>Tramo Huacho – Pativilca (</a:t>
            </a:r>
            <a:r>
              <a:rPr lang="es-PE" sz="1750" b="1" dirty="0" smtClean="0">
                <a:solidFill>
                  <a:schemeClr val="tx1"/>
                </a:solidFill>
              </a:rPr>
              <a:t>56 km)</a:t>
            </a:r>
            <a:endParaRPr lang="es-ES" sz="1750" b="1" dirty="0">
              <a:solidFill>
                <a:schemeClr val="tx1"/>
              </a:solidFill>
            </a:endParaRPr>
          </a:p>
        </p:txBody>
      </p:sp>
      <p:pic>
        <p:nvPicPr>
          <p:cNvPr id="33" name="32 Imagen" descr="Z:\Fotos Norvial\FOTOS GUIA\TRAMO III\CARAL -PAG 94-95.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14810" y="4643446"/>
            <a:ext cx="1857388" cy="1281502"/>
          </a:xfrm>
          <a:prstGeom prst="rect">
            <a:avLst/>
          </a:prstGeom>
          <a:ln>
            <a:noFill/>
          </a:ln>
          <a:effectLst>
            <a:softEdge rad="112500"/>
          </a:effectLst>
        </p:spPr>
      </p:pic>
      <p:sp>
        <p:nvSpPr>
          <p:cNvPr id="22583" name="35 CuadroTexto"/>
          <p:cNvSpPr txBox="1">
            <a:spLocks noChangeArrowheads="1"/>
          </p:cNvSpPr>
          <p:nvPr/>
        </p:nvSpPr>
        <p:spPr bwMode="auto">
          <a:xfrm>
            <a:off x="4289916" y="5902399"/>
            <a:ext cx="2375693"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altLang="es-PE" sz="1750" b="1" dirty="0">
                <a:solidFill>
                  <a:schemeClr val="bg1"/>
                </a:solidFill>
                <a:latin typeface="+mn-lt"/>
              </a:rPr>
              <a:t>Ruinas de </a:t>
            </a:r>
            <a:r>
              <a:rPr lang="es-PE" altLang="es-PE" sz="1750" b="1" dirty="0" err="1">
                <a:solidFill>
                  <a:schemeClr val="bg1"/>
                </a:solidFill>
                <a:latin typeface="+mn-lt"/>
              </a:rPr>
              <a:t>Caral</a:t>
            </a:r>
            <a:endParaRPr lang="es-PE" altLang="es-PE" sz="1750" b="1" dirty="0">
              <a:solidFill>
                <a:schemeClr val="bg1"/>
              </a:solidFill>
              <a:latin typeface="+mn-lt"/>
            </a:endParaRPr>
          </a:p>
        </p:txBody>
      </p:sp>
      <p:sp>
        <p:nvSpPr>
          <p:cNvPr id="32" name="4 Título"/>
          <p:cNvSpPr txBox="1">
            <a:spLocks/>
          </p:cNvSpPr>
          <p:nvPr/>
        </p:nvSpPr>
        <p:spPr bwMode="auto">
          <a:xfrm>
            <a:off x="0" y="0"/>
            <a:ext cx="5286375" cy="428625"/>
          </a:xfrm>
          <a:prstGeom prst="rect">
            <a:avLst/>
          </a:prstGeom>
          <a:noFill/>
          <a:ln w="9525">
            <a:noFill/>
            <a:miter lim="800000"/>
            <a:headEnd/>
            <a:tailEnd/>
          </a:ln>
        </p:spPr>
        <p:txBody>
          <a:bodyPr anchor="ctr"/>
          <a:lstStyle/>
          <a:p>
            <a:pPr>
              <a:defRPr/>
            </a:pPr>
            <a:r>
              <a:rPr lang="es-PE" sz="1900" b="1" dirty="0">
                <a:solidFill>
                  <a:schemeClr val="bg1"/>
                </a:solidFill>
                <a:latin typeface="+mj-lt"/>
                <a:ea typeface="+mj-ea"/>
                <a:cs typeface="+mj-cs"/>
              </a:rPr>
              <a:t>Aspectos de la Infraestructura concesionada </a:t>
            </a:r>
          </a:p>
        </p:txBody>
      </p:sp>
      <p:pic>
        <p:nvPicPr>
          <p:cNvPr id="3" name="Imagen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160" y="476549"/>
            <a:ext cx="3917850" cy="27952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35 CuadroTexto"/>
          <p:cNvSpPr txBox="1"/>
          <p:nvPr/>
        </p:nvSpPr>
        <p:spPr>
          <a:xfrm>
            <a:off x="70253" y="380599"/>
            <a:ext cx="4243004" cy="784830"/>
          </a:xfrm>
          <a:prstGeom prst="rect">
            <a:avLst/>
          </a:prstGeom>
          <a:noFill/>
        </p:spPr>
        <p:txBody>
          <a:bodyPr wrap="square">
            <a:spAutoFit/>
          </a:bodyPr>
          <a:lstStyle/>
          <a:p>
            <a:pPr eaLnBrk="1" hangingPunct="1">
              <a:defRPr/>
            </a:pPr>
            <a:r>
              <a:rPr lang="es-PE" sz="1750" b="1" dirty="0" smtClean="0">
                <a:latin typeface="+mn-lt"/>
              </a:rPr>
              <a:t>La Segunda Calzada se aperturó el 23 de enero de 2018 en una extensión de 52 km </a:t>
            </a:r>
            <a:endParaRPr lang="es-PE" sz="1750" b="1" dirty="0">
              <a:latin typeface="+mn-lt"/>
            </a:endParaRPr>
          </a:p>
          <a:p>
            <a:pPr eaLnBrk="1" hangingPunct="1">
              <a:defRPr/>
            </a:pPr>
            <a:endParaRPr lang="es-PE" sz="1000" dirty="0">
              <a:latin typeface="+mj-lt"/>
            </a:endParaRPr>
          </a:p>
        </p:txBody>
      </p:sp>
      <p:pic>
        <p:nvPicPr>
          <p:cNvPr id="4"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160" y="3432810"/>
            <a:ext cx="3923423" cy="2865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 name="33 Llamada con línea 2"/>
          <p:cNvSpPr/>
          <p:nvPr/>
        </p:nvSpPr>
        <p:spPr>
          <a:xfrm>
            <a:off x="6562005" y="3256749"/>
            <a:ext cx="2152650" cy="542925"/>
          </a:xfrm>
          <a:prstGeom prst="borderCallout2">
            <a:avLst/>
          </a:prstGeom>
          <a:solidFill>
            <a:srgbClr val="EBEB9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750" b="1" dirty="0">
                <a:solidFill>
                  <a:schemeClr val="tx1"/>
                </a:solidFill>
              </a:rPr>
              <a:t>Tramo </a:t>
            </a:r>
            <a:r>
              <a:rPr lang="es-PE" sz="1750" b="1" dirty="0" smtClean="0">
                <a:solidFill>
                  <a:schemeClr val="tx1"/>
                </a:solidFill>
              </a:rPr>
              <a:t>Chancay Huacho (73 km)</a:t>
            </a:r>
            <a:endParaRPr lang="es-ES" sz="1750" b="1" dirty="0">
              <a:solidFill>
                <a:schemeClr val="tx1"/>
              </a:solidFill>
            </a:endParaRPr>
          </a:p>
        </p:txBody>
      </p:sp>
      <p:sp>
        <p:nvSpPr>
          <p:cNvPr id="37" name="15 Forma libre"/>
          <p:cNvSpPr/>
          <p:nvPr/>
        </p:nvSpPr>
        <p:spPr>
          <a:xfrm>
            <a:off x="5189675" y="3408370"/>
            <a:ext cx="840744" cy="1122463"/>
          </a:xfrm>
          <a:custGeom>
            <a:avLst/>
            <a:gdLst>
              <a:gd name="connsiteX0" fmla="*/ 987520 w 987520"/>
              <a:gd name="connsiteY0" fmla="*/ 2005012 h 2005012"/>
              <a:gd name="connsiteX1" fmla="*/ 925608 w 987520"/>
              <a:gd name="connsiteY1" fmla="*/ 1890712 h 2005012"/>
              <a:gd name="connsiteX2" fmla="*/ 925608 w 987520"/>
              <a:gd name="connsiteY2" fmla="*/ 1843087 h 2005012"/>
              <a:gd name="connsiteX3" fmla="*/ 949420 w 987520"/>
              <a:gd name="connsiteY3" fmla="*/ 1781175 h 2005012"/>
              <a:gd name="connsiteX4" fmla="*/ 897033 w 987520"/>
              <a:gd name="connsiteY4" fmla="*/ 1419225 h 2005012"/>
              <a:gd name="connsiteX5" fmla="*/ 777970 w 987520"/>
              <a:gd name="connsiteY5" fmla="*/ 1362075 h 2005012"/>
              <a:gd name="connsiteX6" fmla="*/ 773208 w 987520"/>
              <a:gd name="connsiteY6" fmla="*/ 1233487 h 2005012"/>
              <a:gd name="connsiteX7" fmla="*/ 768445 w 987520"/>
              <a:gd name="connsiteY7" fmla="*/ 1219200 h 2005012"/>
              <a:gd name="connsiteX8" fmla="*/ 744633 w 987520"/>
              <a:gd name="connsiteY8" fmla="*/ 1143000 h 2005012"/>
              <a:gd name="connsiteX9" fmla="*/ 735108 w 987520"/>
              <a:gd name="connsiteY9" fmla="*/ 1128712 h 2005012"/>
              <a:gd name="connsiteX10" fmla="*/ 706533 w 987520"/>
              <a:gd name="connsiteY10" fmla="*/ 1100137 h 2005012"/>
              <a:gd name="connsiteX11" fmla="*/ 630333 w 987520"/>
              <a:gd name="connsiteY11" fmla="*/ 990600 h 2005012"/>
              <a:gd name="connsiteX12" fmla="*/ 611283 w 987520"/>
              <a:gd name="connsiteY12" fmla="*/ 923925 h 2005012"/>
              <a:gd name="connsiteX13" fmla="*/ 606520 w 987520"/>
              <a:gd name="connsiteY13" fmla="*/ 919162 h 2005012"/>
              <a:gd name="connsiteX14" fmla="*/ 577945 w 987520"/>
              <a:gd name="connsiteY14" fmla="*/ 847725 h 2005012"/>
              <a:gd name="connsiteX15" fmla="*/ 563658 w 987520"/>
              <a:gd name="connsiteY15" fmla="*/ 766762 h 2005012"/>
              <a:gd name="connsiteX16" fmla="*/ 554133 w 987520"/>
              <a:gd name="connsiteY16" fmla="*/ 747712 h 2005012"/>
              <a:gd name="connsiteX17" fmla="*/ 511270 w 987520"/>
              <a:gd name="connsiteY17" fmla="*/ 695325 h 2005012"/>
              <a:gd name="connsiteX18" fmla="*/ 506508 w 987520"/>
              <a:gd name="connsiteY18" fmla="*/ 695325 h 2005012"/>
              <a:gd name="connsiteX19" fmla="*/ 449358 w 987520"/>
              <a:gd name="connsiteY19" fmla="*/ 695325 h 2005012"/>
              <a:gd name="connsiteX20" fmla="*/ 449358 w 987520"/>
              <a:gd name="connsiteY20" fmla="*/ 695325 h 2005012"/>
              <a:gd name="connsiteX21" fmla="*/ 411258 w 987520"/>
              <a:gd name="connsiteY21" fmla="*/ 600075 h 2005012"/>
              <a:gd name="connsiteX22" fmla="*/ 387445 w 987520"/>
              <a:gd name="connsiteY22" fmla="*/ 571500 h 2005012"/>
              <a:gd name="connsiteX23" fmla="*/ 339820 w 987520"/>
              <a:gd name="connsiteY23" fmla="*/ 509587 h 2005012"/>
              <a:gd name="connsiteX24" fmla="*/ 316008 w 987520"/>
              <a:gd name="connsiteY24" fmla="*/ 438150 h 2005012"/>
              <a:gd name="connsiteX25" fmla="*/ 311245 w 987520"/>
              <a:gd name="connsiteY25" fmla="*/ 390525 h 2005012"/>
              <a:gd name="connsiteX26" fmla="*/ 287433 w 987520"/>
              <a:gd name="connsiteY26" fmla="*/ 347662 h 2005012"/>
              <a:gd name="connsiteX27" fmla="*/ 268383 w 987520"/>
              <a:gd name="connsiteY27" fmla="*/ 290512 h 2005012"/>
              <a:gd name="connsiteX28" fmla="*/ 225520 w 987520"/>
              <a:gd name="connsiteY28" fmla="*/ 252412 h 2005012"/>
              <a:gd name="connsiteX29" fmla="*/ 101695 w 987520"/>
              <a:gd name="connsiteY29" fmla="*/ 242887 h 2005012"/>
              <a:gd name="connsiteX30" fmla="*/ 58833 w 987520"/>
              <a:gd name="connsiteY30" fmla="*/ 219075 h 2005012"/>
              <a:gd name="connsiteX31" fmla="*/ 39783 w 987520"/>
              <a:gd name="connsiteY31" fmla="*/ 133350 h 2005012"/>
              <a:gd name="connsiteX32" fmla="*/ 25495 w 987520"/>
              <a:gd name="connsiteY32" fmla="*/ 119062 h 2005012"/>
              <a:gd name="connsiteX33" fmla="*/ 1683 w 987520"/>
              <a:gd name="connsiteY33" fmla="*/ 71437 h 2005012"/>
              <a:gd name="connsiteX34" fmla="*/ 1683 w 987520"/>
              <a:gd name="connsiteY34" fmla="*/ 0 h 200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87520" h="2005012">
                <a:moveTo>
                  <a:pt x="987520" y="2005012"/>
                </a:moveTo>
                <a:lnTo>
                  <a:pt x="925608" y="1890712"/>
                </a:lnTo>
                <a:lnTo>
                  <a:pt x="925608" y="1843087"/>
                </a:lnTo>
                <a:cubicBezTo>
                  <a:pt x="951550" y="1791202"/>
                  <a:pt x="949420" y="1813211"/>
                  <a:pt x="949420" y="1781175"/>
                </a:cubicBezTo>
                <a:cubicBezTo>
                  <a:pt x="931496" y="1660593"/>
                  <a:pt x="897033" y="1541132"/>
                  <a:pt x="897033" y="1419225"/>
                </a:cubicBezTo>
                <a:lnTo>
                  <a:pt x="777970" y="1362075"/>
                </a:lnTo>
                <a:cubicBezTo>
                  <a:pt x="776383" y="1319212"/>
                  <a:pt x="776061" y="1276284"/>
                  <a:pt x="773208" y="1233487"/>
                </a:cubicBezTo>
                <a:cubicBezTo>
                  <a:pt x="772874" y="1228478"/>
                  <a:pt x="768445" y="1219200"/>
                  <a:pt x="768445" y="1219200"/>
                </a:cubicBezTo>
                <a:cubicBezTo>
                  <a:pt x="760508" y="1193800"/>
                  <a:pt x="753833" y="1167971"/>
                  <a:pt x="744633" y="1143000"/>
                </a:cubicBezTo>
                <a:cubicBezTo>
                  <a:pt x="742654" y="1137629"/>
                  <a:pt x="735108" y="1128712"/>
                  <a:pt x="735108" y="1128712"/>
                </a:cubicBezTo>
                <a:lnTo>
                  <a:pt x="706533" y="1100137"/>
                </a:lnTo>
                <a:cubicBezTo>
                  <a:pt x="633032" y="997237"/>
                  <a:pt x="653415" y="1036769"/>
                  <a:pt x="630333" y="990600"/>
                </a:cubicBezTo>
                <a:cubicBezTo>
                  <a:pt x="622187" y="945795"/>
                  <a:pt x="629879" y="948719"/>
                  <a:pt x="611283" y="923925"/>
                </a:cubicBezTo>
                <a:cubicBezTo>
                  <a:pt x="609936" y="922129"/>
                  <a:pt x="608108" y="920750"/>
                  <a:pt x="606520" y="919162"/>
                </a:cubicBezTo>
                <a:cubicBezTo>
                  <a:pt x="582206" y="846219"/>
                  <a:pt x="607808" y="847725"/>
                  <a:pt x="577945" y="847725"/>
                </a:cubicBezTo>
                <a:cubicBezTo>
                  <a:pt x="573183" y="820737"/>
                  <a:pt x="569032" y="793634"/>
                  <a:pt x="563658" y="766762"/>
                </a:cubicBezTo>
                <a:cubicBezTo>
                  <a:pt x="560922" y="753083"/>
                  <a:pt x="561220" y="754801"/>
                  <a:pt x="554133" y="747712"/>
                </a:cubicBezTo>
                <a:cubicBezTo>
                  <a:pt x="529883" y="707295"/>
                  <a:pt x="541248" y="702819"/>
                  <a:pt x="511270" y="695325"/>
                </a:cubicBezTo>
                <a:cubicBezTo>
                  <a:pt x="509730" y="694940"/>
                  <a:pt x="508095" y="695325"/>
                  <a:pt x="506508" y="695325"/>
                </a:cubicBezTo>
                <a:lnTo>
                  <a:pt x="449358" y="695325"/>
                </a:lnTo>
                <a:lnTo>
                  <a:pt x="449358" y="695325"/>
                </a:lnTo>
                <a:cubicBezTo>
                  <a:pt x="414733" y="606292"/>
                  <a:pt x="429730" y="637024"/>
                  <a:pt x="411258" y="600075"/>
                </a:cubicBezTo>
                <a:cubicBezTo>
                  <a:pt x="386323" y="575140"/>
                  <a:pt x="387445" y="587488"/>
                  <a:pt x="387445" y="571500"/>
                </a:cubicBezTo>
                <a:cubicBezTo>
                  <a:pt x="346704" y="515481"/>
                  <a:pt x="364613" y="534380"/>
                  <a:pt x="339820" y="509587"/>
                </a:cubicBezTo>
                <a:cubicBezTo>
                  <a:pt x="315474" y="441417"/>
                  <a:pt x="316008" y="466512"/>
                  <a:pt x="316008" y="438150"/>
                </a:cubicBezTo>
                <a:lnTo>
                  <a:pt x="311245" y="390525"/>
                </a:lnTo>
                <a:cubicBezTo>
                  <a:pt x="290434" y="354105"/>
                  <a:pt x="297918" y="368635"/>
                  <a:pt x="287433" y="347662"/>
                </a:cubicBezTo>
                <a:lnTo>
                  <a:pt x="268383" y="290512"/>
                </a:lnTo>
                <a:cubicBezTo>
                  <a:pt x="232535" y="254665"/>
                  <a:pt x="249101" y="264204"/>
                  <a:pt x="225520" y="252412"/>
                </a:cubicBezTo>
                <a:cubicBezTo>
                  <a:pt x="117606" y="242134"/>
                  <a:pt x="158996" y="242887"/>
                  <a:pt x="101695" y="242887"/>
                </a:cubicBezTo>
                <a:cubicBezTo>
                  <a:pt x="60271" y="227354"/>
                  <a:pt x="69660" y="240732"/>
                  <a:pt x="58833" y="219075"/>
                </a:cubicBezTo>
                <a:cubicBezTo>
                  <a:pt x="52483" y="190500"/>
                  <a:pt x="47825" y="161496"/>
                  <a:pt x="39783" y="133350"/>
                </a:cubicBezTo>
                <a:cubicBezTo>
                  <a:pt x="35323" y="117741"/>
                  <a:pt x="34333" y="119062"/>
                  <a:pt x="25495" y="119062"/>
                </a:cubicBezTo>
                <a:cubicBezTo>
                  <a:pt x="0" y="78270"/>
                  <a:pt x="1683" y="95938"/>
                  <a:pt x="1683" y="71437"/>
                </a:cubicBezTo>
                <a:lnTo>
                  <a:pt x="1683" y="0"/>
                </a:lnTo>
              </a:path>
            </a:pathLst>
          </a:custGeom>
          <a:ln w="101600" cmpd="sng">
            <a:solidFill>
              <a:schemeClr val="tx2"/>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a:p>
        </p:txBody>
      </p:sp>
    </p:spTree>
    <p:extLst>
      <p:ext uri="{BB962C8B-B14F-4D97-AF65-F5344CB8AC3E}">
        <p14:creationId xmlns:p14="http://schemas.microsoft.com/office/powerpoint/2010/main" val="3733616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304006" y="620688"/>
            <a:ext cx="8535987" cy="2823850"/>
          </a:xfrm>
          <a:prstGeom prst="rect">
            <a:avLst/>
          </a:prstGeom>
          <a:noFill/>
        </p:spPr>
        <p:txBody>
          <a:bodyPr>
            <a:spAutoFit/>
          </a:bodyPr>
          <a:lstStyle/>
          <a:p>
            <a:pPr marL="342900" indent="-342900">
              <a:spcBef>
                <a:spcPct val="20000"/>
              </a:spcBef>
              <a:defRPr/>
            </a:pPr>
            <a:r>
              <a:rPr lang="es-PE" sz="2000" b="1" dirty="0">
                <a:latin typeface="+mn-lt"/>
              </a:rPr>
              <a:t>    </a:t>
            </a:r>
            <a:r>
              <a:rPr lang="es-PE" sz="2000" b="1" dirty="0" smtClean="0">
                <a:latin typeface="+mn-lt"/>
              </a:rPr>
              <a:t>Seguridad - </a:t>
            </a:r>
            <a:r>
              <a:rPr lang="es-ES" sz="2000" b="1" dirty="0">
                <a:latin typeface="+mj-lt"/>
              </a:rPr>
              <a:t>Plan de Acción “</a:t>
            </a:r>
            <a:r>
              <a:rPr lang="es-ES" sz="2000" b="1" dirty="0" err="1">
                <a:latin typeface="+mj-lt"/>
              </a:rPr>
              <a:t>Pasamayo</a:t>
            </a:r>
            <a:r>
              <a:rPr lang="es-ES" sz="2000" b="1" dirty="0">
                <a:latin typeface="+mj-lt"/>
              </a:rPr>
              <a:t> Manejo Seguro”</a:t>
            </a:r>
            <a:endParaRPr lang="es-PE" sz="2000" b="1" dirty="0">
              <a:latin typeface="+mj-lt"/>
            </a:endParaRPr>
          </a:p>
          <a:p>
            <a:pPr eaLnBrk="1" hangingPunct="1">
              <a:defRPr/>
            </a:pPr>
            <a:endParaRPr lang="es-PE" sz="1750" dirty="0" smtClean="0">
              <a:latin typeface="+mn-lt"/>
            </a:endParaRPr>
          </a:p>
          <a:p>
            <a:pPr marL="285750" indent="-285750" algn="just" eaLnBrk="1" hangingPunct="1">
              <a:buFont typeface="Arial" panose="020B0604020202020204" pitchFamily="34" charset="0"/>
              <a:buChar char="•"/>
              <a:defRPr/>
            </a:pPr>
            <a:r>
              <a:rPr lang="es-PE" sz="1750" dirty="0">
                <a:latin typeface="+mj-lt"/>
              </a:rPr>
              <a:t>Con base en la información que se obtenga en la base de datos de </a:t>
            </a:r>
            <a:r>
              <a:rPr lang="es-PE" sz="1750" dirty="0" smtClean="0">
                <a:latin typeface="+mj-lt"/>
              </a:rPr>
              <a:t>las Unidades </a:t>
            </a:r>
            <a:r>
              <a:rPr lang="es-PE" sz="1750" dirty="0">
                <a:latin typeface="+mj-lt"/>
              </a:rPr>
              <a:t>de </a:t>
            </a:r>
            <a:r>
              <a:rPr lang="es-PE" sz="1750" dirty="0" smtClean="0">
                <a:latin typeface="+mj-lt"/>
              </a:rPr>
              <a:t>Peaje, </a:t>
            </a:r>
            <a:r>
              <a:rPr lang="es-PE" sz="1750" dirty="0">
                <a:latin typeface="+mj-lt"/>
              </a:rPr>
              <a:t>se propone identificar a las principales empresas de transporte de pasajeros que circulan por ésta. En tal sentido, en forma conjunta con las entidades competentes, se propone realizar campañas de sensibilización y educación vial con la participación de los conductores de estas empresas con el objetivo que estas personas tomen conciencia del cumplimiento a las normas de tránsito y paso a paso se contribuya al desarrollo de una cultura de Seguridad Vial.</a:t>
            </a:r>
          </a:p>
          <a:p>
            <a:pPr marL="285750" indent="-285750" eaLnBrk="1" hangingPunct="1">
              <a:buFont typeface="Arial" panose="020B0604020202020204" pitchFamily="34" charset="0"/>
              <a:buChar char="•"/>
              <a:defRPr/>
            </a:pPr>
            <a:endParaRPr lang="es-PE" sz="1750" dirty="0">
              <a:latin typeface="+mj-lt"/>
            </a:endParaRPr>
          </a:p>
        </p:txBody>
      </p:sp>
      <p:sp>
        <p:nvSpPr>
          <p:cNvPr id="6"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a:solidFill>
                  <a:schemeClr val="bg1"/>
                </a:solidFill>
                <a:latin typeface="+mj-lt"/>
              </a:rPr>
              <a:t>b</a:t>
            </a:r>
            <a:r>
              <a:rPr lang="es-PE" sz="2000" b="1" dirty="0" smtClean="0">
                <a:solidFill>
                  <a:schemeClr val="bg1"/>
                </a:solidFill>
                <a:latin typeface="+mj-lt"/>
              </a:rPr>
              <a:t>. Aspectos Operativos – Seguridad</a:t>
            </a:r>
            <a:endParaRPr lang="es-PE" sz="2000" b="1" dirty="0">
              <a:solidFill>
                <a:schemeClr val="bg1"/>
              </a:solidFill>
              <a:latin typeface="+mj-lt"/>
            </a:endParaRPr>
          </a:p>
        </p:txBody>
      </p:sp>
    </p:spTree>
    <p:extLst>
      <p:ext uri="{BB962C8B-B14F-4D97-AF65-F5344CB8AC3E}">
        <p14:creationId xmlns:p14="http://schemas.microsoft.com/office/powerpoint/2010/main" val="318858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304006" y="620688"/>
            <a:ext cx="8535987" cy="707886"/>
          </a:xfrm>
          <a:prstGeom prst="rect">
            <a:avLst/>
          </a:prstGeom>
          <a:noFill/>
        </p:spPr>
        <p:txBody>
          <a:bodyPr>
            <a:spAutoFit/>
          </a:bodyPr>
          <a:lstStyle/>
          <a:p>
            <a:pPr marL="342900" indent="-342900">
              <a:spcBef>
                <a:spcPct val="20000"/>
              </a:spcBef>
              <a:defRPr/>
            </a:pPr>
            <a:r>
              <a:rPr lang="es-PE" sz="2000" b="1" dirty="0">
                <a:latin typeface="+mn-lt"/>
              </a:rPr>
              <a:t>    Seguridad</a:t>
            </a:r>
          </a:p>
          <a:p>
            <a:pPr eaLnBrk="1" hangingPunct="1">
              <a:defRPr/>
            </a:pPr>
            <a:endParaRPr lang="es-PE" sz="2000" dirty="0">
              <a:latin typeface="+mn-lt"/>
            </a:endParaRPr>
          </a:p>
        </p:txBody>
      </p:sp>
      <p:sp>
        <p:nvSpPr>
          <p:cNvPr id="6"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a:solidFill>
                  <a:schemeClr val="bg1"/>
                </a:solidFill>
                <a:latin typeface="+mj-lt"/>
              </a:rPr>
              <a:t>b</a:t>
            </a:r>
            <a:r>
              <a:rPr lang="es-PE" sz="2000" b="1" dirty="0" smtClean="0">
                <a:solidFill>
                  <a:schemeClr val="bg1"/>
                </a:solidFill>
                <a:latin typeface="+mj-lt"/>
              </a:rPr>
              <a:t>. Aspectos Operativos – Seguridad</a:t>
            </a:r>
            <a:endParaRPr lang="es-PE" sz="2000" b="1" dirty="0">
              <a:solidFill>
                <a:schemeClr val="bg1"/>
              </a:solidFill>
              <a:latin typeface="+mj-lt"/>
            </a:endParaRPr>
          </a:p>
        </p:txBody>
      </p:sp>
      <p:grpSp>
        <p:nvGrpSpPr>
          <p:cNvPr id="5" name="73 Grupo"/>
          <p:cNvGrpSpPr/>
          <p:nvPr/>
        </p:nvGrpSpPr>
        <p:grpSpPr>
          <a:xfrm>
            <a:off x="611560" y="1385886"/>
            <a:ext cx="7920880" cy="4707409"/>
            <a:chOff x="0" y="0"/>
            <a:chExt cx="2902689" cy="2041451"/>
          </a:xfrm>
        </p:grpSpPr>
        <p:pic>
          <p:nvPicPr>
            <p:cNvPr id="7" name="14 Imagen" descr="C:\Users\Usuario\Desktop\neblina2.jpeg.jpe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1467293" y="0"/>
              <a:ext cx="1435396" cy="2041451"/>
            </a:xfrm>
            <a:prstGeom prst="rect">
              <a:avLst/>
            </a:prstGeom>
            <a:noFill/>
            <a:ln>
              <a:noFill/>
            </a:ln>
            <a:extLst>
              <a:ext uri="{53640926-AAD7-44D8-BBD7-CCE9431645EC}">
                <a14:shadowObscured xmlns:a14="http://schemas.microsoft.com/office/drawing/2010/main"/>
              </a:ext>
            </a:extLst>
          </p:spPr>
        </p:pic>
        <p:pic>
          <p:nvPicPr>
            <p:cNvPr id="9" name="15 Imagen" descr="C:\Users\Usuario\Desktop\neblina3.jpeg.jpe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0" y="0"/>
              <a:ext cx="1467293" cy="2041451"/>
            </a:xfrm>
            <a:prstGeom prst="rect">
              <a:avLst/>
            </a:prstGeom>
            <a:no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731423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arcador de contenido"/>
          <p:cNvSpPr txBox="1">
            <a:spLocks/>
          </p:cNvSpPr>
          <p:nvPr/>
        </p:nvSpPr>
        <p:spPr bwMode="auto">
          <a:xfrm>
            <a:off x="323528" y="908720"/>
            <a:ext cx="8496944" cy="4464496"/>
          </a:xfrm>
          <a:prstGeom prst="rect">
            <a:avLst/>
          </a:prstGeom>
          <a:noFill/>
          <a:ln w="9525">
            <a:noFill/>
            <a:miter lim="800000"/>
            <a:headEnd/>
            <a:tailEnd/>
          </a:ln>
        </p:spPr>
        <p:txBody>
          <a:bodyPr/>
          <a:lstStyle/>
          <a:p>
            <a:pPr marL="342900" indent="-342900">
              <a:spcBef>
                <a:spcPct val="20000"/>
              </a:spcBef>
              <a:buFont typeface="Arial" charset="0"/>
              <a:buNone/>
              <a:defRPr/>
            </a:pPr>
            <a:r>
              <a:rPr lang="es-PE" sz="2000" b="1" dirty="0">
                <a:latin typeface="+mn-lt"/>
              </a:rPr>
              <a:t>     Responsabilidad Social</a:t>
            </a:r>
            <a:r>
              <a:rPr lang="es-PE" sz="2000" b="1" dirty="0" smtClean="0">
                <a:latin typeface="+mn-lt"/>
              </a:rPr>
              <a:t>:</a:t>
            </a:r>
          </a:p>
          <a:p>
            <a:pPr marL="342900" indent="-342900">
              <a:spcBef>
                <a:spcPct val="20000"/>
              </a:spcBef>
              <a:buFont typeface="Arial" charset="0"/>
              <a:buNone/>
              <a:defRPr/>
            </a:pPr>
            <a:endParaRPr lang="es-PE" sz="1750" b="1" dirty="0">
              <a:latin typeface="+mn-lt"/>
            </a:endParaRPr>
          </a:p>
          <a:p>
            <a:pPr marL="342900" indent="-342900" algn="just">
              <a:spcBef>
                <a:spcPct val="20000"/>
              </a:spcBef>
              <a:buFont typeface="Arial" charset="0"/>
              <a:buChar char="•"/>
              <a:defRPr/>
            </a:pPr>
            <a:r>
              <a:rPr lang="es-PE" sz="1750" dirty="0" smtClean="0">
                <a:latin typeface="+mn-lt"/>
              </a:rPr>
              <a:t>Continuaremos con la realización de </a:t>
            </a:r>
            <a:r>
              <a:rPr lang="es-PE" sz="1750" dirty="0">
                <a:latin typeface="+mn-lt"/>
              </a:rPr>
              <a:t>charlas y campañas de Educación Vial en centros educativos y en centros </a:t>
            </a:r>
            <a:r>
              <a:rPr lang="es-PE" sz="1750" dirty="0" smtClean="0">
                <a:latin typeface="+mn-lt"/>
              </a:rPr>
              <a:t>poblados en coordinación con el Consejo Nacional de Seguridad Vial del MTC.</a:t>
            </a:r>
          </a:p>
          <a:p>
            <a:pPr marL="342900" indent="-342900" algn="just">
              <a:spcBef>
                <a:spcPct val="20000"/>
              </a:spcBef>
              <a:buFont typeface="Arial" charset="0"/>
              <a:buChar char="•"/>
              <a:defRPr/>
            </a:pPr>
            <a:r>
              <a:rPr lang="es-PE" sz="1750" dirty="0" smtClean="0">
                <a:latin typeface="+mn-lt"/>
              </a:rPr>
              <a:t>Continuaremos con la capacitación </a:t>
            </a:r>
            <a:r>
              <a:rPr lang="es-PE" sz="1750" dirty="0">
                <a:latin typeface="+mn-lt"/>
              </a:rPr>
              <a:t>en </a:t>
            </a:r>
            <a:r>
              <a:rPr lang="es-PE" sz="1750" dirty="0" smtClean="0">
                <a:latin typeface="+mn-lt"/>
              </a:rPr>
              <a:t>Educación en Seguridad Vial </a:t>
            </a:r>
            <a:r>
              <a:rPr lang="es-PE" sz="1750" dirty="0">
                <a:latin typeface="+mn-lt"/>
              </a:rPr>
              <a:t>para profesores del Nivel Primario de los Centros Educativos aledaños a la carretera</a:t>
            </a:r>
            <a:r>
              <a:rPr lang="es-PE" sz="1750" dirty="0" smtClean="0">
                <a:latin typeface="+mn-lt"/>
              </a:rPr>
              <a:t>.</a:t>
            </a:r>
          </a:p>
          <a:p>
            <a:pPr marL="342900" indent="-342900" algn="just">
              <a:spcBef>
                <a:spcPct val="20000"/>
              </a:spcBef>
              <a:buFont typeface="Arial" charset="0"/>
              <a:buChar char="•"/>
              <a:defRPr/>
            </a:pPr>
            <a:r>
              <a:rPr lang="es-PE" sz="1750" dirty="0" smtClean="0">
                <a:latin typeface="+mn-lt"/>
              </a:rPr>
              <a:t>Continuaremos con la capacitación </a:t>
            </a:r>
            <a:r>
              <a:rPr lang="es-PE" sz="1750" dirty="0">
                <a:latin typeface="+mn-lt"/>
              </a:rPr>
              <a:t>en Educación en Seguridad Vial para </a:t>
            </a:r>
            <a:r>
              <a:rPr lang="es-PE" sz="1750" dirty="0" smtClean="0">
                <a:latin typeface="+mn-lt"/>
              </a:rPr>
              <a:t>los pobladores de los Centros Poblados ubicados en la zona de influencia de la carretera.</a:t>
            </a:r>
            <a:endParaRPr lang="es-PE" sz="1750" dirty="0">
              <a:latin typeface="+mn-lt"/>
            </a:endParaRPr>
          </a:p>
          <a:p>
            <a:pPr marL="342900" indent="-342900" algn="just">
              <a:spcBef>
                <a:spcPct val="20000"/>
              </a:spcBef>
              <a:buFont typeface="Arial" charset="0"/>
              <a:buChar char="•"/>
              <a:defRPr/>
            </a:pPr>
            <a:r>
              <a:rPr lang="es-PE" sz="1750" dirty="0" smtClean="0">
                <a:latin typeface="+mn-lt"/>
              </a:rPr>
              <a:t>Efectuaremos transmisión </a:t>
            </a:r>
            <a:r>
              <a:rPr lang="es-PE" sz="1750" dirty="0">
                <a:latin typeface="+mn-lt"/>
              </a:rPr>
              <a:t>continua  de </a:t>
            </a:r>
            <a:r>
              <a:rPr lang="es-PE" sz="1750" dirty="0" smtClean="0">
                <a:latin typeface="+mn-lt"/>
              </a:rPr>
              <a:t>mensajes sensibilizadores </a:t>
            </a:r>
            <a:r>
              <a:rPr lang="es-PE" sz="1750" dirty="0">
                <a:latin typeface="+mn-lt"/>
              </a:rPr>
              <a:t>en Educación Vial </a:t>
            </a:r>
            <a:r>
              <a:rPr lang="es-PE" sz="1750" dirty="0" smtClean="0">
                <a:latin typeface="+mn-lt"/>
              </a:rPr>
              <a:t>en colegios y a través de nuestra cuenta en Facebook.</a:t>
            </a:r>
          </a:p>
          <a:p>
            <a:pPr marL="342900" indent="-342900" algn="just">
              <a:spcBef>
                <a:spcPct val="20000"/>
              </a:spcBef>
              <a:buFont typeface="Arial" charset="0"/>
              <a:buChar char="•"/>
              <a:defRPr/>
            </a:pPr>
            <a:r>
              <a:rPr lang="es-PE" sz="1750" dirty="0" smtClean="0">
                <a:latin typeface="+mn-lt"/>
              </a:rPr>
              <a:t>Continuaremos con el reparto de volantes informativos relacionados a la prevención en seguridad vial para los usuarios.</a:t>
            </a:r>
            <a:endParaRPr lang="es-PE" sz="1750" dirty="0">
              <a:latin typeface="+mn-lt"/>
            </a:endParaRPr>
          </a:p>
          <a:p>
            <a:pPr marL="342900" indent="-342900" algn="just">
              <a:spcBef>
                <a:spcPct val="20000"/>
              </a:spcBef>
              <a:buFont typeface="Arial" charset="0"/>
              <a:buChar char="•"/>
              <a:defRPr/>
            </a:pPr>
            <a:r>
              <a:rPr lang="es-PE" sz="1750" dirty="0" smtClean="0">
                <a:latin typeface="+mn-lt"/>
              </a:rPr>
              <a:t>Continuaremos con las campañas </a:t>
            </a:r>
            <a:r>
              <a:rPr lang="es-PE" sz="1750" dirty="0">
                <a:latin typeface="+mn-lt"/>
              </a:rPr>
              <a:t>navideñas  en localidades aledañas a nuestra zona influencia.</a:t>
            </a:r>
          </a:p>
          <a:p>
            <a:pPr marL="342900" indent="-342900">
              <a:spcBef>
                <a:spcPct val="20000"/>
              </a:spcBef>
              <a:buFont typeface="Arial" charset="0"/>
              <a:buNone/>
              <a:defRPr/>
            </a:pPr>
            <a:endParaRPr lang="es-PE" sz="1750" dirty="0">
              <a:latin typeface="+mn-lt"/>
            </a:endParaRPr>
          </a:p>
        </p:txBody>
      </p:sp>
      <p:sp>
        <p:nvSpPr>
          <p:cNvPr id="7" name="7 CuadroTexto"/>
          <p:cNvSpPr txBox="1"/>
          <p:nvPr/>
        </p:nvSpPr>
        <p:spPr>
          <a:xfrm>
            <a:off x="0" y="0"/>
            <a:ext cx="5580112" cy="400110"/>
          </a:xfrm>
          <a:prstGeom prst="rect">
            <a:avLst/>
          </a:prstGeom>
          <a:noFill/>
        </p:spPr>
        <p:txBody>
          <a:bodyPr wrap="square">
            <a:spAutoFit/>
          </a:bodyPr>
          <a:lstStyle/>
          <a:p>
            <a:pPr eaLnBrk="1" hangingPunct="1">
              <a:defRPr/>
            </a:pPr>
            <a:r>
              <a:rPr lang="es-PE" sz="2000" b="1" dirty="0">
                <a:solidFill>
                  <a:schemeClr val="bg1"/>
                </a:solidFill>
                <a:latin typeface="+mj-lt"/>
              </a:rPr>
              <a:t>b</a:t>
            </a:r>
            <a:r>
              <a:rPr lang="es-PE" sz="2000" b="1" dirty="0" smtClean="0">
                <a:solidFill>
                  <a:schemeClr val="bg1"/>
                </a:solidFill>
                <a:latin typeface="+mj-lt"/>
              </a:rPr>
              <a:t>. Aspectos Operativos – Responsabilidad Social</a:t>
            </a:r>
            <a:endParaRPr lang="es-PE" sz="2000" b="1" dirty="0">
              <a:solidFill>
                <a:schemeClr val="bg1"/>
              </a:solidFill>
              <a:latin typeface="+mj-lt"/>
            </a:endParaRPr>
          </a:p>
        </p:txBody>
      </p:sp>
    </p:spTree>
    <p:extLst>
      <p:ext uri="{BB962C8B-B14F-4D97-AF65-F5344CB8AC3E}">
        <p14:creationId xmlns:p14="http://schemas.microsoft.com/office/powerpoint/2010/main" val="41265695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0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2 Marcador de contenido"/>
          <p:cNvSpPr txBox="1">
            <a:spLocks/>
          </p:cNvSpPr>
          <p:nvPr/>
        </p:nvSpPr>
        <p:spPr bwMode="auto">
          <a:xfrm>
            <a:off x="294589" y="764704"/>
            <a:ext cx="8605838" cy="5400600"/>
          </a:xfrm>
          <a:prstGeom prst="rect">
            <a:avLst/>
          </a:prstGeom>
          <a:noFill/>
          <a:ln w="9525">
            <a:noFill/>
            <a:miter lim="800000"/>
            <a:headEnd/>
            <a:tailEnd/>
          </a:ln>
        </p:spPr>
        <p:txBody>
          <a:bodyPr/>
          <a:lstStyle/>
          <a:p>
            <a:pPr marL="342900" indent="-342900">
              <a:spcBef>
                <a:spcPct val="20000"/>
              </a:spcBef>
              <a:defRPr/>
            </a:pPr>
            <a:r>
              <a:rPr lang="es-MX" sz="1750" b="1" dirty="0">
                <a:latin typeface="+mn-lt"/>
              </a:rPr>
              <a:t> </a:t>
            </a:r>
            <a:r>
              <a:rPr lang="es-MX" sz="1750" b="1" dirty="0" smtClean="0">
                <a:latin typeface="+mn-lt"/>
              </a:rPr>
              <a:t>    Obras de Construcción y Complementarias</a:t>
            </a:r>
          </a:p>
          <a:p>
            <a:pPr marL="342900" indent="-342900" algn="just">
              <a:spcBef>
                <a:spcPct val="20000"/>
              </a:spcBef>
              <a:buFont typeface="Arial" charset="0"/>
              <a:buChar char="•"/>
              <a:defRPr/>
            </a:pPr>
            <a:r>
              <a:rPr lang="es-PE" dirty="0" smtClean="0">
                <a:latin typeface="+mn-lt"/>
              </a:rPr>
              <a:t>Para </a:t>
            </a:r>
            <a:r>
              <a:rPr lang="es-PE" dirty="0">
                <a:latin typeface="+mn-lt"/>
              </a:rPr>
              <a:t>el año 2018 se tiene previsto el inicio de la construcción de los Pasos a Desnivel Av. Centenario, Av. San Martin y Av. Perú</a:t>
            </a:r>
            <a:r>
              <a:rPr lang="es-PE" dirty="0" smtClean="0">
                <a:latin typeface="+mn-lt"/>
              </a:rPr>
              <a:t>.</a:t>
            </a:r>
          </a:p>
          <a:p>
            <a:pPr marL="342900" indent="-342900" algn="just">
              <a:spcBef>
                <a:spcPct val="20000"/>
              </a:spcBef>
              <a:buFont typeface="Arial" charset="0"/>
              <a:buChar char="•"/>
              <a:defRPr/>
            </a:pPr>
            <a:endParaRPr lang="es-PE" dirty="0">
              <a:latin typeface="+mn-lt"/>
            </a:endParaRPr>
          </a:p>
          <a:p>
            <a:pPr marL="342900" indent="-342900" algn="just">
              <a:spcBef>
                <a:spcPct val="20000"/>
              </a:spcBef>
              <a:buFont typeface="Arial" charset="0"/>
              <a:buChar char="•"/>
              <a:defRPr/>
            </a:pPr>
            <a:r>
              <a:rPr lang="es-PE" dirty="0" smtClean="0">
                <a:latin typeface="+mn-lt"/>
              </a:rPr>
              <a:t>En el año 2018 se </a:t>
            </a:r>
            <a:r>
              <a:rPr lang="es-PE" dirty="0">
                <a:latin typeface="+mn-lt"/>
              </a:rPr>
              <a:t>tiene </a:t>
            </a:r>
            <a:r>
              <a:rPr lang="es-PE" dirty="0" smtClean="0">
                <a:latin typeface="+mn-lt"/>
              </a:rPr>
              <a:t>previsto culminar tramites de aprobación de los Estudios Definitivos de Ingeniería – EDIS y el inicio de ejecución de las obras de  </a:t>
            </a:r>
            <a:r>
              <a:rPr lang="es-PE" dirty="0">
                <a:latin typeface="+mn-lt"/>
              </a:rPr>
              <a:t>la ampliación de los Pasos a Desnivel Inferior: Irene Salvador, El Milagro, </a:t>
            </a:r>
            <a:r>
              <a:rPr lang="es-PE" dirty="0" smtClean="0">
                <a:latin typeface="+mn-lt"/>
              </a:rPr>
              <a:t>e Independencia.</a:t>
            </a:r>
          </a:p>
          <a:p>
            <a:pPr marL="342900" indent="-342900" algn="just">
              <a:spcBef>
                <a:spcPct val="20000"/>
              </a:spcBef>
              <a:buFont typeface="Arial" charset="0"/>
              <a:buChar char="•"/>
              <a:defRPr/>
            </a:pPr>
            <a:endParaRPr lang="es-PE" dirty="0" smtClean="0">
              <a:latin typeface="+mn-lt"/>
            </a:endParaRPr>
          </a:p>
          <a:p>
            <a:pPr marL="342900" indent="-342900" algn="just">
              <a:spcBef>
                <a:spcPct val="20000"/>
              </a:spcBef>
              <a:buFont typeface="Arial" charset="0"/>
              <a:buChar char="•"/>
              <a:defRPr/>
            </a:pPr>
            <a:r>
              <a:rPr lang="es-PE" dirty="0" smtClean="0">
                <a:latin typeface="+mn-lt"/>
              </a:rPr>
              <a:t>Para el año 2018 se tiene previsto culminar los estudios de ingeniería y construcción del Ramal N° 2 del Intercambio Vial de Barranca Km 195.</a:t>
            </a:r>
          </a:p>
          <a:p>
            <a:pPr marL="342900" indent="-342900" algn="just">
              <a:spcBef>
                <a:spcPct val="20000"/>
              </a:spcBef>
              <a:buFont typeface="Arial" charset="0"/>
              <a:buChar char="•"/>
              <a:defRPr/>
            </a:pPr>
            <a:endParaRPr lang="es-PE" dirty="0" smtClean="0">
              <a:latin typeface="+mn-lt"/>
            </a:endParaRPr>
          </a:p>
          <a:p>
            <a:pPr marL="342900" indent="-342900" algn="just">
              <a:spcBef>
                <a:spcPct val="20000"/>
              </a:spcBef>
              <a:buFont typeface="Arial" charset="0"/>
              <a:buChar char="•"/>
              <a:defRPr/>
            </a:pPr>
            <a:r>
              <a:rPr lang="es-PE" dirty="0" smtClean="0">
                <a:latin typeface="+mn-lt"/>
              </a:rPr>
              <a:t>El año 2018 se tiene programado culminar la construcción de las siguientes Obras Complementarias del Primer Grupo: Encarrilamiento de Giro a la Izquierda km 73+600, Barreras Tipo New Jersey km 75+000 al km 95+000, Acceso a Lomas de Lachay km 105+400.</a:t>
            </a:r>
          </a:p>
          <a:p>
            <a:pPr algn="just">
              <a:spcBef>
                <a:spcPct val="20000"/>
              </a:spcBef>
              <a:defRPr/>
            </a:pPr>
            <a:endParaRPr lang="es-PE" dirty="0">
              <a:latin typeface="+mn-lt"/>
            </a:endParaRPr>
          </a:p>
          <a:p>
            <a:pPr marL="342900" indent="-342900" algn="just">
              <a:spcBef>
                <a:spcPct val="20000"/>
              </a:spcBef>
              <a:buFont typeface="Arial" charset="0"/>
              <a:buChar char="•"/>
              <a:defRPr/>
            </a:pPr>
            <a:r>
              <a:rPr lang="es-PE" dirty="0" smtClean="0">
                <a:latin typeface="+mn-lt"/>
              </a:rPr>
              <a:t>Culminar los tramites de aprobación de Estudios Definitivos de Ingeniería del Segundo Grupo de Obras Complementarias.</a:t>
            </a:r>
          </a:p>
          <a:p>
            <a:pPr marL="342900" indent="-342900" algn="just">
              <a:spcBef>
                <a:spcPct val="20000"/>
              </a:spcBef>
              <a:buFont typeface="Arial" charset="0"/>
              <a:buChar char="•"/>
              <a:defRPr/>
            </a:pPr>
            <a:endParaRPr lang="es-MX" dirty="0">
              <a:latin typeface="+mn-lt"/>
            </a:endParaRPr>
          </a:p>
        </p:txBody>
      </p:sp>
      <p:sp>
        <p:nvSpPr>
          <p:cNvPr id="8"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a:solidFill>
                  <a:schemeClr val="bg1"/>
                </a:solidFill>
                <a:latin typeface="+mj-lt"/>
              </a:rPr>
              <a:t>b</a:t>
            </a:r>
            <a:r>
              <a:rPr lang="es-PE" sz="2000" b="1" dirty="0" smtClean="0">
                <a:solidFill>
                  <a:schemeClr val="bg1"/>
                </a:solidFill>
                <a:latin typeface="+mj-lt"/>
              </a:rPr>
              <a:t>. Aspectos Operativos – Construcción</a:t>
            </a:r>
            <a:endParaRPr lang="es-PE" sz="2000" b="1" dirty="0">
              <a:solidFill>
                <a:schemeClr val="bg1"/>
              </a:solidFill>
              <a:latin typeface="+mj-lt"/>
            </a:endParaRPr>
          </a:p>
        </p:txBody>
      </p:sp>
    </p:spTree>
    <p:extLst>
      <p:ext uri="{BB962C8B-B14F-4D97-AF65-F5344CB8AC3E}">
        <p14:creationId xmlns:p14="http://schemas.microsoft.com/office/powerpoint/2010/main" val="27669129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192019" y="726875"/>
            <a:ext cx="8543938" cy="646331"/>
          </a:xfrm>
          <a:prstGeom prst="rect">
            <a:avLst/>
          </a:prstGeom>
          <a:noFill/>
        </p:spPr>
        <p:txBody>
          <a:bodyPr wrap="square">
            <a:spAutoFit/>
          </a:bodyPr>
          <a:lstStyle/>
          <a:p>
            <a:pPr algn="just"/>
            <a:r>
              <a:rPr lang="es-PE" sz="1750" dirty="0" smtClean="0">
                <a:latin typeface="+mn-lt"/>
              </a:rPr>
              <a:t>El presupuesto de Norvial para el 2018 se basa en el supuesto de que se registrará un crecimiento anual del tráfico de 5.5% respecto de 2017.</a:t>
            </a:r>
          </a:p>
        </p:txBody>
      </p:sp>
      <p:sp>
        <p:nvSpPr>
          <p:cNvPr id="2" name="CuadroTexto 1"/>
          <p:cNvSpPr txBox="1"/>
          <p:nvPr/>
        </p:nvSpPr>
        <p:spPr>
          <a:xfrm>
            <a:off x="2267744" y="6050266"/>
            <a:ext cx="4392488" cy="361637"/>
          </a:xfrm>
          <a:prstGeom prst="rect">
            <a:avLst/>
          </a:prstGeom>
          <a:noFill/>
        </p:spPr>
        <p:txBody>
          <a:bodyPr wrap="square" rtlCol="0">
            <a:spAutoFit/>
          </a:bodyPr>
          <a:lstStyle/>
          <a:p>
            <a:r>
              <a:rPr lang="es-PE" sz="1750" b="1" dirty="0" smtClean="0">
                <a:latin typeface="+mj-lt"/>
              </a:rPr>
              <a:t>Total Ejes proyectados 2018: 22,443 (Miles)</a:t>
            </a:r>
            <a:endParaRPr lang="es-PE" sz="1750" b="1" dirty="0">
              <a:latin typeface="+mj-lt"/>
            </a:endParaRPr>
          </a:p>
        </p:txBody>
      </p:sp>
      <p:sp>
        <p:nvSpPr>
          <p:cNvPr id="10"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smtClean="0">
                <a:solidFill>
                  <a:schemeClr val="bg1"/>
                </a:solidFill>
                <a:latin typeface="+mj-lt"/>
              </a:rPr>
              <a:t>c. Aspectos Económicos y Comerciales</a:t>
            </a:r>
            <a:endParaRPr lang="es-PE" sz="2000" b="1" dirty="0">
              <a:solidFill>
                <a:schemeClr val="bg1"/>
              </a:solidFill>
              <a:latin typeface="+mj-lt"/>
            </a:endParaRPr>
          </a:p>
        </p:txBody>
      </p:sp>
      <p:graphicFrame>
        <p:nvGraphicFramePr>
          <p:cNvPr id="7" name="2 Gráfico"/>
          <p:cNvGraphicFramePr>
            <a:graphicFrameLocks/>
          </p:cNvGraphicFramePr>
          <p:nvPr>
            <p:extLst>
              <p:ext uri="{D42A27DB-BD31-4B8C-83A1-F6EECF244321}">
                <p14:modId xmlns:p14="http://schemas.microsoft.com/office/powerpoint/2010/main" val="4108860965"/>
              </p:ext>
            </p:extLst>
          </p:nvPr>
        </p:nvGraphicFramePr>
        <p:xfrm>
          <a:off x="539552" y="2060848"/>
          <a:ext cx="8352928" cy="374441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395536" y="1124744"/>
            <a:ext cx="8072437" cy="3901068"/>
          </a:xfrm>
          <a:prstGeom prst="rect">
            <a:avLst/>
          </a:prstGeom>
          <a:noFill/>
        </p:spPr>
        <p:txBody>
          <a:bodyPr>
            <a:spAutoFit/>
          </a:bodyPr>
          <a:lstStyle/>
          <a:p>
            <a:pPr marL="342000" indent="-342000" algn="just" eaLnBrk="1" hangingPunct="1">
              <a:spcBef>
                <a:spcPts val="432"/>
              </a:spcBef>
              <a:buFont typeface="Arial" pitchFamily="34" charset="0"/>
              <a:buChar char="•"/>
              <a:defRPr/>
            </a:pPr>
            <a:r>
              <a:rPr lang="es-PE" sz="1750" dirty="0">
                <a:latin typeface="+mn-lt"/>
              </a:rPr>
              <a:t>Para ejecutar la construcción de la primera etapa, </a:t>
            </a:r>
            <a:r>
              <a:rPr lang="es-PE" sz="1750" dirty="0" err="1">
                <a:latin typeface="+mn-lt"/>
              </a:rPr>
              <a:t>Norvial</a:t>
            </a:r>
            <a:r>
              <a:rPr lang="es-PE" sz="1750" dirty="0">
                <a:latin typeface="+mn-lt"/>
              </a:rPr>
              <a:t> se financió con dos entidades financieras dedicadas al desarrollo económico, social e institucional de sus países miembros.</a:t>
            </a:r>
          </a:p>
          <a:p>
            <a:pPr marL="342000" indent="-342000" algn="just" eaLnBrk="1" hangingPunct="1">
              <a:spcBef>
                <a:spcPts val="432"/>
              </a:spcBef>
              <a:buFont typeface="Arial" pitchFamily="34" charset="0"/>
              <a:buChar char="•"/>
              <a:defRPr/>
            </a:pPr>
            <a:endParaRPr lang="es-PE" sz="1750" dirty="0" smtClean="0">
              <a:latin typeface="+mn-lt"/>
            </a:endParaRPr>
          </a:p>
          <a:p>
            <a:pPr marL="342000" indent="-342000" algn="just" eaLnBrk="1" hangingPunct="1">
              <a:spcBef>
                <a:spcPts val="432"/>
              </a:spcBef>
              <a:buFont typeface="Arial" pitchFamily="34" charset="0"/>
              <a:buChar char="•"/>
              <a:defRPr/>
            </a:pPr>
            <a:r>
              <a:rPr lang="es-PE" sz="1750" dirty="0" smtClean="0">
                <a:latin typeface="+mn-lt"/>
              </a:rPr>
              <a:t>Norvial a la fecha culmino la amortización del </a:t>
            </a:r>
            <a:r>
              <a:rPr lang="es-PE" sz="1750" dirty="0">
                <a:latin typeface="+mn-lt"/>
              </a:rPr>
              <a:t>100% de la deuda contraída con el BID y el IFC.</a:t>
            </a:r>
          </a:p>
          <a:p>
            <a:pPr marL="342000" indent="-342000" algn="just" eaLnBrk="1" hangingPunct="1">
              <a:spcBef>
                <a:spcPts val="432"/>
              </a:spcBef>
              <a:buFont typeface="Arial" pitchFamily="34" charset="0"/>
              <a:buChar char="•"/>
              <a:defRPr/>
            </a:pPr>
            <a:endParaRPr lang="es-PE" sz="1750" b="1" dirty="0">
              <a:latin typeface="+mn-lt"/>
            </a:endParaRPr>
          </a:p>
          <a:p>
            <a:pPr marL="342000" indent="-342000" algn="just" eaLnBrk="1" hangingPunct="1">
              <a:spcBef>
                <a:spcPts val="432"/>
              </a:spcBef>
              <a:buFont typeface="Arial" pitchFamily="34" charset="0"/>
              <a:buChar char="•"/>
              <a:defRPr/>
            </a:pPr>
            <a:r>
              <a:rPr lang="es-PE" sz="1750" dirty="0" smtClean="0">
                <a:latin typeface="+mn-lt"/>
              </a:rPr>
              <a:t>En  </a:t>
            </a:r>
            <a:r>
              <a:rPr lang="es-PE" sz="1750" dirty="0">
                <a:latin typeface="+mn-lt"/>
              </a:rPr>
              <a:t>abril de 2014, se dio inicio a la construcción de la segunda etapa,  para lo cual </a:t>
            </a:r>
            <a:r>
              <a:rPr lang="es-PE" sz="1750" dirty="0" err="1">
                <a:latin typeface="+mn-lt"/>
              </a:rPr>
              <a:t>Norvial</a:t>
            </a:r>
            <a:r>
              <a:rPr lang="es-PE" sz="1750" dirty="0">
                <a:latin typeface="+mn-lt"/>
              </a:rPr>
              <a:t> en Julio 2015, ha emitido bonos por un total de S/365 millones, con dicho monto canceló el crédito puente y el saldo viene siendo utilizado para la construcción de la segunda etapa. </a:t>
            </a:r>
            <a:r>
              <a:rPr lang="es-ES_tradnl" sz="1750" dirty="0" smtClean="0">
                <a:latin typeface="+mn-lt"/>
              </a:rPr>
              <a:t>.</a:t>
            </a:r>
            <a:endParaRPr lang="es-ES_tradnl" sz="1750" dirty="0">
              <a:latin typeface="+mn-lt"/>
            </a:endParaRPr>
          </a:p>
          <a:p>
            <a:pPr marL="342000" indent="-342000" algn="just" eaLnBrk="1" hangingPunct="1">
              <a:spcBef>
                <a:spcPts val="432"/>
              </a:spcBef>
              <a:buFont typeface="Arial" pitchFamily="34" charset="0"/>
              <a:buChar char="•"/>
              <a:defRPr/>
            </a:pPr>
            <a:endParaRPr lang="es-ES_tradnl" sz="1750" dirty="0">
              <a:latin typeface="+mn-lt"/>
            </a:endParaRPr>
          </a:p>
          <a:p>
            <a:pPr marL="342000" indent="-342000" algn="just" eaLnBrk="1" hangingPunct="1">
              <a:spcBef>
                <a:spcPts val="432"/>
              </a:spcBef>
              <a:buFont typeface="Arial" pitchFamily="34" charset="0"/>
              <a:buChar char="•"/>
              <a:defRPr/>
            </a:pPr>
            <a:r>
              <a:rPr lang="es-PE" sz="1750" dirty="0">
                <a:latin typeface="+mn-lt"/>
              </a:rPr>
              <a:t>La entidad financiera estructuradora de la emisión de bonos </a:t>
            </a:r>
            <a:r>
              <a:rPr lang="es-PE" sz="1750" dirty="0" smtClean="0">
                <a:latin typeface="+mn-lt"/>
              </a:rPr>
              <a:t>fue </a:t>
            </a:r>
            <a:r>
              <a:rPr lang="es-PE" sz="1750" dirty="0" err="1">
                <a:latin typeface="+mn-lt"/>
              </a:rPr>
              <a:t>Credicorp</a:t>
            </a:r>
            <a:r>
              <a:rPr lang="es-PE" sz="1750" dirty="0">
                <a:latin typeface="+mn-lt"/>
              </a:rPr>
              <a:t>  Capital</a:t>
            </a:r>
            <a:r>
              <a:rPr lang="es-PE" sz="1750" dirty="0" smtClean="0">
                <a:latin typeface="+mn-lt"/>
              </a:rPr>
              <a:t>.</a:t>
            </a:r>
            <a:endParaRPr lang="es-PE" sz="1750" dirty="0">
              <a:latin typeface="+mn-lt"/>
            </a:endParaRPr>
          </a:p>
        </p:txBody>
      </p:sp>
      <p:sp>
        <p:nvSpPr>
          <p:cNvPr id="6"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smtClean="0">
                <a:solidFill>
                  <a:schemeClr val="bg1"/>
                </a:solidFill>
                <a:latin typeface="+mj-lt"/>
              </a:rPr>
              <a:t>d. Aspectos Administrativos y Financieros</a:t>
            </a:r>
            <a:endParaRPr lang="es-PE" sz="2000" b="1" dirty="0">
              <a:solidFill>
                <a:schemeClr val="bg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7 CuadroTexto"/>
          <p:cNvSpPr txBox="1"/>
          <p:nvPr/>
        </p:nvSpPr>
        <p:spPr>
          <a:xfrm>
            <a:off x="364701" y="1048861"/>
            <a:ext cx="8414597" cy="5773375"/>
          </a:xfrm>
          <a:prstGeom prst="rect">
            <a:avLst/>
          </a:prstGeom>
          <a:noFill/>
        </p:spPr>
        <p:txBody>
          <a:bodyPr wrap="square">
            <a:spAutoFit/>
          </a:bodyPr>
          <a:lstStyle/>
          <a:p>
            <a:pPr marL="342000" indent="-342000" algn="just" eaLnBrk="1" hangingPunct="1">
              <a:spcBef>
                <a:spcPts val="432"/>
              </a:spcBef>
              <a:buFont typeface="Arial" pitchFamily="34" charset="0"/>
              <a:buChar char="•"/>
              <a:defRPr/>
            </a:pPr>
            <a:r>
              <a:rPr lang="es-PE" sz="1750" dirty="0" smtClean="0">
                <a:latin typeface="+mn-lt"/>
              </a:rPr>
              <a:t>Retraso en la liberación de los predios afectados e interferencias de servicios instalados, por parte del Concedente MTC para la ejecución de las Obras Complementarias y obligatorias de la Segunda Etapa.</a:t>
            </a:r>
          </a:p>
          <a:p>
            <a:pPr marL="342000" indent="-342000" algn="just" eaLnBrk="1" hangingPunct="1">
              <a:spcBef>
                <a:spcPts val="432"/>
              </a:spcBef>
              <a:buFont typeface="Arial" pitchFamily="34" charset="0"/>
              <a:buChar char="•"/>
              <a:defRPr/>
            </a:pPr>
            <a:endParaRPr lang="es-PE" sz="1750" dirty="0" smtClean="0">
              <a:latin typeface="+mn-lt"/>
            </a:endParaRPr>
          </a:p>
          <a:p>
            <a:pPr marL="342000" indent="-342000" algn="just" eaLnBrk="1" hangingPunct="1">
              <a:spcBef>
                <a:spcPts val="432"/>
              </a:spcBef>
              <a:buFont typeface="Arial" pitchFamily="34" charset="0"/>
              <a:buChar char="•"/>
              <a:defRPr/>
            </a:pPr>
            <a:r>
              <a:rPr lang="es-PE" sz="1750" dirty="0" smtClean="0">
                <a:latin typeface="+mn-lt"/>
              </a:rPr>
              <a:t>Problemas sociales de centros poblados, municipalidades, organismos públicos, junta de usuarios de riego, compañías mineras, asociaciones de vivienda etc.; organismos públicos y privados que vienen reclamando la rápida construcción de obras complementarias y la culminación de las obras obligatorias.</a:t>
            </a:r>
          </a:p>
          <a:p>
            <a:pPr marL="342000" indent="-342000" algn="just" eaLnBrk="1" hangingPunct="1">
              <a:spcBef>
                <a:spcPts val="432"/>
              </a:spcBef>
              <a:buFont typeface="Arial" pitchFamily="34" charset="0"/>
              <a:buChar char="•"/>
              <a:defRPr/>
            </a:pPr>
            <a:endParaRPr lang="es-PE" sz="1750" dirty="0" smtClean="0">
              <a:latin typeface="+mn-lt"/>
            </a:endParaRPr>
          </a:p>
          <a:p>
            <a:pPr marL="342000" indent="-342000" algn="just" eaLnBrk="1" hangingPunct="1">
              <a:spcBef>
                <a:spcPts val="432"/>
              </a:spcBef>
              <a:buFont typeface="Arial" pitchFamily="34" charset="0"/>
              <a:buChar char="•"/>
              <a:defRPr/>
            </a:pPr>
            <a:r>
              <a:rPr lang="es-PE" sz="1750" dirty="0" smtClean="0">
                <a:latin typeface="+mn-lt"/>
              </a:rPr>
              <a:t>Reclamos sociales como bloqueos de la carretera, disturbios, paralizaciones de las obras obligatorias y complementarias en ejecución.</a:t>
            </a:r>
          </a:p>
          <a:p>
            <a:pPr marL="342000" indent="-342000" algn="just" eaLnBrk="1" hangingPunct="1">
              <a:spcBef>
                <a:spcPts val="432"/>
              </a:spcBef>
              <a:buFont typeface="Arial" pitchFamily="34" charset="0"/>
              <a:buChar char="•"/>
              <a:defRPr/>
            </a:pPr>
            <a:endParaRPr lang="es-PE" sz="1750" dirty="0">
              <a:latin typeface="+mn-lt"/>
            </a:endParaRPr>
          </a:p>
          <a:p>
            <a:pPr marL="342000" indent="-342000" algn="just" eaLnBrk="1" hangingPunct="1">
              <a:spcBef>
                <a:spcPts val="432"/>
              </a:spcBef>
              <a:buFont typeface="Arial" pitchFamily="34" charset="0"/>
              <a:buChar char="•"/>
              <a:defRPr/>
            </a:pPr>
            <a:r>
              <a:rPr lang="es-PE" sz="1750" dirty="0" smtClean="0">
                <a:latin typeface="+mn-lt"/>
              </a:rPr>
              <a:t>Reclamos para la ejecución de obras de carácter temporal (gibas y semáforos) mientras se ejecuten las obras complementarias.</a:t>
            </a:r>
            <a:endParaRPr lang="es-PE" sz="1750" dirty="0">
              <a:latin typeface="+mn-lt"/>
            </a:endParaRPr>
          </a:p>
          <a:p>
            <a:pPr algn="just" eaLnBrk="1" hangingPunct="1">
              <a:spcBef>
                <a:spcPts val="432"/>
              </a:spcBef>
              <a:defRPr/>
            </a:pPr>
            <a:endParaRPr lang="es-PE" sz="1750" dirty="0" smtClean="0">
              <a:latin typeface="+mn-lt"/>
            </a:endParaRPr>
          </a:p>
          <a:p>
            <a:pPr marL="342000" indent="-342000" algn="just" eaLnBrk="1" hangingPunct="1">
              <a:spcBef>
                <a:spcPts val="432"/>
              </a:spcBef>
              <a:buFont typeface="Arial" pitchFamily="34" charset="0"/>
              <a:buChar char="•"/>
              <a:defRPr/>
            </a:pPr>
            <a:endParaRPr lang="es-PE" sz="1750" dirty="0" smtClean="0">
              <a:latin typeface="+mn-lt"/>
            </a:endParaRPr>
          </a:p>
          <a:p>
            <a:pPr marL="342000" indent="-342000" algn="just" eaLnBrk="1" hangingPunct="1">
              <a:spcBef>
                <a:spcPts val="432"/>
              </a:spcBef>
              <a:buFont typeface="Arial" pitchFamily="34" charset="0"/>
              <a:buChar char="•"/>
              <a:defRPr/>
            </a:pPr>
            <a:endParaRPr lang="es-PE" sz="1750" dirty="0">
              <a:latin typeface="+mn-lt"/>
            </a:endParaRPr>
          </a:p>
          <a:p>
            <a:pPr marL="342000" indent="-342000" algn="just" eaLnBrk="1" hangingPunct="1">
              <a:spcBef>
                <a:spcPts val="432"/>
              </a:spcBef>
              <a:buFont typeface="Arial" pitchFamily="34" charset="0"/>
              <a:buChar char="•"/>
              <a:defRPr/>
            </a:pPr>
            <a:endParaRPr lang="es-PE" sz="1750" b="1" dirty="0">
              <a:latin typeface="+mn-lt"/>
            </a:endParaRPr>
          </a:p>
          <a:p>
            <a:pPr marL="342000" indent="-342000" algn="just" eaLnBrk="1" hangingPunct="1">
              <a:spcBef>
                <a:spcPts val="432"/>
              </a:spcBef>
              <a:buFont typeface="Arial" pitchFamily="34" charset="0"/>
              <a:buChar char="•"/>
              <a:defRPr/>
            </a:pPr>
            <a:endParaRPr lang="es-ES_tradnl" sz="1750" dirty="0">
              <a:latin typeface="+mn-lt"/>
            </a:endParaRPr>
          </a:p>
        </p:txBody>
      </p:sp>
      <p:sp>
        <p:nvSpPr>
          <p:cNvPr id="7" name="7 CuadroTexto"/>
          <p:cNvSpPr txBox="1"/>
          <p:nvPr/>
        </p:nvSpPr>
        <p:spPr>
          <a:xfrm>
            <a:off x="0" y="0"/>
            <a:ext cx="7596336" cy="400110"/>
          </a:xfrm>
          <a:prstGeom prst="rect">
            <a:avLst/>
          </a:prstGeom>
          <a:noFill/>
        </p:spPr>
        <p:txBody>
          <a:bodyPr wrap="square">
            <a:spAutoFit/>
          </a:bodyPr>
          <a:lstStyle/>
          <a:p>
            <a:pPr eaLnBrk="1" hangingPunct="1">
              <a:defRPr/>
            </a:pPr>
            <a:r>
              <a:rPr lang="es-PE" sz="2000" b="1" dirty="0" smtClean="0">
                <a:solidFill>
                  <a:schemeClr val="bg1"/>
                </a:solidFill>
                <a:latin typeface="+mj-lt"/>
              </a:rPr>
              <a:t>e. Problemas que podrían afectar el desarrollo de la Concesión</a:t>
            </a:r>
            <a:endParaRPr lang="es-PE" sz="2000" b="1" dirty="0">
              <a:solidFill>
                <a:schemeClr val="bg1"/>
              </a:solidFill>
              <a:latin typeface="+mj-lt"/>
            </a:endParaRPr>
          </a:p>
        </p:txBody>
      </p:sp>
    </p:spTree>
    <p:extLst>
      <p:ext uri="{BB962C8B-B14F-4D97-AF65-F5344CB8AC3E}">
        <p14:creationId xmlns:p14="http://schemas.microsoft.com/office/powerpoint/2010/main" val="3522851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1 Título"/>
          <p:cNvSpPr>
            <a:spLocks noGrp="1"/>
          </p:cNvSpPr>
          <p:nvPr>
            <p:ph type="title"/>
          </p:nvPr>
        </p:nvSpPr>
        <p:spPr>
          <a:xfrm>
            <a:off x="457200" y="274638"/>
            <a:ext cx="8229600" cy="511175"/>
          </a:xfrm>
        </p:spPr>
        <p:txBody>
          <a:bodyPr/>
          <a:lstStyle/>
          <a:p>
            <a:pPr algn="r"/>
            <a:r>
              <a:rPr lang="es-PE" altLang="es-PE" sz="3000" smtClean="0"/>
              <a:t>INDICE </a:t>
            </a:r>
          </a:p>
        </p:txBody>
      </p:sp>
      <p:sp>
        <p:nvSpPr>
          <p:cNvPr id="4100" name="2 Marcador de contenido"/>
          <p:cNvSpPr>
            <a:spLocks noGrp="1"/>
          </p:cNvSpPr>
          <p:nvPr>
            <p:ph idx="1"/>
          </p:nvPr>
        </p:nvSpPr>
        <p:spPr>
          <a:xfrm>
            <a:off x="457200" y="1340768"/>
            <a:ext cx="8229600" cy="3736701"/>
          </a:xfrm>
        </p:spPr>
        <p:txBody>
          <a:bodyPr/>
          <a:lstStyle/>
          <a:p>
            <a:pPr marL="571500" indent="-571500">
              <a:buFont typeface="Arial" charset="0"/>
              <a:buAutoNum type="romanUcPeriod"/>
              <a:defRPr/>
            </a:pPr>
            <a:r>
              <a:rPr lang="es-PE" sz="1750" dirty="0" smtClean="0"/>
              <a:t>Introducción</a:t>
            </a:r>
          </a:p>
          <a:p>
            <a:pPr marL="571500" indent="-571500">
              <a:buFont typeface="Arial" charset="0"/>
              <a:buAutoNum type="romanUcPeriod"/>
              <a:defRPr/>
            </a:pPr>
            <a:r>
              <a:rPr lang="es-PE" sz="1750" dirty="0" smtClean="0">
                <a:solidFill>
                  <a:schemeClr val="bg2">
                    <a:lumMod val="10000"/>
                  </a:schemeClr>
                </a:solidFill>
              </a:rPr>
              <a:t>Aspectos Generales de la Infraestructura concesionada</a:t>
            </a:r>
          </a:p>
          <a:p>
            <a:pPr marL="571500" indent="-571500">
              <a:buFont typeface="Arial" charset="0"/>
              <a:buAutoNum type="romanUcPeriod"/>
              <a:defRPr/>
            </a:pPr>
            <a:r>
              <a:rPr lang="es-PE" sz="1750" dirty="0" smtClean="0">
                <a:solidFill>
                  <a:schemeClr val="bg2">
                    <a:lumMod val="10000"/>
                  </a:schemeClr>
                </a:solidFill>
              </a:rPr>
              <a:t>Resumen ejecutivo. Principales Indicadores y/o metas alcanzadas al año 2017</a:t>
            </a:r>
          </a:p>
          <a:p>
            <a:pPr marL="571500" indent="-571500">
              <a:buFont typeface="Arial" charset="0"/>
              <a:buAutoNum type="romanUcPeriod"/>
              <a:defRPr/>
            </a:pPr>
            <a:r>
              <a:rPr lang="es-PE" sz="1750" dirty="0">
                <a:solidFill>
                  <a:schemeClr val="bg2">
                    <a:lumMod val="10000"/>
                  </a:schemeClr>
                </a:solidFill>
              </a:rPr>
              <a:t>Objetivos y Agenda de Trabajo para el </a:t>
            </a:r>
            <a:r>
              <a:rPr lang="es-PE" sz="1750" dirty="0" smtClean="0">
                <a:solidFill>
                  <a:schemeClr val="bg2">
                    <a:lumMod val="10000"/>
                  </a:schemeClr>
                </a:solidFill>
              </a:rPr>
              <a:t>2018</a:t>
            </a:r>
            <a:endParaRPr lang="es-PE" sz="1750" dirty="0">
              <a:solidFill>
                <a:schemeClr val="bg2">
                  <a:lumMod val="10000"/>
                </a:schemeClr>
              </a:solidFill>
            </a:endParaRPr>
          </a:p>
          <a:p>
            <a:pPr marL="571500" indent="-571500">
              <a:buFont typeface="Arial" charset="0"/>
              <a:buAutoNum type="romanUcPeriod" startAt="5"/>
              <a:defRPr/>
            </a:pPr>
            <a:r>
              <a:rPr lang="es-PE" sz="2200" b="1" dirty="0">
                <a:solidFill>
                  <a:schemeClr val="bg2">
                    <a:lumMod val="10000"/>
                  </a:schemeClr>
                </a:solidFill>
              </a:rPr>
              <a:t>Construcción </a:t>
            </a:r>
            <a:r>
              <a:rPr lang="es-PE" sz="2200" b="1" dirty="0" smtClean="0">
                <a:solidFill>
                  <a:schemeClr val="bg2">
                    <a:lumMod val="10000"/>
                  </a:schemeClr>
                </a:solidFill>
              </a:rPr>
              <a:t>de Obras Obligatorias y Obras Complementarias</a:t>
            </a:r>
            <a:endParaRPr lang="es-PE" sz="2200" b="1" dirty="0">
              <a:solidFill>
                <a:schemeClr val="bg2">
                  <a:lumMod val="10000"/>
                </a:schemeClr>
              </a:solidFill>
            </a:endParaRPr>
          </a:p>
          <a:p>
            <a:pPr marL="571500" indent="-571500">
              <a:buFont typeface="Arial" charset="0"/>
              <a:buAutoNum type="romanUcPeriod" startAt="5"/>
              <a:defRPr/>
            </a:pPr>
            <a:r>
              <a:rPr lang="es-PE" sz="1750" dirty="0" smtClean="0">
                <a:solidFill>
                  <a:schemeClr val="bg2">
                    <a:lumMod val="10000"/>
                  </a:schemeClr>
                </a:solidFill>
              </a:rPr>
              <a:t>Otros aspectos relacionados a la concesión para el año 2018</a:t>
            </a:r>
          </a:p>
          <a:p>
            <a:pPr marL="571500" indent="-571500">
              <a:buFont typeface="Arial" charset="0"/>
              <a:buAutoNum type="romanUcPeriod" startAt="5"/>
              <a:defRPr/>
            </a:pPr>
            <a:r>
              <a:rPr lang="es-PE" sz="1750" dirty="0" smtClean="0">
                <a:solidFill>
                  <a:schemeClr val="bg2">
                    <a:lumMod val="10000"/>
                  </a:schemeClr>
                </a:solidFill>
              </a:rPr>
              <a:t>Conclusiones</a:t>
            </a:r>
          </a:p>
          <a:p>
            <a:pPr marL="571500" indent="-571500">
              <a:buFont typeface="Arial" charset="0"/>
              <a:buAutoNum type="romanUcPeriod"/>
              <a:defRPr/>
            </a:pPr>
            <a:endParaRPr lang="es-PE" sz="1750" dirty="0" smtClean="0"/>
          </a:p>
        </p:txBody>
      </p:sp>
    </p:spTree>
    <p:extLst>
      <p:ext uri="{BB962C8B-B14F-4D97-AF65-F5344CB8AC3E}">
        <p14:creationId xmlns:p14="http://schemas.microsoft.com/office/powerpoint/2010/main" val="3396563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Imagen 10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3033"/>
            <a:ext cx="9144000" cy="5488172"/>
          </a:xfrm>
          <a:prstGeom prst="rect">
            <a:avLst/>
          </a:prstGeom>
        </p:spPr>
      </p:pic>
      <p:sp>
        <p:nvSpPr>
          <p:cNvPr id="15" name="Conector 14"/>
          <p:cNvSpPr/>
          <p:nvPr/>
        </p:nvSpPr>
        <p:spPr>
          <a:xfrm>
            <a:off x="8028384" y="3783236"/>
            <a:ext cx="432048" cy="396005"/>
          </a:xfrm>
          <a:prstGeom prst="flowChartConnector">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16" name="Conector recto 15"/>
          <p:cNvCxnSpPr/>
          <p:nvPr/>
        </p:nvCxnSpPr>
        <p:spPr>
          <a:xfrm flipH="1" flipV="1">
            <a:off x="477330" y="3392663"/>
            <a:ext cx="349932" cy="176072"/>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Conector recto 16"/>
          <p:cNvCxnSpPr/>
          <p:nvPr/>
        </p:nvCxnSpPr>
        <p:spPr>
          <a:xfrm>
            <a:off x="827584" y="3573016"/>
            <a:ext cx="510112" cy="210220"/>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Conector recto 17"/>
          <p:cNvCxnSpPr/>
          <p:nvPr/>
        </p:nvCxnSpPr>
        <p:spPr>
          <a:xfrm>
            <a:off x="1324302" y="3783236"/>
            <a:ext cx="693188" cy="226610"/>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9" name="Conector recto 18"/>
          <p:cNvCxnSpPr/>
          <p:nvPr/>
        </p:nvCxnSpPr>
        <p:spPr>
          <a:xfrm flipV="1">
            <a:off x="2251177" y="3755638"/>
            <a:ext cx="453108" cy="207234"/>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Conector recto 19"/>
          <p:cNvCxnSpPr/>
          <p:nvPr/>
        </p:nvCxnSpPr>
        <p:spPr>
          <a:xfrm>
            <a:off x="2773870" y="3758845"/>
            <a:ext cx="373377" cy="168753"/>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Conector recto 20"/>
          <p:cNvCxnSpPr/>
          <p:nvPr/>
        </p:nvCxnSpPr>
        <p:spPr>
          <a:xfrm>
            <a:off x="3181209" y="3942508"/>
            <a:ext cx="373377" cy="168753"/>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flipV="1">
            <a:off x="3611141" y="3999470"/>
            <a:ext cx="948861" cy="76456"/>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4498520" y="4002150"/>
            <a:ext cx="343113" cy="43760"/>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a:off x="4889808" y="4074054"/>
            <a:ext cx="447061" cy="58950"/>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5" name="Conector recto 24"/>
          <p:cNvCxnSpPr/>
          <p:nvPr/>
        </p:nvCxnSpPr>
        <p:spPr>
          <a:xfrm>
            <a:off x="5649651" y="4184202"/>
            <a:ext cx="360344" cy="0"/>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6" name="Conector recto 25"/>
          <p:cNvCxnSpPr/>
          <p:nvPr/>
        </p:nvCxnSpPr>
        <p:spPr>
          <a:xfrm flipV="1">
            <a:off x="6008324" y="3861003"/>
            <a:ext cx="183006" cy="353938"/>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7" name="Conector recto 26"/>
          <p:cNvCxnSpPr/>
          <p:nvPr/>
        </p:nvCxnSpPr>
        <p:spPr>
          <a:xfrm>
            <a:off x="6178513" y="3843221"/>
            <a:ext cx="348191" cy="65858"/>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8" name="Conector recto 27"/>
          <p:cNvCxnSpPr/>
          <p:nvPr/>
        </p:nvCxnSpPr>
        <p:spPr>
          <a:xfrm flipV="1">
            <a:off x="6562708" y="3876150"/>
            <a:ext cx="381638" cy="23514"/>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9" name="Conector recto 28"/>
          <p:cNvCxnSpPr/>
          <p:nvPr/>
        </p:nvCxnSpPr>
        <p:spPr>
          <a:xfrm flipV="1">
            <a:off x="6986766" y="3831464"/>
            <a:ext cx="381638" cy="23514"/>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0" name="Conector recto 29"/>
          <p:cNvCxnSpPr/>
          <p:nvPr/>
        </p:nvCxnSpPr>
        <p:spPr>
          <a:xfrm>
            <a:off x="7385584" y="3831464"/>
            <a:ext cx="498784" cy="139894"/>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31" name="Conector recto 30"/>
          <p:cNvCxnSpPr>
            <a:endCxn id="15" idx="2"/>
          </p:cNvCxnSpPr>
          <p:nvPr/>
        </p:nvCxnSpPr>
        <p:spPr>
          <a:xfrm>
            <a:off x="7812360" y="3961963"/>
            <a:ext cx="216024" cy="19276"/>
          </a:xfrm>
          <a:prstGeom prst="line">
            <a:avLst/>
          </a:prstGeom>
          <a:ln w="6350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2" name="Llamada rectangular 31"/>
          <p:cNvSpPr/>
          <p:nvPr/>
        </p:nvSpPr>
        <p:spPr>
          <a:xfrm>
            <a:off x="1999491" y="2497100"/>
            <a:ext cx="1611649" cy="694995"/>
          </a:xfrm>
          <a:prstGeom prst="wedgeRectCallout">
            <a:avLst>
              <a:gd name="adj1" fmla="val -34943"/>
              <a:gd name="adj2" fmla="val 145732"/>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PE" sz="1750" dirty="0" smtClean="0"/>
              <a:t>Dv. Primavera </a:t>
            </a:r>
          </a:p>
          <a:p>
            <a:pPr algn="ctr"/>
            <a:r>
              <a:rPr lang="es-PE" sz="1750" dirty="0" smtClean="0"/>
              <a:t>Km. 161.5</a:t>
            </a:r>
            <a:endParaRPr lang="es-PE" sz="1750" dirty="0"/>
          </a:p>
        </p:txBody>
      </p:sp>
      <p:sp>
        <p:nvSpPr>
          <p:cNvPr id="33" name="Llamada rectangular 32"/>
          <p:cNvSpPr/>
          <p:nvPr/>
        </p:nvSpPr>
        <p:spPr>
          <a:xfrm>
            <a:off x="5257903" y="2445748"/>
            <a:ext cx="1720532" cy="694995"/>
          </a:xfrm>
          <a:prstGeom prst="wedgeRectCallout">
            <a:avLst>
              <a:gd name="adj1" fmla="val -37661"/>
              <a:gd name="adj2" fmla="val 200428"/>
            </a:avLst>
          </a:prstGeom>
          <a:ln>
            <a:no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PE" sz="1750" dirty="0" smtClean="0"/>
              <a:t>Dv. San Nicolás </a:t>
            </a:r>
          </a:p>
          <a:p>
            <a:pPr algn="ctr"/>
            <a:r>
              <a:rPr lang="es-PE" sz="1750" dirty="0" smtClean="0"/>
              <a:t>Km. 185</a:t>
            </a:r>
            <a:endParaRPr lang="es-PE" sz="1750" dirty="0"/>
          </a:p>
        </p:txBody>
      </p:sp>
      <p:sp>
        <p:nvSpPr>
          <p:cNvPr id="34" name="Llamada rectangular 33"/>
          <p:cNvSpPr/>
          <p:nvPr/>
        </p:nvSpPr>
        <p:spPr>
          <a:xfrm>
            <a:off x="7159075" y="2382403"/>
            <a:ext cx="1904715" cy="808096"/>
          </a:xfrm>
          <a:prstGeom prst="wedgeRectCallout">
            <a:avLst>
              <a:gd name="adj1" fmla="val 5231"/>
              <a:gd name="adj2" fmla="val 145593"/>
            </a:avLst>
          </a:prstGeom>
          <a:ln>
            <a:noFill/>
          </a:ln>
          <a:effectLst/>
          <a:scene3d>
            <a:camera prst="orthographicFront">
              <a:rot lat="0" lon="0" rev="0"/>
            </a:camera>
            <a:lightRig rig="chilly" dir="t">
              <a:rot lat="0" lon="0" rev="18480000"/>
            </a:lightRig>
          </a:scene3d>
          <a:sp3d prstMaterial="clear">
            <a:bevelT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PE" sz="1750" dirty="0" smtClean="0"/>
              <a:t>Fin de concesión Pativilca </a:t>
            </a:r>
          </a:p>
          <a:p>
            <a:pPr algn="ctr"/>
            <a:r>
              <a:rPr lang="es-PE" sz="1750" dirty="0" smtClean="0"/>
              <a:t>Km. 204.3</a:t>
            </a:r>
            <a:endParaRPr lang="es-PE" sz="1750" dirty="0"/>
          </a:p>
        </p:txBody>
      </p:sp>
      <p:cxnSp>
        <p:nvCxnSpPr>
          <p:cNvPr id="35" name="Conector recto 34"/>
          <p:cNvCxnSpPr/>
          <p:nvPr/>
        </p:nvCxnSpPr>
        <p:spPr>
          <a:xfrm>
            <a:off x="467544" y="3467577"/>
            <a:ext cx="216024" cy="21809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Conector recto 35"/>
          <p:cNvCxnSpPr/>
          <p:nvPr/>
        </p:nvCxnSpPr>
        <p:spPr>
          <a:xfrm>
            <a:off x="683568" y="3685673"/>
            <a:ext cx="301422" cy="241925"/>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Conector recto 36"/>
          <p:cNvCxnSpPr/>
          <p:nvPr/>
        </p:nvCxnSpPr>
        <p:spPr>
          <a:xfrm>
            <a:off x="965653" y="3927598"/>
            <a:ext cx="1008485" cy="16323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Conector recto 37"/>
          <p:cNvCxnSpPr/>
          <p:nvPr/>
        </p:nvCxnSpPr>
        <p:spPr>
          <a:xfrm flipV="1">
            <a:off x="2308119" y="3715027"/>
            <a:ext cx="578989" cy="24693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Conector recto 38"/>
          <p:cNvCxnSpPr/>
          <p:nvPr/>
        </p:nvCxnSpPr>
        <p:spPr>
          <a:xfrm>
            <a:off x="2851841" y="3726608"/>
            <a:ext cx="897958" cy="325614"/>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Conector recto 39"/>
          <p:cNvCxnSpPr/>
          <p:nvPr/>
        </p:nvCxnSpPr>
        <p:spPr>
          <a:xfrm flipV="1">
            <a:off x="3697342" y="4030125"/>
            <a:ext cx="901525" cy="57276"/>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1" name="Conector recto 40"/>
          <p:cNvCxnSpPr/>
          <p:nvPr/>
        </p:nvCxnSpPr>
        <p:spPr>
          <a:xfrm>
            <a:off x="4584876" y="4035398"/>
            <a:ext cx="751046" cy="218252"/>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Conector recto 41"/>
          <p:cNvCxnSpPr/>
          <p:nvPr/>
        </p:nvCxnSpPr>
        <p:spPr>
          <a:xfrm>
            <a:off x="5611230" y="4283175"/>
            <a:ext cx="567283"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3" name="Conector recto 42"/>
          <p:cNvCxnSpPr/>
          <p:nvPr/>
        </p:nvCxnSpPr>
        <p:spPr>
          <a:xfrm flipV="1">
            <a:off x="6178513" y="4235308"/>
            <a:ext cx="417525" cy="47867"/>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4" name="Conector recto 43"/>
          <p:cNvCxnSpPr/>
          <p:nvPr/>
        </p:nvCxnSpPr>
        <p:spPr>
          <a:xfrm flipV="1">
            <a:off x="6596038" y="4023094"/>
            <a:ext cx="1226866" cy="20261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5" name="Conector recto 44"/>
          <p:cNvCxnSpPr/>
          <p:nvPr/>
        </p:nvCxnSpPr>
        <p:spPr>
          <a:xfrm>
            <a:off x="352365" y="3553581"/>
            <a:ext cx="451142" cy="456265"/>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6" name="Conector recto 45"/>
          <p:cNvCxnSpPr/>
          <p:nvPr/>
        </p:nvCxnSpPr>
        <p:spPr>
          <a:xfrm>
            <a:off x="803507" y="4001762"/>
            <a:ext cx="528133" cy="141775"/>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7" name="Conector recto 46"/>
          <p:cNvCxnSpPr/>
          <p:nvPr/>
        </p:nvCxnSpPr>
        <p:spPr>
          <a:xfrm>
            <a:off x="1314832" y="4131271"/>
            <a:ext cx="780250" cy="91772"/>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8" name="Conector recto 47"/>
          <p:cNvCxnSpPr/>
          <p:nvPr/>
        </p:nvCxnSpPr>
        <p:spPr>
          <a:xfrm flipV="1">
            <a:off x="2099529" y="3882970"/>
            <a:ext cx="739256" cy="352338"/>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49" name="Conector recto 48"/>
          <p:cNvCxnSpPr/>
          <p:nvPr/>
        </p:nvCxnSpPr>
        <p:spPr>
          <a:xfrm>
            <a:off x="2826760" y="3894169"/>
            <a:ext cx="667132" cy="285073"/>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0" name="Conector recto 49"/>
          <p:cNvCxnSpPr/>
          <p:nvPr/>
        </p:nvCxnSpPr>
        <p:spPr>
          <a:xfrm flipV="1">
            <a:off x="3476900" y="4074253"/>
            <a:ext cx="974462" cy="109949"/>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1" name="Conector recto 50"/>
          <p:cNvCxnSpPr/>
          <p:nvPr/>
        </p:nvCxnSpPr>
        <p:spPr>
          <a:xfrm>
            <a:off x="4590312" y="3912300"/>
            <a:ext cx="794428" cy="124405"/>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2" name="Conector recto 51"/>
          <p:cNvCxnSpPr>
            <a:stCxn id="97" idx="6"/>
          </p:cNvCxnSpPr>
          <p:nvPr/>
        </p:nvCxnSpPr>
        <p:spPr>
          <a:xfrm>
            <a:off x="5645573" y="4162470"/>
            <a:ext cx="623455" cy="16772"/>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3" name="Conector recto 52"/>
          <p:cNvCxnSpPr/>
          <p:nvPr/>
        </p:nvCxnSpPr>
        <p:spPr>
          <a:xfrm flipV="1">
            <a:off x="6228184" y="4067780"/>
            <a:ext cx="750251" cy="111461"/>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54" name="Conector recto 53"/>
          <p:cNvCxnSpPr/>
          <p:nvPr/>
        </p:nvCxnSpPr>
        <p:spPr>
          <a:xfrm flipV="1">
            <a:off x="6978435" y="3882971"/>
            <a:ext cx="1081131" cy="184809"/>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sp>
        <p:nvSpPr>
          <p:cNvPr id="55" name="Llamada de flecha hacia arriba 54"/>
          <p:cNvSpPr/>
          <p:nvPr/>
        </p:nvSpPr>
        <p:spPr>
          <a:xfrm>
            <a:off x="620473" y="4067780"/>
            <a:ext cx="1407658" cy="1433900"/>
          </a:xfrm>
          <a:prstGeom prst="upArrowCallout">
            <a:avLst>
              <a:gd name="adj1" fmla="val 8503"/>
              <a:gd name="adj2" fmla="val 25000"/>
              <a:gd name="adj3" fmla="val 25000"/>
              <a:gd name="adj4" fmla="val 64977"/>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PE" sz="1750" dirty="0" smtClean="0"/>
              <a:t>S-I</a:t>
            </a:r>
          </a:p>
          <a:p>
            <a:pPr algn="ctr"/>
            <a:r>
              <a:rPr lang="es-PE" sz="1750" dirty="0" smtClean="0"/>
              <a:t>I Etapa </a:t>
            </a:r>
          </a:p>
          <a:p>
            <a:pPr algn="ctr"/>
            <a:r>
              <a:rPr lang="es-PE" sz="1750" dirty="0" smtClean="0"/>
              <a:t>14.5 km</a:t>
            </a:r>
            <a:endParaRPr lang="es-PE" sz="1750" dirty="0"/>
          </a:p>
        </p:txBody>
      </p:sp>
      <p:sp>
        <p:nvSpPr>
          <p:cNvPr id="56" name="Llamada de flecha hacia arriba 55"/>
          <p:cNvSpPr/>
          <p:nvPr/>
        </p:nvSpPr>
        <p:spPr>
          <a:xfrm>
            <a:off x="2669916" y="4147278"/>
            <a:ext cx="1407658" cy="1433900"/>
          </a:xfrm>
          <a:prstGeom prst="upArrowCallout">
            <a:avLst>
              <a:gd name="adj1" fmla="val 8503"/>
              <a:gd name="adj2" fmla="val 25000"/>
              <a:gd name="adj3" fmla="val 25000"/>
              <a:gd name="adj4" fmla="val 64977"/>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PE" sz="1750" dirty="0" smtClean="0"/>
              <a:t>S-II</a:t>
            </a:r>
          </a:p>
          <a:p>
            <a:pPr algn="ctr"/>
            <a:r>
              <a:rPr lang="es-PE" sz="1750" dirty="0" smtClean="0"/>
              <a:t>I Etapa</a:t>
            </a:r>
          </a:p>
          <a:p>
            <a:pPr algn="ctr"/>
            <a:r>
              <a:rPr lang="es-PE" sz="1750" dirty="0" smtClean="0"/>
              <a:t>23.5 km</a:t>
            </a:r>
            <a:endParaRPr lang="es-PE" sz="1750" dirty="0"/>
          </a:p>
        </p:txBody>
      </p:sp>
      <p:sp>
        <p:nvSpPr>
          <p:cNvPr id="57" name="Llamada de flecha hacia arriba 56"/>
          <p:cNvSpPr/>
          <p:nvPr/>
        </p:nvSpPr>
        <p:spPr>
          <a:xfrm>
            <a:off x="6153622" y="4213914"/>
            <a:ext cx="1407658" cy="1591350"/>
          </a:xfrm>
          <a:prstGeom prst="upArrowCallout">
            <a:avLst>
              <a:gd name="adj1" fmla="val 8503"/>
              <a:gd name="adj2" fmla="val 25000"/>
              <a:gd name="adj3" fmla="val 25000"/>
              <a:gd name="adj4" fmla="val 64977"/>
            </a:avLst>
          </a:prstGeom>
          <a:ln>
            <a:noFill/>
          </a:ln>
          <a:effectLst/>
          <a:scene3d>
            <a:camera prst="orthographicFront">
              <a:rot lat="0" lon="0" rev="0"/>
            </a:camera>
            <a:lightRig rig="chilly" dir="t">
              <a:rot lat="0" lon="0" rev="18480000"/>
            </a:lightRig>
          </a:scene3d>
          <a:sp3d prstMaterial="clear">
            <a:bevelT h="63500"/>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s-PE" sz="1750" dirty="0" smtClean="0"/>
              <a:t>S-III</a:t>
            </a:r>
          </a:p>
          <a:p>
            <a:pPr algn="ctr"/>
            <a:r>
              <a:rPr lang="es-PE" sz="1750" dirty="0" smtClean="0"/>
              <a:t>I Etapa</a:t>
            </a:r>
          </a:p>
          <a:p>
            <a:pPr algn="ctr"/>
            <a:r>
              <a:rPr lang="es-PE" sz="1750" dirty="0" smtClean="0"/>
              <a:t>19.3 km</a:t>
            </a:r>
            <a:endParaRPr lang="es-PE" sz="1750" dirty="0"/>
          </a:p>
        </p:txBody>
      </p:sp>
      <p:cxnSp>
        <p:nvCxnSpPr>
          <p:cNvPr id="58" name="Conector recto 57"/>
          <p:cNvCxnSpPr/>
          <p:nvPr/>
        </p:nvCxnSpPr>
        <p:spPr>
          <a:xfrm flipV="1">
            <a:off x="4456361" y="3906004"/>
            <a:ext cx="162054" cy="158993"/>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sp>
        <p:nvSpPr>
          <p:cNvPr id="59" name="Conector 58"/>
          <p:cNvSpPr/>
          <p:nvPr/>
        </p:nvSpPr>
        <p:spPr>
          <a:xfrm>
            <a:off x="1969807" y="3811097"/>
            <a:ext cx="381265" cy="403844"/>
          </a:xfrm>
          <a:prstGeom prst="flowChartConnector">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60" name="Grupo 59"/>
          <p:cNvGrpSpPr/>
          <p:nvPr/>
        </p:nvGrpSpPr>
        <p:grpSpPr>
          <a:xfrm>
            <a:off x="928518" y="3828203"/>
            <a:ext cx="381265" cy="403844"/>
            <a:chOff x="179512" y="3285822"/>
            <a:chExt cx="216024" cy="215185"/>
          </a:xfrm>
          <a:scene3d>
            <a:camera prst="orthographicFront">
              <a:rot lat="0" lon="0" rev="0"/>
            </a:camera>
            <a:lightRig rig="glow" dir="t">
              <a:rot lat="0" lon="0" rev="14100000"/>
            </a:lightRig>
          </a:scene3d>
        </p:grpSpPr>
        <p:sp>
          <p:nvSpPr>
            <p:cNvPr id="61" name="Conector 60"/>
            <p:cNvSpPr/>
            <p:nvPr/>
          </p:nvSpPr>
          <p:spPr>
            <a:xfrm>
              <a:off x="179512" y="3285822"/>
              <a:ext cx="216024" cy="215185"/>
            </a:xfrm>
            <a:prstGeom prst="flowChartConnector">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2" name="Conector 61"/>
            <p:cNvSpPr/>
            <p:nvPr/>
          </p:nvSpPr>
          <p:spPr>
            <a:xfrm>
              <a:off x="215516" y="3319251"/>
              <a:ext cx="144016" cy="148326"/>
            </a:xfrm>
            <a:prstGeom prst="flowChartConnector">
              <a:avLst/>
            </a:prstGeom>
            <a:solidFill>
              <a:srgbClr val="7030A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63" name="Grupo 62"/>
          <p:cNvGrpSpPr/>
          <p:nvPr/>
        </p:nvGrpSpPr>
        <p:grpSpPr>
          <a:xfrm>
            <a:off x="3505030" y="3889415"/>
            <a:ext cx="381265" cy="403844"/>
            <a:chOff x="179512" y="3285822"/>
            <a:chExt cx="216024" cy="215185"/>
          </a:xfrm>
          <a:scene3d>
            <a:camera prst="orthographicFront">
              <a:rot lat="0" lon="0" rev="0"/>
            </a:camera>
            <a:lightRig rig="glow" dir="t">
              <a:rot lat="0" lon="0" rev="14100000"/>
            </a:lightRig>
          </a:scene3d>
        </p:grpSpPr>
        <p:sp>
          <p:nvSpPr>
            <p:cNvPr id="64" name="Conector 63"/>
            <p:cNvSpPr/>
            <p:nvPr/>
          </p:nvSpPr>
          <p:spPr>
            <a:xfrm>
              <a:off x="179512" y="3285822"/>
              <a:ext cx="216024" cy="215185"/>
            </a:xfrm>
            <a:prstGeom prst="flowChartConnector">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5" name="Conector 64"/>
            <p:cNvSpPr/>
            <p:nvPr/>
          </p:nvSpPr>
          <p:spPr>
            <a:xfrm>
              <a:off x="215516" y="3319251"/>
              <a:ext cx="144016" cy="148326"/>
            </a:xfrm>
            <a:prstGeom prst="flowChartConnector">
              <a:avLst/>
            </a:prstGeom>
            <a:solidFill>
              <a:srgbClr val="7030A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66" name="Grupo 65"/>
          <p:cNvGrpSpPr/>
          <p:nvPr/>
        </p:nvGrpSpPr>
        <p:grpSpPr>
          <a:xfrm>
            <a:off x="6851639" y="3901607"/>
            <a:ext cx="381265" cy="403844"/>
            <a:chOff x="179512" y="3285822"/>
            <a:chExt cx="216024" cy="215185"/>
          </a:xfrm>
          <a:scene3d>
            <a:camera prst="orthographicFront">
              <a:rot lat="0" lon="0" rev="0"/>
            </a:camera>
            <a:lightRig rig="glow" dir="t">
              <a:rot lat="0" lon="0" rev="14100000"/>
            </a:lightRig>
          </a:scene3d>
        </p:grpSpPr>
        <p:sp>
          <p:nvSpPr>
            <p:cNvPr id="67" name="Conector 66"/>
            <p:cNvSpPr/>
            <p:nvPr/>
          </p:nvSpPr>
          <p:spPr>
            <a:xfrm>
              <a:off x="179512" y="3285822"/>
              <a:ext cx="216024" cy="215185"/>
            </a:xfrm>
            <a:prstGeom prst="flowChartConnector">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8" name="Conector 67"/>
            <p:cNvSpPr/>
            <p:nvPr/>
          </p:nvSpPr>
          <p:spPr>
            <a:xfrm>
              <a:off x="215516" y="3319251"/>
              <a:ext cx="144016" cy="148326"/>
            </a:xfrm>
            <a:prstGeom prst="flowChartConnector">
              <a:avLst/>
            </a:prstGeom>
            <a:solidFill>
              <a:srgbClr val="7030A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69" name="Grupo 68"/>
          <p:cNvGrpSpPr/>
          <p:nvPr/>
        </p:nvGrpSpPr>
        <p:grpSpPr>
          <a:xfrm>
            <a:off x="7318580" y="3813197"/>
            <a:ext cx="470265" cy="450965"/>
            <a:chOff x="7318580" y="3813197"/>
            <a:chExt cx="470265" cy="450965"/>
          </a:xfrm>
        </p:grpSpPr>
        <p:sp>
          <p:nvSpPr>
            <p:cNvPr id="70" name="Abrir corchete 69"/>
            <p:cNvSpPr/>
            <p:nvPr/>
          </p:nvSpPr>
          <p:spPr>
            <a:xfrm>
              <a:off x="7613149" y="3817147"/>
              <a:ext cx="175696" cy="447015"/>
            </a:xfrm>
            <a:prstGeom prst="lef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71" name="Abrir corchete 70"/>
            <p:cNvSpPr/>
            <p:nvPr/>
          </p:nvSpPr>
          <p:spPr>
            <a:xfrm flipH="1">
              <a:off x="7318580" y="3813197"/>
              <a:ext cx="190359" cy="447015"/>
            </a:xfrm>
            <a:prstGeom prst="lef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grpSp>
      <p:grpSp>
        <p:nvGrpSpPr>
          <p:cNvPr id="72" name="Grupo 71"/>
          <p:cNvGrpSpPr/>
          <p:nvPr/>
        </p:nvGrpSpPr>
        <p:grpSpPr>
          <a:xfrm>
            <a:off x="4824198" y="3902616"/>
            <a:ext cx="470265" cy="450965"/>
            <a:chOff x="7318580" y="3813197"/>
            <a:chExt cx="470265" cy="450965"/>
          </a:xfrm>
        </p:grpSpPr>
        <p:sp>
          <p:nvSpPr>
            <p:cNvPr id="73" name="Abrir corchete 72"/>
            <p:cNvSpPr/>
            <p:nvPr/>
          </p:nvSpPr>
          <p:spPr>
            <a:xfrm>
              <a:off x="7613149" y="3817147"/>
              <a:ext cx="175696" cy="447015"/>
            </a:xfrm>
            <a:prstGeom prst="lef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74" name="Abrir corchete 73"/>
            <p:cNvSpPr/>
            <p:nvPr/>
          </p:nvSpPr>
          <p:spPr>
            <a:xfrm flipH="1">
              <a:off x="7318580" y="3813197"/>
              <a:ext cx="190359" cy="447015"/>
            </a:xfrm>
            <a:prstGeom prst="lef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grpSp>
      <p:grpSp>
        <p:nvGrpSpPr>
          <p:cNvPr id="75" name="Grupo 74"/>
          <p:cNvGrpSpPr/>
          <p:nvPr/>
        </p:nvGrpSpPr>
        <p:grpSpPr>
          <a:xfrm rot="1536621">
            <a:off x="639811" y="3665933"/>
            <a:ext cx="470265" cy="450965"/>
            <a:chOff x="7318580" y="3813197"/>
            <a:chExt cx="470265" cy="450965"/>
          </a:xfrm>
        </p:grpSpPr>
        <p:sp>
          <p:nvSpPr>
            <p:cNvPr id="76" name="Abrir corchete 75"/>
            <p:cNvSpPr/>
            <p:nvPr/>
          </p:nvSpPr>
          <p:spPr>
            <a:xfrm>
              <a:off x="7613149" y="3817147"/>
              <a:ext cx="175696" cy="447015"/>
            </a:xfrm>
            <a:prstGeom prst="lef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77" name="Abrir corchete 76"/>
            <p:cNvSpPr/>
            <p:nvPr/>
          </p:nvSpPr>
          <p:spPr>
            <a:xfrm flipH="1">
              <a:off x="7318580" y="3813197"/>
              <a:ext cx="190359" cy="447015"/>
            </a:xfrm>
            <a:prstGeom prst="lef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grpSp>
      <p:grpSp>
        <p:nvGrpSpPr>
          <p:cNvPr id="78" name="Grupo 77"/>
          <p:cNvGrpSpPr/>
          <p:nvPr/>
        </p:nvGrpSpPr>
        <p:grpSpPr>
          <a:xfrm rot="1561483">
            <a:off x="582098" y="3396451"/>
            <a:ext cx="208490" cy="603494"/>
            <a:chOff x="1132627" y="2809870"/>
            <a:chExt cx="208490" cy="603494"/>
          </a:xfrm>
        </p:grpSpPr>
        <p:sp>
          <p:nvSpPr>
            <p:cNvPr id="79" name="Abrir corchete 78"/>
            <p:cNvSpPr/>
            <p:nvPr/>
          </p:nvSpPr>
          <p:spPr>
            <a:xfrm>
              <a:off x="1272631" y="2809870"/>
              <a:ext cx="68486" cy="599213"/>
            </a:xfrm>
            <a:prstGeom prst="leftBracket">
              <a:avLst/>
            </a:prstGeom>
            <a:ln w="28575">
              <a:solidFill>
                <a:srgbClr val="EB1BB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80" name="Abrir corchete 79"/>
            <p:cNvSpPr/>
            <p:nvPr/>
          </p:nvSpPr>
          <p:spPr>
            <a:xfrm flipH="1">
              <a:off x="1132627" y="2814151"/>
              <a:ext cx="76207" cy="599213"/>
            </a:xfrm>
            <a:prstGeom prst="leftBracket">
              <a:avLst/>
            </a:prstGeom>
            <a:ln w="28575">
              <a:solidFill>
                <a:srgbClr val="EB1BB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grpSp>
      <p:grpSp>
        <p:nvGrpSpPr>
          <p:cNvPr id="81" name="Grupo 80"/>
          <p:cNvGrpSpPr/>
          <p:nvPr/>
        </p:nvGrpSpPr>
        <p:grpSpPr>
          <a:xfrm rot="1561483">
            <a:off x="689479" y="3494368"/>
            <a:ext cx="208490" cy="603494"/>
            <a:chOff x="1132627" y="2809870"/>
            <a:chExt cx="208490" cy="603494"/>
          </a:xfrm>
        </p:grpSpPr>
        <p:sp>
          <p:nvSpPr>
            <p:cNvPr id="82" name="Abrir corchete 81"/>
            <p:cNvSpPr/>
            <p:nvPr/>
          </p:nvSpPr>
          <p:spPr>
            <a:xfrm>
              <a:off x="1272631" y="2809870"/>
              <a:ext cx="68486" cy="599213"/>
            </a:xfrm>
            <a:prstGeom prst="leftBracket">
              <a:avLst/>
            </a:prstGeom>
            <a:ln w="28575">
              <a:solidFill>
                <a:srgbClr val="EB1BB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83" name="Abrir corchete 82"/>
            <p:cNvSpPr/>
            <p:nvPr/>
          </p:nvSpPr>
          <p:spPr>
            <a:xfrm flipH="1">
              <a:off x="1132627" y="2814151"/>
              <a:ext cx="76207" cy="599213"/>
            </a:xfrm>
            <a:prstGeom prst="leftBracket">
              <a:avLst/>
            </a:prstGeom>
            <a:ln w="28575">
              <a:solidFill>
                <a:srgbClr val="EB1BB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grpSp>
      <p:grpSp>
        <p:nvGrpSpPr>
          <p:cNvPr id="84" name="Grupo 83"/>
          <p:cNvGrpSpPr/>
          <p:nvPr/>
        </p:nvGrpSpPr>
        <p:grpSpPr>
          <a:xfrm>
            <a:off x="3212632" y="820775"/>
            <a:ext cx="3314071" cy="1541194"/>
            <a:chOff x="3212632" y="820775"/>
            <a:chExt cx="3314071" cy="1541194"/>
          </a:xfrm>
        </p:grpSpPr>
        <p:sp>
          <p:nvSpPr>
            <p:cNvPr id="85" name="Llamada rectangular 84"/>
            <p:cNvSpPr/>
            <p:nvPr/>
          </p:nvSpPr>
          <p:spPr>
            <a:xfrm>
              <a:off x="3212632" y="820775"/>
              <a:ext cx="3314071" cy="1541194"/>
            </a:xfrm>
            <a:prstGeom prst="wedgeRectCallout">
              <a:avLst>
                <a:gd name="adj1" fmla="val -42147"/>
                <a:gd name="adj2" fmla="val 150668"/>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6"/>
            </a:fillRef>
            <a:effectRef idx="1">
              <a:schemeClr val="accent6"/>
            </a:effectRef>
            <a:fontRef idx="minor">
              <a:schemeClr val="lt1"/>
            </a:fontRef>
          </p:style>
          <p:txBody>
            <a:bodyPr rtlCol="0" anchor="ctr"/>
            <a:lstStyle/>
            <a:p>
              <a:pPr algn="ctr"/>
              <a:r>
                <a:rPr lang="es-PE" sz="1750" dirty="0" smtClean="0"/>
                <a:t>Segunda Etapa</a:t>
              </a:r>
            </a:p>
            <a:p>
              <a:r>
                <a:rPr lang="es-PE" sz="1750" dirty="0" smtClean="0"/>
                <a:t>57 km. Carretera</a:t>
              </a:r>
            </a:p>
            <a:p>
              <a:r>
                <a:rPr lang="es-PE" sz="1750" dirty="0" smtClean="0"/>
                <a:t>4 Intercambios Viales</a:t>
              </a:r>
            </a:p>
            <a:p>
              <a:r>
                <a:rPr lang="es-PE" sz="1750" dirty="0" smtClean="0"/>
                <a:t>3 Puentes sobre ríos</a:t>
              </a:r>
            </a:p>
            <a:p>
              <a:r>
                <a:rPr lang="es-PE" sz="1750" dirty="0" smtClean="0"/>
                <a:t>3 Pasos a desnivel</a:t>
              </a:r>
              <a:endParaRPr lang="es-PE" sz="1750" dirty="0"/>
            </a:p>
          </p:txBody>
        </p:sp>
        <p:cxnSp>
          <p:nvCxnSpPr>
            <p:cNvPr id="86" name="Conector recto 85"/>
            <p:cNvCxnSpPr/>
            <p:nvPr/>
          </p:nvCxnSpPr>
          <p:spPr>
            <a:xfrm flipV="1">
              <a:off x="5335629" y="1285449"/>
              <a:ext cx="800862" cy="4706"/>
            </a:xfrm>
            <a:prstGeom prst="line">
              <a:avLst/>
            </a:prstGeom>
            <a:ln w="76200">
              <a:solidFill>
                <a:srgbClr val="00FF00"/>
              </a:solidFill>
            </a:ln>
          </p:spPr>
          <p:style>
            <a:lnRef idx="1">
              <a:schemeClr val="accent1"/>
            </a:lnRef>
            <a:fillRef idx="0">
              <a:schemeClr val="accent1"/>
            </a:fillRef>
            <a:effectRef idx="0">
              <a:schemeClr val="accent1"/>
            </a:effectRef>
            <a:fontRef idx="minor">
              <a:schemeClr val="tx1"/>
            </a:fontRef>
          </p:style>
        </p:cxnSp>
        <p:grpSp>
          <p:nvGrpSpPr>
            <p:cNvPr id="87" name="Grupo 86"/>
            <p:cNvGrpSpPr/>
            <p:nvPr/>
          </p:nvGrpSpPr>
          <p:grpSpPr>
            <a:xfrm>
              <a:off x="5544301" y="1367260"/>
              <a:ext cx="292757" cy="280225"/>
              <a:chOff x="179512" y="3285822"/>
              <a:chExt cx="216024" cy="215185"/>
            </a:xfrm>
            <a:scene3d>
              <a:camera prst="orthographicFront">
                <a:rot lat="0" lon="0" rev="0"/>
              </a:camera>
              <a:lightRig rig="glow" dir="t">
                <a:rot lat="0" lon="0" rev="14100000"/>
              </a:lightRig>
            </a:scene3d>
          </p:grpSpPr>
          <p:sp>
            <p:nvSpPr>
              <p:cNvPr id="94" name="Conector 93"/>
              <p:cNvSpPr/>
              <p:nvPr/>
            </p:nvSpPr>
            <p:spPr>
              <a:xfrm>
                <a:off x="179512" y="3285822"/>
                <a:ext cx="216024" cy="215185"/>
              </a:xfrm>
              <a:prstGeom prst="flowChartConnector">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5" name="Conector 94"/>
              <p:cNvSpPr/>
              <p:nvPr/>
            </p:nvSpPr>
            <p:spPr>
              <a:xfrm>
                <a:off x="215516" y="3319251"/>
                <a:ext cx="144016" cy="148326"/>
              </a:xfrm>
              <a:prstGeom prst="flowChartConnector">
                <a:avLst/>
              </a:prstGeom>
              <a:solidFill>
                <a:srgbClr val="7030A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88" name="Grupo 87"/>
            <p:cNvGrpSpPr/>
            <p:nvPr/>
          </p:nvGrpSpPr>
          <p:grpSpPr>
            <a:xfrm>
              <a:off x="5535495" y="1727528"/>
              <a:ext cx="301563" cy="201828"/>
              <a:chOff x="7318580" y="3813197"/>
              <a:chExt cx="470265" cy="450965"/>
            </a:xfrm>
          </p:grpSpPr>
          <p:sp>
            <p:nvSpPr>
              <p:cNvPr id="92" name="Abrir corchete 91"/>
              <p:cNvSpPr/>
              <p:nvPr/>
            </p:nvSpPr>
            <p:spPr>
              <a:xfrm>
                <a:off x="7613149" y="3817147"/>
                <a:ext cx="175696" cy="447015"/>
              </a:xfrm>
              <a:prstGeom prst="lef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93" name="Abrir corchete 92"/>
              <p:cNvSpPr/>
              <p:nvPr/>
            </p:nvSpPr>
            <p:spPr>
              <a:xfrm flipH="1">
                <a:off x="7318580" y="3813197"/>
                <a:ext cx="190359" cy="447015"/>
              </a:xfrm>
              <a:prstGeom prst="leftBracket">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grpSp>
        <p:grpSp>
          <p:nvGrpSpPr>
            <p:cNvPr id="89" name="Grupo 88"/>
            <p:cNvGrpSpPr/>
            <p:nvPr/>
          </p:nvGrpSpPr>
          <p:grpSpPr>
            <a:xfrm rot="1561483">
              <a:off x="5605594" y="2028978"/>
              <a:ext cx="133747" cy="253918"/>
              <a:chOff x="1132627" y="2809870"/>
              <a:chExt cx="208490" cy="603494"/>
            </a:xfrm>
          </p:grpSpPr>
          <p:sp>
            <p:nvSpPr>
              <p:cNvPr id="90" name="Abrir corchete 89"/>
              <p:cNvSpPr/>
              <p:nvPr/>
            </p:nvSpPr>
            <p:spPr>
              <a:xfrm>
                <a:off x="1272631" y="2809870"/>
                <a:ext cx="68486" cy="599213"/>
              </a:xfrm>
              <a:prstGeom prst="leftBracket">
                <a:avLst/>
              </a:prstGeom>
              <a:ln w="28575">
                <a:solidFill>
                  <a:srgbClr val="EB1BB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91" name="Abrir corchete 90"/>
              <p:cNvSpPr/>
              <p:nvPr/>
            </p:nvSpPr>
            <p:spPr>
              <a:xfrm flipH="1">
                <a:off x="1132627" y="2814151"/>
                <a:ext cx="76207" cy="599213"/>
              </a:xfrm>
              <a:prstGeom prst="leftBracket">
                <a:avLst/>
              </a:prstGeom>
              <a:ln w="28575">
                <a:solidFill>
                  <a:srgbClr val="EB1BB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grpSp>
      </p:grpSp>
      <p:sp>
        <p:nvSpPr>
          <p:cNvPr id="96" name="8 CuadroTexto"/>
          <p:cNvSpPr txBox="1"/>
          <p:nvPr/>
        </p:nvSpPr>
        <p:spPr>
          <a:xfrm>
            <a:off x="4097720" y="3317685"/>
            <a:ext cx="1584176" cy="369332"/>
          </a:xfrm>
          <a:prstGeom prst="rect">
            <a:avLst/>
          </a:prstGeom>
          <a:noFill/>
        </p:spPr>
        <p:txBody>
          <a:bodyPr wrap="square" rtlCol="0">
            <a:spAutoFit/>
          </a:bodyPr>
          <a:lstStyle/>
          <a:p>
            <a:r>
              <a:rPr lang="es-PE" dirty="0" smtClean="0">
                <a:solidFill>
                  <a:schemeClr val="bg1"/>
                </a:solidFill>
              </a:rPr>
              <a:t>Km. 181</a:t>
            </a:r>
            <a:endParaRPr lang="es-PE" dirty="0">
              <a:solidFill>
                <a:schemeClr val="bg1"/>
              </a:solidFill>
            </a:endParaRPr>
          </a:p>
        </p:txBody>
      </p:sp>
      <p:sp>
        <p:nvSpPr>
          <p:cNvPr id="97" name="Conector 96"/>
          <p:cNvSpPr/>
          <p:nvPr/>
        </p:nvSpPr>
        <p:spPr>
          <a:xfrm>
            <a:off x="5280538" y="3971358"/>
            <a:ext cx="365035" cy="382223"/>
          </a:xfrm>
          <a:prstGeom prst="flowChartConnector">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98" name="Grupo 97"/>
          <p:cNvGrpSpPr/>
          <p:nvPr/>
        </p:nvGrpSpPr>
        <p:grpSpPr>
          <a:xfrm>
            <a:off x="5265255" y="3933056"/>
            <a:ext cx="381265" cy="403844"/>
            <a:chOff x="179512" y="3285822"/>
            <a:chExt cx="216024" cy="215185"/>
          </a:xfrm>
          <a:scene3d>
            <a:camera prst="orthographicFront">
              <a:rot lat="0" lon="0" rev="0"/>
            </a:camera>
            <a:lightRig rig="glow" dir="t">
              <a:rot lat="0" lon="0" rev="14100000"/>
            </a:lightRig>
          </a:scene3d>
        </p:grpSpPr>
        <p:sp>
          <p:nvSpPr>
            <p:cNvPr id="99" name="Conector 98"/>
            <p:cNvSpPr/>
            <p:nvPr/>
          </p:nvSpPr>
          <p:spPr>
            <a:xfrm>
              <a:off x="179512" y="3285822"/>
              <a:ext cx="216024" cy="215185"/>
            </a:xfrm>
            <a:prstGeom prst="flowChartConnector">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0" name="Conector 99"/>
            <p:cNvSpPr/>
            <p:nvPr/>
          </p:nvSpPr>
          <p:spPr>
            <a:xfrm>
              <a:off x="215516" y="3319251"/>
              <a:ext cx="144016" cy="148326"/>
            </a:xfrm>
            <a:prstGeom prst="flowChartConnector">
              <a:avLst/>
            </a:prstGeom>
            <a:solidFill>
              <a:srgbClr val="7030A0"/>
            </a:solidFill>
            <a:ln>
              <a:noFill/>
            </a:ln>
            <a:effectLst/>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102" name="Rectangle 2"/>
          <p:cNvSpPr txBox="1">
            <a:spLocks noChangeArrowheads="1"/>
          </p:cNvSpPr>
          <p:nvPr/>
        </p:nvSpPr>
        <p:spPr>
          <a:xfrm>
            <a:off x="0" y="0"/>
            <a:ext cx="5004048" cy="428625"/>
          </a:xfrm>
          <a:prstGeom prst="rect">
            <a:avLst/>
          </a:prstGeom>
        </p:spPr>
        <p:txBody>
          <a:bodyPr anchor="ctr">
            <a:normAutofit/>
          </a:bodyPr>
          <a:lstStyle/>
          <a:p>
            <a:pPr eaLnBrk="1" fontAlgn="auto" hangingPunct="1">
              <a:spcAft>
                <a:spcPts val="0"/>
              </a:spcAft>
              <a:defRPr/>
            </a:pPr>
            <a:r>
              <a:rPr lang="es-PE" sz="2000" b="1" dirty="0">
                <a:solidFill>
                  <a:schemeClr val="bg1"/>
                </a:solidFill>
                <a:latin typeface="+mj-lt"/>
                <a:ea typeface="+mj-ea"/>
                <a:cs typeface="+mj-cs"/>
              </a:rPr>
              <a:t>Construcción </a:t>
            </a:r>
            <a:r>
              <a:rPr lang="es-PE" sz="2000" b="1" dirty="0" smtClean="0">
                <a:solidFill>
                  <a:schemeClr val="bg1"/>
                </a:solidFill>
                <a:latin typeface="+mj-lt"/>
                <a:ea typeface="+mj-ea"/>
                <a:cs typeface="+mj-cs"/>
              </a:rPr>
              <a:t>Segunda Etapa</a:t>
            </a:r>
            <a:endParaRPr lang="es-ES" sz="2000" b="1" dirty="0">
              <a:solidFill>
                <a:schemeClr val="bg1"/>
              </a:solidFill>
              <a:latin typeface="+mj-lt"/>
              <a:ea typeface="+mj-ea"/>
              <a:cs typeface="+mj-cs"/>
            </a:endParaRPr>
          </a:p>
        </p:txBody>
      </p:sp>
      <p:sp>
        <p:nvSpPr>
          <p:cNvPr id="103" name="Llamada rectangular 102"/>
          <p:cNvSpPr/>
          <p:nvPr/>
        </p:nvSpPr>
        <p:spPr>
          <a:xfrm>
            <a:off x="179512" y="1844824"/>
            <a:ext cx="1111982" cy="694995"/>
          </a:xfrm>
          <a:prstGeom prst="wedgeRectCallout">
            <a:avLst>
              <a:gd name="adj1" fmla="val -34943"/>
              <a:gd name="adj2" fmla="val 145732"/>
            </a:avLst>
          </a:prstGeom>
          <a:ln>
            <a:noFill/>
          </a:ln>
          <a:effectLst/>
          <a:scene3d>
            <a:camera prst="orthographicFront">
              <a:rot lat="0" lon="0" rev="0"/>
            </a:camera>
            <a:lightRig rig="chilly" dir="t">
              <a:rot lat="0" lon="0" rev="18480000"/>
            </a:lightRig>
          </a:scene3d>
          <a:sp3d prstMaterial="clear">
            <a:bevelT h="63500"/>
          </a:sp3d>
        </p:spPr>
        <p:style>
          <a:lnRef idx="3">
            <a:schemeClr val="lt1"/>
          </a:lnRef>
          <a:fillRef idx="1">
            <a:schemeClr val="accent6"/>
          </a:fillRef>
          <a:effectRef idx="1">
            <a:schemeClr val="accent6"/>
          </a:effectRef>
          <a:fontRef idx="minor">
            <a:schemeClr val="lt1"/>
          </a:fontRef>
        </p:style>
        <p:txBody>
          <a:bodyPr rtlCol="0" anchor="ctr"/>
          <a:lstStyle/>
          <a:p>
            <a:pPr algn="ctr"/>
            <a:r>
              <a:rPr lang="es-PE" sz="1750" dirty="0" smtClean="0"/>
              <a:t>Huacho </a:t>
            </a:r>
          </a:p>
          <a:p>
            <a:pPr algn="ctr"/>
            <a:r>
              <a:rPr lang="es-PE" sz="1750" dirty="0" smtClean="0"/>
              <a:t>Km. 147</a:t>
            </a:r>
            <a:endParaRPr lang="es-PE" sz="1750" dirty="0"/>
          </a:p>
        </p:txBody>
      </p:sp>
      <p:sp>
        <p:nvSpPr>
          <p:cNvPr id="104" name="Conector 103"/>
          <p:cNvSpPr/>
          <p:nvPr/>
        </p:nvSpPr>
        <p:spPr>
          <a:xfrm>
            <a:off x="117290" y="3238207"/>
            <a:ext cx="360040" cy="308912"/>
          </a:xfrm>
          <a:prstGeom prst="flowChartConnector">
            <a:avLst/>
          </a:prstGeom>
          <a:gradFill flip="none" rotWithShape="1">
            <a:gsLst>
              <a:gs pos="0">
                <a:schemeClr val="bg1">
                  <a:lumMod val="85000"/>
                  <a:shade val="30000"/>
                  <a:satMod val="115000"/>
                </a:schemeClr>
              </a:gs>
              <a:gs pos="50000">
                <a:schemeClr val="bg1">
                  <a:lumMod val="85000"/>
                  <a:shade val="67500"/>
                  <a:satMod val="115000"/>
                </a:schemeClr>
              </a:gs>
              <a:gs pos="100000">
                <a:schemeClr val="bg1">
                  <a:lumMod val="85000"/>
                  <a:shade val="100000"/>
                  <a:satMod val="115000"/>
                </a:schemeClr>
              </a:gs>
            </a:gsLst>
            <a:path path="circle">
              <a:fillToRect l="50000" t="50000" r="50000" b="50000"/>
            </a:path>
            <a:tileRect/>
          </a:gradFill>
          <a:ln>
            <a:noFill/>
          </a:ln>
          <a:effectLst/>
          <a:scene3d>
            <a:camera prst="orthographicFront">
              <a:rot lat="0" lon="0" rev="0"/>
            </a:camera>
            <a:lightRig rig="glow" dir="t">
              <a:rot lat="0" lon="0" rev="14100000"/>
            </a:lightRig>
          </a:scene3d>
          <a:sp3d prstMaterial="softEdg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05" name="Grupo 104"/>
          <p:cNvGrpSpPr/>
          <p:nvPr/>
        </p:nvGrpSpPr>
        <p:grpSpPr>
          <a:xfrm rot="1561483">
            <a:off x="384740" y="3287368"/>
            <a:ext cx="208490" cy="603494"/>
            <a:chOff x="1132627" y="2809870"/>
            <a:chExt cx="208490" cy="603494"/>
          </a:xfrm>
        </p:grpSpPr>
        <p:sp>
          <p:nvSpPr>
            <p:cNvPr id="106" name="Abrir corchete 105"/>
            <p:cNvSpPr/>
            <p:nvPr/>
          </p:nvSpPr>
          <p:spPr>
            <a:xfrm>
              <a:off x="1272631" y="2809870"/>
              <a:ext cx="68486" cy="599213"/>
            </a:xfrm>
            <a:prstGeom prst="leftBracket">
              <a:avLst/>
            </a:prstGeom>
            <a:ln w="28575">
              <a:solidFill>
                <a:srgbClr val="EB1BB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107" name="Abrir corchete 106"/>
            <p:cNvSpPr/>
            <p:nvPr/>
          </p:nvSpPr>
          <p:spPr>
            <a:xfrm flipH="1">
              <a:off x="1132627" y="2814151"/>
              <a:ext cx="76207" cy="599213"/>
            </a:xfrm>
            <a:prstGeom prst="leftBracket">
              <a:avLst/>
            </a:prstGeom>
            <a:ln w="28575">
              <a:solidFill>
                <a:srgbClr val="EB1BB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grpSp>
    </p:spTree>
    <p:extLst>
      <p:ext uri="{BB962C8B-B14F-4D97-AF65-F5344CB8AC3E}">
        <p14:creationId xmlns:p14="http://schemas.microsoft.com/office/powerpoint/2010/main" val="71996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p:cNvSpPr txBox="1"/>
          <p:nvPr/>
        </p:nvSpPr>
        <p:spPr>
          <a:xfrm>
            <a:off x="1853698" y="6165304"/>
            <a:ext cx="6102678" cy="361637"/>
          </a:xfrm>
          <a:prstGeom prst="rect">
            <a:avLst/>
          </a:prstGeom>
          <a:noFill/>
        </p:spPr>
        <p:txBody>
          <a:bodyPr wrap="square" rtlCol="0">
            <a:spAutoFit/>
          </a:bodyPr>
          <a:lstStyle/>
          <a:p>
            <a:pPr algn="ctr"/>
            <a:r>
              <a:rPr lang="es-PE" sz="1750" dirty="0" smtClean="0">
                <a:latin typeface="+mn-lt"/>
                <a:cs typeface="Arial" panose="020B0604020202020204" pitchFamily="34" charset="0"/>
              </a:rPr>
              <a:t>FUTURO PASO </a:t>
            </a:r>
            <a:r>
              <a:rPr lang="es-PE" sz="1750" dirty="0">
                <a:latin typeface="+mn-lt"/>
                <a:cs typeface="Arial" panose="020B0604020202020204" pitchFamily="34" charset="0"/>
              </a:rPr>
              <a:t>A DESNIVEL AV. CENTENARIO KM 149+300</a:t>
            </a:r>
          </a:p>
        </p:txBody>
      </p:sp>
      <p:sp>
        <p:nvSpPr>
          <p:cNvPr id="14" name="Rectangle 2"/>
          <p:cNvSpPr txBox="1">
            <a:spLocks noChangeArrowheads="1"/>
          </p:cNvSpPr>
          <p:nvPr/>
        </p:nvSpPr>
        <p:spPr>
          <a:xfrm>
            <a:off x="0" y="0"/>
            <a:ext cx="5004048" cy="428625"/>
          </a:xfrm>
          <a:prstGeom prst="rect">
            <a:avLst/>
          </a:prstGeom>
        </p:spPr>
        <p:txBody>
          <a:bodyPr anchor="ctr">
            <a:normAutofit/>
          </a:bodyPr>
          <a:lstStyle/>
          <a:p>
            <a:pPr eaLnBrk="1" fontAlgn="auto" hangingPunct="1">
              <a:spcAft>
                <a:spcPts val="0"/>
              </a:spcAft>
              <a:defRPr/>
            </a:pPr>
            <a:r>
              <a:rPr lang="es-PE" sz="2000" b="1" dirty="0" smtClean="0">
                <a:solidFill>
                  <a:schemeClr val="bg1"/>
                </a:solidFill>
                <a:latin typeface="+mj-lt"/>
                <a:ea typeface="+mj-ea"/>
                <a:cs typeface="+mj-cs"/>
              </a:rPr>
              <a:t>Construcción Obras Obligatorias Pendientes</a:t>
            </a:r>
            <a:endParaRPr lang="es-ES" sz="2000" b="1" dirty="0">
              <a:solidFill>
                <a:schemeClr val="bg1"/>
              </a:solidFill>
              <a:latin typeface="+mj-lt"/>
              <a:ea typeface="+mj-ea"/>
              <a:cs typeface="+mj-cs"/>
            </a:endParaRPr>
          </a:p>
        </p:txBody>
      </p:sp>
      <p:pic>
        <p:nvPicPr>
          <p:cNvPr id="16" name="Imagen 15"/>
          <p:cNvPicPr>
            <a:picLocks noChangeAspect="1"/>
          </p:cNvPicPr>
          <p:nvPr/>
        </p:nvPicPr>
        <p:blipFill>
          <a:blip r:embed="rId4"/>
          <a:stretch>
            <a:fillRect/>
          </a:stretch>
        </p:blipFill>
        <p:spPr>
          <a:xfrm rot="5400000">
            <a:off x="2290966" y="-284733"/>
            <a:ext cx="4309534" cy="7272808"/>
          </a:xfrm>
          <a:prstGeom prst="rect">
            <a:avLst/>
          </a:prstGeom>
        </p:spPr>
      </p:pic>
      <p:pic>
        <p:nvPicPr>
          <p:cNvPr id="17" name="Imagen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2853265"/>
            <a:ext cx="4431802" cy="3337031"/>
          </a:xfrm>
          <a:prstGeom prst="rect">
            <a:avLst/>
          </a:prstGeom>
        </p:spPr>
      </p:pic>
      <p:sp>
        <p:nvSpPr>
          <p:cNvPr id="18" name="1 Título"/>
          <p:cNvSpPr txBox="1">
            <a:spLocks/>
          </p:cNvSpPr>
          <p:nvPr/>
        </p:nvSpPr>
        <p:spPr>
          <a:xfrm>
            <a:off x="719572" y="446518"/>
            <a:ext cx="8568952" cy="6480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2000" dirty="0" smtClean="0">
                <a:ln w="1905"/>
                <a:effectLst>
                  <a:innerShdw blurRad="69850" dist="43180" dir="5400000">
                    <a:srgbClr val="000000">
                      <a:alpha val="65000"/>
                    </a:srgbClr>
                  </a:innerShdw>
                </a:effectLst>
              </a:rPr>
              <a:t>Construcción de los PADS Av. Centenario, Av. San Martin y Av. Perú</a:t>
            </a:r>
            <a:endParaRPr lang="es-ES" sz="2000" dirty="0">
              <a:ln w="1905"/>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77023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1 Título"/>
          <p:cNvSpPr>
            <a:spLocks noGrp="1"/>
          </p:cNvSpPr>
          <p:nvPr>
            <p:ph type="title"/>
          </p:nvPr>
        </p:nvSpPr>
        <p:spPr>
          <a:xfrm>
            <a:off x="457200" y="274638"/>
            <a:ext cx="8229600" cy="511175"/>
          </a:xfrm>
        </p:spPr>
        <p:txBody>
          <a:bodyPr/>
          <a:lstStyle/>
          <a:p>
            <a:pPr algn="r"/>
            <a:r>
              <a:rPr lang="es-PE" altLang="es-PE" sz="3000" smtClean="0"/>
              <a:t>INDICE </a:t>
            </a:r>
          </a:p>
        </p:txBody>
      </p:sp>
      <p:sp>
        <p:nvSpPr>
          <p:cNvPr id="4100" name="2 Marcador de contenido"/>
          <p:cNvSpPr>
            <a:spLocks noGrp="1"/>
          </p:cNvSpPr>
          <p:nvPr>
            <p:ph idx="1"/>
          </p:nvPr>
        </p:nvSpPr>
        <p:spPr>
          <a:xfrm>
            <a:off x="457200" y="1340768"/>
            <a:ext cx="8229600" cy="3736701"/>
          </a:xfrm>
        </p:spPr>
        <p:txBody>
          <a:bodyPr/>
          <a:lstStyle/>
          <a:p>
            <a:pPr marL="571500" indent="-571500">
              <a:buFont typeface="Arial" charset="0"/>
              <a:buAutoNum type="romanUcPeriod"/>
              <a:defRPr/>
            </a:pPr>
            <a:r>
              <a:rPr lang="es-PE" sz="1750" dirty="0" smtClean="0"/>
              <a:t>Introducción</a:t>
            </a:r>
          </a:p>
          <a:p>
            <a:pPr marL="571500" indent="-571500">
              <a:buFont typeface="Arial" charset="0"/>
              <a:buAutoNum type="romanUcPeriod"/>
              <a:defRPr/>
            </a:pPr>
            <a:r>
              <a:rPr lang="es-PE" sz="1750" dirty="0" smtClean="0">
                <a:solidFill>
                  <a:schemeClr val="bg2">
                    <a:lumMod val="10000"/>
                  </a:schemeClr>
                </a:solidFill>
              </a:rPr>
              <a:t>Aspectos Generales de la Infraestructura concesionada</a:t>
            </a:r>
          </a:p>
          <a:p>
            <a:pPr marL="571500" indent="-571500">
              <a:buFont typeface="Arial" charset="0"/>
              <a:buAutoNum type="romanUcPeriod"/>
              <a:defRPr/>
            </a:pPr>
            <a:r>
              <a:rPr lang="es-PE" sz="2200" b="1" dirty="0" smtClean="0">
                <a:solidFill>
                  <a:schemeClr val="bg2">
                    <a:lumMod val="10000"/>
                  </a:schemeClr>
                </a:solidFill>
              </a:rPr>
              <a:t>Resumen ejecutivo. </a:t>
            </a:r>
            <a:r>
              <a:rPr lang="es-PE" sz="2200" b="1" dirty="0">
                <a:solidFill>
                  <a:schemeClr val="bg2">
                    <a:lumMod val="10000"/>
                  </a:schemeClr>
                </a:solidFill>
              </a:rPr>
              <a:t>Principales Indicadores y/o metas alcanzadas al año </a:t>
            </a:r>
            <a:r>
              <a:rPr lang="es-PE" sz="2200" b="1" dirty="0" smtClean="0">
                <a:solidFill>
                  <a:schemeClr val="bg2">
                    <a:lumMod val="10000"/>
                  </a:schemeClr>
                </a:solidFill>
              </a:rPr>
              <a:t>2017</a:t>
            </a:r>
          </a:p>
          <a:p>
            <a:pPr marL="571500" indent="-571500">
              <a:buFont typeface="Arial" charset="0"/>
              <a:buAutoNum type="romanUcPeriod"/>
              <a:defRPr/>
            </a:pPr>
            <a:r>
              <a:rPr lang="es-PE" sz="1750" dirty="0" smtClean="0">
                <a:solidFill>
                  <a:schemeClr val="bg2">
                    <a:lumMod val="10000"/>
                  </a:schemeClr>
                </a:solidFill>
              </a:rPr>
              <a:t>Objetivos y Agenda de Trabajo para el 2018</a:t>
            </a:r>
          </a:p>
          <a:p>
            <a:pPr marL="571500" indent="-571500">
              <a:buFont typeface="Arial" charset="0"/>
              <a:buAutoNum type="romanUcPeriod" startAt="5"/>
              <a:defRPr/>
            </a:pPr>
            <a:r>
              <a:rPr lang="es-PE" sz="1750" dirty="0" smtClean="0">
                <a:solidFill>
                  <a:schemeClr val="bg2">
                    <a:lumMod val="10000"/>
                  </a:schemeClr>
                </a:solidFill>
              </a:rPr>
              <a:t>Construcción del Segundo Tramo de la Concesión</a:t>
            </a:r>
          </a:p>
          <a:p>
            <a:pPr marL="571500" indent="-571500">
              <a:buFont typeface="Arial" charset="0"/>
              <a:buAutoNum type="romanUcPeriod" startAt="5"/>
              <a:defRPr/>
            </a:pPr>
            <a:r>
              <a:rPr lang="es-PE" sz="1750" dirty="0" smtClean="0">
                <a:solidFill>
                  <a:schemeClr val="bg2">
                    <a:lumMod val="10000"/>
                  </a:schemeClr>
                </a:solidFill>
              </a:rPr>
              <a:t>Otros aspectos relacionados a la concesión para el año 2018</a:t>
            </a:r>
          </a:p>
          <a:p>
            <a:pPr marL="571500" indent="-571500">
              <a:buFont typeface="Arial" charset="0"/>
              <a:buAutoNum type="romanUcPeriod" startAt="5"/>
              <a:defRPr/>
            </a:pPr>
            <a:r>
              <a:rPr lang="es-PE" sz="1750" dirty="0" smtClean="0">
                <a:solidFill>
                  <a:schemeClr val="bg2">
                    <a:lumMod val="10000"/>
                  </a:schemeClr>
                </a:solidFill>
              </a:rPr>
              <a:t>Conclusiones</a:t>
            </a:r>
          </a:p>
          <a:p>
            <a:pPr marL="571500" indent="-571500">
              <a:buFont typeface="Arial" charset="0"/>
              <a:buAutoNum type="romanUcPeriod"/>
              <a:defRPr/>
            </a:pPr>
            <a:endParaRPr lang="es-PE" sz="1750" dirty="0" smtClean="0"/>
          </a:p>
        </p:txBody>
      </p:sp>
    </p:spTree>
    <p:extLst>
      <p:ext uri="{BB962C8B-B14F-4D97-AF65-F5344CB8AC3E}">
        <p14:creationId xmlns:p14="http://schemas.microsoft.com/office/powerpoint/2010/main" val="727340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9 Rectángulo"/>
          <p:cNvSpPr/>
          <p:nvPr/>
        </p:nvSpPr>
        <p:spPr>
          <a:xfrm>
            <a:off x="323528" y="649133"/>
            <a:ext cx="8208912" cy="2150589"/>
          </a:xfrm>
          <a:prstGeom prst="rect">
            <a:avLst/>
          </a:prstGeom>
        </p:spPr>
        <p:txBody>
          <a:bodyPr wrap="square">
            <a:spAutoFit/>
          </a:bodyPr>
          <a:lstStyle/>
          <a:p>
            <a:r>
              <a:rPr lang="es-PE" altLang="es-PE" sz="2000" b="1" u="sng" dirty="0" smtClean="0">
                <a:latin typeface="+mj-lt"/>
                <a:cs typeface="Arial" panose="020B0604020202020204" pitchFamily="34" charset="0"/>
              </a:rPr>
              <a:t>Segunda Etapa</a:t>
            </a:r>
          </a:p>
          <a:p>
            <a:endParaRPr lang="es-PE" altLang="es-PE" sz="1750" dirty="0">
              <a:latin typeface="+mj-lt"/>
              <a:cs typeface="Arial" panose="020B0604020202020204" pitchFamily="34" charset="0"/>
            </a:endParaRPr>
          </a:p>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Se iniciará la construcción de la obra de los Pasos a Desnivel Centenario, San Martin y Perú.</a:t>
            </a:r>
          </a:p>
          <a:p>
            <a:pPr algn="just">
              <a:lnSpc>
                <a:spcPct val="150000"/>
              </a:lnSpc>
            </a:pPr>
            <a:endParaRPr lang="es-PE" sz="1750" dirty="0" smtClean="0">
              <a:latin typeface="+mj-lt"/>
              <a:cs typeface="Arial" pitchFamily="34" charset="0"/>
            </a:endParaRPr>
          </a:p>
          <a:p>
            <a:endParaRPr lang="es-PE" sz="1750" dirty="0" smtClean="0">
              <a:latin typeface="+mj-lt"/>
              <a:cs typeface="Arial" pitchFamily="34" charset="0"/>
            </a:endParaRPr>
          </a:p>
        </p:txBody>
      </p:sp>
      <p:pic>
        <p:nvPicPr>
          <p:cNvPr id="9" name="Imagen 8"/>
          <p:cNvPicPr>
            <a:picLocks noChangeAspect="1"/>
          </p:cNvPicPr>
          <p:nvPr/>
        </p:nvPicPr>
        <p:blipFill rotWithShape="1">
          <a:blip r:embed="rId4"/>
          <a:srcRect l="22605" t="19688" r="22605" b="26173"/>
          <a:stretch/>
        </p:blipFill>
        <p:spPr>
          <a:xfrm>
            <a:off x="1691680" y="1840935"/>
            <a:ext cx="5760641" cy="4180353"/>
          </a:xfrm>
          <a:prstGeom prst="rect">
            <a:avLst/>
          </a:prstGeom>
        </p:spPr>
      </p:pic>
      <p:sp>
        <p:nvSpPr>
          <p:cNvPr id="11" name="CuadroTexto 10"/>
          <p:cNvSpPr txBox="1"/>
          <p:nvPr/>
        </p:nvSpPr>
        <p:spPr>
          <a:xfrm>
            <a:off x="1556665" y="6078006"/>
            <a:ext cx="6030670" cy="361637"/>
          </a:xfrm>
          <a:prstGeom prst="rect">
            <a:avLst/>
          </a:prstGeom>
          <a:noFill/>
        </p:spPr>
        <p:txBody>
          <a:bodyPr wrap="square" rtlCol="0">
            <a:spAutoFit/>
          </a:bodyPr>
          <a:lstStyle/>
          <a:p>
            <a:pPr algn="ctr"/>
            <a:r>
              <a:rPr lang="es-PE" sz="1750" dirty="0" smtClean="0">
                <a:latin typeface="+mn-lt"/>
                <a:cs typeface="Arial" panose="020B0604020202020204" pitchFamily="34" charset="0"/>
              </a:rPr>
              <a:t>FUTURO PASO </a:t>
            </a:r>
            <a:r>
              <a:rPr lang="es-PE" sz="1750" dirty="0">
                <a:latin typeface="+mn-lt"/>
                <a:cs typeface="Arial" panose="020B0604020202020204" pitchFamily="34" charset="0"/>
              </a:rPr>
              <a:t>A DESNIVEL AV. CENTENARIO KM 149+300</a:t>
            </a:r>
          </a:p>
        </p:txBody>
      </p:sp>
      <p:sp>
        <p:nvSpPr>
          <p:cNvPr id="7" name="Rectangle 2"/>
          <p:cNvSpPr txBox="1">
            <a:spLocks noChangeArrowheads="1"/>
          </p:cNvSpPr>
          <p:nvPr/>
        </p:nvSpPr>
        <p:spPr>
          <a:xfrm>
            <a:off x="0" y="0"/>
            <a:ext cx="5004048" cy="428625"/>
          </a:xfrm>
          <a:prstGeom prst="rect">
            <a:avLst/>
          </a:prstGeom>
        </p:spPr>
        <p:txBody>
          <a:bodyPr anchor="ctr">
            <a:normAutofit/>
          </a:bodyPr>
          <a:lstStyle/>
          <a:p>
            <a:pPr eaLnBrk="1" fontAlgn="auto" hangingPunct="1">
              <a:spcAft>
                <a:spcPts val="0"/>
              </a:spcAft>
              <a:defRPr/>
            </a:pPr>
            <a:r>
              <a:rPr lang="es-PE" sz="2000" b="1" dirty="0" smtClean="0">
                <a:solidFill>
                  <a:schemeClr val="bg1"/>
                </a:solidFill>
                <a:latin typeface="+mj-lt"/>
                <a:ea typeface="+mj-ea"/>
                <a:cs typeface="+mj-cs"/>
              </a:rPr>
              <a:t>Construcción Obras Obligatorias Pendientes</a:t>
            </a:r>
            <a:endParaRPr lang="es-ES" sz="2000" b="1" dirty="0">
              <a:solidFill>
                <a:schemeClr val="bg1"/>
              </a:solidFill>
              <a:latin typeface="+mj-lt"/>
              <a:ea typeface="+mj-ea"/>
              <a:cs typeface="+mj-cs"/>
            </a:endParaRPr>
          </a:p>
        </p:txBody>
      </p:sp>
    </p:spTree>
    <p:extLst>
      <p:ext uri="{BB962C8B-B14F-4D97-AF65-F5344CB8AC3E}">
        <p14:creationId xmlns:p14="http://schemas.microsoft.com/office/powerpoint/2010/main" val="3907591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rotWithShape="1">
          <a:blip r:embed="rId4"/>
          <a:srcRect l="21775" t="24406" r="23989" b="24407"/>
          <a:stretch/>
        </p:blipFill>
        <p:spPr>
          <a:xfrm>
            <a:off x="1011742" y="620688"/>
            <a:ext cx="6901104" cy="4932011"/>
          </a:xfrm>
          <a:prstGeom prst="rect">
            <a:avLst/>
          </a:prstGeom>
        </p:spPr>
      </p:pic>
      <p:sp>
        <p:nvSpPr>
          <p:cNvPr id="12" name="CuadroTexto 11"/>
          <p:cNvSpPr txBox="1"/>
          <p:nvPr/>
        </p:nvSpPr>
        <p:spPr>
          <a:xfrm>
            <a:off x="1691680" y="5805264"/>
            <a:ext cx="5472608" cy="361637"/>
          </a:xfrm>
          <a:prstGeom prst="rect">
            <a:avLst/>
          </a:prstGeom>
          <a:noFill/>
        </p:spPr>
        <p:txBody>
          <a:bodyPr wrap="square" rtlCol="0">
            <a:spAutoFit/>
          </a:bodyPr>
          <a:lstStyle/>
          <a:p>
            <a:pPr algn="ctr"/>
            <a:r>
              <a:rPr lang="es-PE" sz="1750" dirty="0" smtClean="0">
                <a:latin typeface="+mn-lt"/>
                <a:cs typeface="Arial" panose="020B0604020202020204" pitchFamily="34" charset="0"/>
              </a:rPr>
              <a:t>FUTURO PASO </a:t>
            </a:r>
            <a:r>
              <a:rPr lang="es-PE" sz="1750" dirty="0">
                <a:latin typeface="+mn-lt"/>
                <a:cs typeface="Arial" panose="020B0604020202020204" pitchFamily="34" charset="0"/>
              </a:rPr>
              <a:t>A DESNIVEL AV. SAN MARTIN KM 150+920</a:t>
            </a:r>
          </a:p>
        </p:txBody>
      </p:sp>
      <p:sp>
        <p:nvSpPr>
          <p:cNvPr id="6" name="Rectangle 2"/>
          <p:cNvSpPr txBox="1">
            <a:spLocks noChangeArrowheads="1"/>
          </p:cNvSpPr>
          <p:nvPr/>
        </p:nvSpPr>
        <p:spPr>
          <a:xfrm>
            <a:off x="0" y="0"/>
            <a:ext cx="5004048" cy="428625"/>
          </a:xfrm>
          <a:prstGeom prst="rect">
            <a:avLst/>
          </a:prstGeom>
        </p:spPr>
        <p:txBody>
          <a:bodyPr anchor="ctr">
            <a:normAutofit/>
          </a:bodyPr>
          <a:lstStyle/>
          <a:p>
            <a:pPr eaLnBrk="1" fontAlgn="auto" hangingPunct="1">
              <a:spcAft>
                <a:spcPts val="0"/>
              </a:spcAft>
              <a:defRPr/>
            </a:pPr>
            <a:r>
              <a:rPr lang="es-PE" sz="2000" b="1" dirty="0" smtClean="0">
                <a:solidFill>
                  <a:schemeClr val="bg1"/>
                </a:solidFill>
                <a:latin typeface="+mj-lt"/>
                <a:ea typeface="+mj-ea"/>
                <a:cs typeface="+mj-cs"/>
              </a:rPr>
              <a:t>Construcción Obras Obligatorias Pendientes</a:t>
            </a:r>
            <a:endParaRPr lang="es-ES" sz="2000" b="1" dirty="0">
              <a:solidFill>
                <a:schemeClr val="bg1"/>
              </a:solidFill>
              <a:latin typeface="+mj-lt"/>
              <a:ea typeface="+mj-ea"/>
              <a:cs typeface="+mj-cs"/>
            </a:endParaRPr>
          </a:p>
        </p:txBody>
      </p:sp>
    </p:spTree>
    <p:extLst>
      <p:ext uri="{BB962C8B-B14F-4D97-AF65-F5344CB8AC3E}">
        <p14:creationId xmlns:p14="http://schemas.microsoft.com/office/powerpoint/2010/main" val="1798235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rotWithShape="1">
          <a:blip r:embed="rId4"/>
          <a:srcRect l="19561" t="21454" r="20668" b="27360"/>
          <a:stretch/>
        </p:blipFill>
        <p:spPr>
          <a:xfrm>
            <a:off x="611560" y="462977"/>
            <a:ext cx="7896317" cy="5270427"/>
          </a:xfrm>
          <a:prstGeom prst="rect">
            <a:avLst/>
          </a:prstGeom>
        </p:spPr>
      </p:pic>
      <p:sp>
        <p:nvSpPr>
          <p:cNvPr id="13" name="CuadroTexto 12"/>
          <p:cNvSpPr txBox="1"/>
          <p:nvPr/>
        </p:nvSpPr>
        <p:spPr>
          <a:xfrm>
            <a:off x="1475656" y="5949280"/>
            <a:ext cx="5256584" cy="361637"/>
          </a:xfrm>
          <a:prstGeom prst="rect">
            <a:avLst/>
          </a:prstGeom>
          <a:noFill/>
        </p:spPr>
        <p:txBody>
          <a:bodyPr wrap="square" rtlCol="0">
            <a:spAutoFit/>
          </a:bodyPr>
          <a:lstStyle/>
          <a:p>
            <a:pPr algn="ctr"/>
            <a:r>
              <a:rPr lang="es-PE" sz="1750" dirty="0" smtClean="0">
                <a:latin typeface="+mn-lt"/>
                <a:cs typeface="Arial" panose="020B0604020202020204" pitchFamily="34" charset="0"/>
              </a:rPr>
              <a:t>FUTURO PASO </a:t>
            </a:r>
            <a:r>
              <a:rPr lang="es-PE" sz="1750" dirty="0">
                <a:latin typeface="+mn-lt"/>
                <a:cs typeface="Arial" panose="020B0604020202020204" pitchFamily="34" charset="0"/>
              </a:rPr>
              <a:t>A DESNIVEL AV. PERÚ KM 152+160</a:t>
            </a:r>
          </a:p>
        </p:txBody>
      </p:sp>
      <p:sp>
        <p:nvSpPr>
          <p:cNvPr id="6" name="Rectangle 2"/>
          <p:cNvSpPr txBox="1">
            <a:spLocks noChangeArrowheads="1"/>
          </p:cNvSpPr>
          <p:nvPr/>
        </p:nvSpPr>
        <p:spPr>
          <a:xfrm>
            <a:off x="0" y="0"/>
            <a:ext cx="5004048" cy="428625"/>
          </a:xfrm>
          <a:prstGeom prst="rect">
            <a:avLst/>
          </a:prstGeom>
        </p:spPr>
        <p:txBody>
          <a:bodyPr anchor="ctr">
            <a:normAutofit/>
          </a:bodyPr>
          <a:lstStyle/>
          <a:p>
            <a:pPr eaLnBrk="1" fontAlgn="auto" hangingPunct="1">
              <a:spcAft>
                <a:spcPts val="0"/>
              </a:spcAft>
              <a:defRPr/>
            </a:pPr>
            <a:r>
              <a:rPr lang="es-PE" sz="2000" b="1" dirty="0" smtClean="0">
                <a:solidFill>
                  <a:schemeClr val="bg1"/>
                </a:solidFill>
                <a:latin typeface="+mj-lt"/>
                <a:ea typeface="+mj-ea"/>
                <a:cs typeface="+mj-cs"/>
              </a:rPr>
              <a:t>Construcción Obras Obligatorias Pendientes</a:t>
            </a:r>
            <a:endParaRPr lang="es-ES" sz="2000" b="1" dirty="0">
              <a:solidFill>
                <a:schemeClr val="bg1"/>
              </a:solidFill>
              <a:latin typeface="+mj-lt"/>
              <a:ea typeface="+mj-ea"/>
              <a:cs typeface="+mj-cs"/>
            </a:endParaRPr>
          </a:p>
        </p:txBody>
      </p:sp>
    </p:spTree>
    <p:extLst>
      <p:ext uri="{BB962C8B-B14F-4D97-AF65-F5344CB8AC3E}">
        <p14:creationId xmlns:p14="http://schemas.microsoft.com/office/powerpoint/2010/main" val="3095845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p:cNvSpPr txBox="1"/>
          <p:nvPr/>
        </p:nvSpPr>
        <p:spPr>
          <a:xfrm>
            <a:off x="1763688" y="5661248"/>
            <a:ext cx="5256584" cy="361637"/>
          </a:xfrm>
          <a:prstGeom prst="rect">
            <a:avLst/>
          </a:prstGeom>
          <a:noFill/>
        </p:spPr>
        <p:txBody>
          <a:bodyPr wrap="square" rtlCol="0">
            <a:spAutoFit/>
          </a:bodyPr>
          <a:lstStyle/>
          <a:p>
            <a:pPr algn="ctr"/>
            <a:r>
              <a:rPr lang="es-PE" sz="1750" dirty="0" smtClean="0">
                <a:latin typeface="+mn-lt"/>
                <a:cs typeface="Arial" panose="020B0604020202020204" pitchFamily="34" charset="0"/>
              </a:rPr>
              <a:t>FUTURO PUENTE PEATONAL KM 78+650</a:t>
            </a:r>
            <a:endParaRPr lang="es-PE" sz="1750" dirty="0">
              <a:latin typeface="+mn-lt"/>
              <a:cs typeface="Arial" panose="020B0604020202020204" pitchFamily="34" charset="0"/>
            </a:endParaRPr>
          </a:p>
        </p:txBody>
      </p:sp>
      <p:sp>
        <p:nvSpPr>
          <p:cNvPr id="6" name="Rectangle 2"/>
          <p:cNvSpPr txBox="1">
            <a:spLocks noChangeArrowheads="1"/>
          </p:cNvSpPr>
          <p:nvPr/>
        </p:nvSpPr>
        <p:spPr>
          <a:xfrm>
            <a:off x="0" y="0"/>
            <a:ext cx="5004048" cy="428625"/>
          </a:xfrm>
          <a:prstGeom prst="rect">
            <a:avLst/>
          </a:prstGeom>
        </p:spPr>
        <p:txBody>
          <a:bodyPr anchor="ctr">
            <a:normAutofit/>
          </a:bodyPr>
          <a:lstStyle/>
          <a:p>
            <a:pPr eaLnBrk="1" fontAlgn="auto" hangingPunct="1">
              <a:spcAft>
                <a:spcPts val="0"/>
              </a:spcAft>
              <a:defRPr/>
            </a:pPr>
            <a:r>
              <a:rPr lang="es-PE" sz="2000" b="1" dirty="0" smtClean="0">
                <a:solidFill>
                  <a:schemeClr val="bg1"/>
                </a:solidFill>
                <a:latin typeface="+mj-lt"/>
                <a:ea typeface="+mj-ea"/>
                <a:cs typeface="+mj-cs"/>
              </a:rPr>
              <a:t>Construcción Obras Obligatorias Pendientes</a:t>
            </a:r>
            <a:endParaRPr lang="es-ES" sz="2000" b="1" dirty="0">
              <a:solidFill>
                <a:schemeClr val="bg1"/>
              </a:solidFill>
              <a:latin typeface="+mj-lt"/>
              <a:ea typeface="+mj-ea"/>
              <a:cs typeface="+mj-cs"/>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832653"/>
            <a:ext cx="7957846" cy="4569544"/>
          </a:xfrm>
          <a:prstGeom prst="rect">
            <a:avLst/>
          </a:prstGeom>
        </p:spPr>
      </p:pic>
    </p:spTree>
    <p:extLst>
      <p:ext uri="{BB962C8B-B14F-4D97-AF65-F5344CB8AC3E}">
        <p14:creationId xmlns:p14="http://schemas.microsoft.com/office/powerpoint/2010/main" val="14441531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p:cNvSpPr txBox="1"/>
          <p:nvPr/>
        </p:nvSpPr>
        <p:spPr>
          <a:xfrm>
            <a:off x="1763688" y="5661248"/>
            <a:ext cx="5256584" cy="361637"/>
          </a:xfrm>
          <a:prstGeom prst="rect">
            <a:avLst/>
          </a:prstGeom>
          <a:noFill/>
        </p:spPr>
        <p:txBody>
          <a:bodyPr wrap="square" rtlCol="0">
            <a:spAutoFit/>
          </a:bodyPr>
          <a:lstStyle/>
          <a:p>
            <a:pPr algn="ctr"/>
            <a:r>
              <a:rPr lang="es-PE" sz="1750" dirty="0" smtClean="0">
                <a:latin typeface="+mn-lt"/>
                <a:cs typeface="Arial" panose="020B0604020202020204" pitchFamily="34" charset="0"/>
              </a:rPr>
              <a:t>FUTURO PUENTE PEATONAL KM 80+420</a:t>
            </a:r>
            <a:endParaRPr lang="es-PE" sz="1750" dirty="0">
              <a:latin typeface="+mn-lt"/>
              <a:cs typeface="Arial" panose="020B0604020202020204" pitchFamily="34" charset="0"/>
            </a:endParaRPr>
          </a:p>
        </p:txBody>
      </p:sp>
      <p:sp>
        <p:nvSpPr>
          <p:cNvPr id="6" name="Rectangle 2"/>
          <p:cNvSpPr txBox="1">
            <a:spLocks noChangeArrowheads="1"/>
          </p:cNvSpPr>
          <p:nvPr/>
        </p:nvSpPr>
        <p:spPr>
          <a:xfrm>
            <a:off x="0" y="0"/>
            <a:ext cx="5004048" cy="428625"/>
          </a:xfrm>
          <a:prstGeom prst="rect">
            <a:avLst/>
          </a:prstGeom>
        </p:spPr>
        <p:txBody>
          <a:bodyPr anchor="ctr">
            <a:normAutofit/>
          </a:bodyPr>
          <a:lstStyle/>
          <a:p>
            <a:pPr eaLnBrk="1" fontAlgn="auto" hangingPunct="1">
              <a:spcAft>
                <a:spcPts val="0"/>
              </a:spcAft>
              <a:defRPr/>
            </a:pPr>
            <a:r>
              <a:rPr lang="es-PE" sz="2000" b="1" dirty="0" smtClean="0">
                <a:solidFill>
                  <a:schemeClr val="bg1"/>
                </a:solidFill>
                <a:latin typeface="+mj-lt"/>
                <a:ea typeface="+mj-ea"/>
                <a:cs typeface="+mj-cs"/>
              </a:rPr>
              <a:t>Construcción Obras Obligatorias Pendientes</a:t>
            </a:r>
            <a:endParaRPr lang="es-ES" sz="2000" b="1" dirty="0">
              <a:solidFill>
                <a:schemeClr val="bg1"/>
              </a:solidFill>
              <a:latin typeface="+mj-lt"/>
              <a:ea typeface="+mj-ea"/>
              <a:cs typeface="+mj-cs"/>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458" y="763736"/>
            <a:ext cx="7967083" cy="4562400"/>
          </a:xfrm>
          <a:prstGeom prst="rect">
            <a:avLst/>
          </a:prstGeom>
        </p:spPr>
      </p:pic>
    </p:spTree>
    <p:extLst>
      <p:ext uri="{BB962C8B-B14F-4D97-AF65-F5344CB8AC3E}">
        <p14:creationId xmlns:p14="http://schemas.microsoft.com/office/powerpoint/2010/main" val="1485291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6 Imagen" descr="doble pista.jpg"/>
          <p:cNvPicPr>
            <a:picLocks noChangeAspect="1"/>
          </p:cNvPicPr>
          <p:nvPr/>
        </p:nvPicPr>
        <p:blipFill>
          <a:blip r:embed="rId4" cstate="screen">
            <a:lum bright="10000"/>
            <a:extLst>
              <a:ext uri="{28A0092B-C50C-407E-A947-70E740481C1C}">
                <a14:useLocalDpi xmlns:a14="http://schemas.microsoft.com/office/drawing/2010/main"/>
              </a:ext>
            </a:extLst>
          </a:blip>
          <a:srcRect/>
          <a:stretch>
            <a:fillRect/>
          </a:stretch>
        </p:blipFill>
        <p:spPr bwMode="auto">
          <a:xfrm>
            <a:off x="0" y="357188"/>
            <a:ext cx="9144000" cy="297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4572000" y="2808288"/>
            <a:ext cx="4572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a:p>
        </p:txBody>
      </p:sp>
      <p:sp>
        <p:nvSpPr>
          <p:cNvPr id="8" name="Rectangle 2"/>
          <p:cNvSpPr txBox="1">
            <a:spLocks noChangeArrowheads="1"/>
          </p:cNvSpPr>
          <p:nvPr/>
        </p:nvSpPr>
        <p:spPr>
          <a:xfrm>
            <a:off x="215516" y="3553831"/>
            <a:ext cx="8712967" cy="2258342"/>
          </a:xfrm>
          <a:prstGeom prst="rect">
            <a:avLst/>
          </a:prstGeom>
        </p:spPr>
        <p:txBody>
          <a:bodyPr anchor="ctr"/>
          <a:lstStyle/>
          <a:p>
            <a:pPr algn="just" eaLnBrk="1" fontAlgn="auto" hangingPunct="1">
              <a:spcAft>
                <a:spcPts val="0"/>
              </a:spcAft>
              <a:defRPr/>
            </a:pPr>
            <a:r>
              <a:rPr lang="es-PE" sz="1750" dirty="0" smtClean="0">
                <a:latin typeface="+mn-lt"/>
                <a:ea typeface="+mj-ea"/>
                <a:cs typeface="+mj-cs"/>
              </a:rPr>
              <a:t>El </a:t>
            </a:r>
            <a:r>
              <a:rPr lang="es-PE" sz="1750" dirty="0">
                <a:latin typeface="+mn-lt"/>
                <a:ea typeface="+mj-ea"/>
                <a:cs typeface="+mj-cs"/>
              </a:rPr>
              <a:t>inicio de la obra de la segunda etapa </a:t>
            </a:r>
            <a:r>
              <a:rPr lang="es-PE" sz="1750" dirty="0" smtClean="0">
                <a:latin typeface="+mn-lt"/>
                <a:ea typeface="+mj-ea"/>
                <a:cs typeface="+mj-cs"/>
              </a:rPr>
              <a:t>inició </a:t>
            </a:r>
            <a:r>
              <a:rPr lang="es-PE" sz="1750" dirty="0">
                <a:latin typeface="+mn-lt"/>
                <a:ea typeface="+mj-ea"/>
                <a:cs typeface="+mj-cs"/>
              </a:rPr>
              <a:t>en abril del 2014, esta obra consiste en la construcción de la segunda calzada desde Huacho hasta Pativilca, más cuatro intercambios viales, tres pasos a desnivel, dos puentes peatonales y tres puentes sobre ríos. </a:t>
            </a:r>
            <a:r>
              <a:rPr lang="es-PE" sz="1750" dirty="0" smtClean="0">
                <a:latin typeface="+mn-lt"/>
                <a:ea typeface="+mj-ea"/>
                <a:cs typeface="+mj-cs"/>
              </a:rPr>
              <a:t>En enero de 2018 se procedió con la puesta en servicio con la Recepción de parte de las Obras de la Segunda Etapa en una longitud de 52 km estando pendiente la ejecución del tramo comprendido entre el km 148+080 al km 153+185.</a:t>
            </a:r>
            <a:endParaRPr lang="es-PE" sz="1750" dirty="0">
              <a:latin typeface="+mn-lt"/>
              <a:ea typeface="+mj-ea"/>
              <a:cs typeface="+mj-cs"/>
            </a:endParaRPr>
          </a:p>
        </p:txBody>
      </p:sp>
      <p:sp>
        <p:nvSpPr>
          <p:cNvPr id="11" name="Rectangle 2"/>
          <p:cNvSpPr txBox="1">
            <a:spLocks noChangeArrowheads="1"/>
          </p:cNvSpPr>
          <p:nvPr/>
        </p:nvSpPr>
        <p:spPr>
          <a:xfrm>
            <a:off x="0" y="0"/>
            <a:ext cx="3419872" cy="428625"/>
          </a:xfrm>
          <a:prstGeom prst="rect">
            <a:avLst/>
          </a:prstGeom>
        </p:spPr>
        <p:txBody>
          <a:bodyPr anchor="ctr">
            <a:noAutofit/>
          </a:bodyPr>
          <a:lstStyle/>
          <a:p>
            <a:pPr eaLnBrk="1" fontAlgn="auto" hangingPunct="1">
              <a:spcAft>
                <a:spcPts val="0"/>
              </a:spcAft>
              <a:defRPr/>
            </a:pPr>
            <a:r>
              <a:rPr lang="es-PE" sz="2000" b="1" dirty="0">
                <a:solidFill>
                  <a:schemeClr val="bg1"/>
                </a:solidFill>
                <a:latin typeface="+mj-lt"/>
                <a:ea typeface="+mj-ea"/>
                <a:cs typeface="+mj-cs"/>
              </a:rPr>
              <a:t>Construcción Segundo Tramo</a:t>
            </a:r>
            <a:endParaRPr lang="es-ES" sz="2000" b="1" dirty="0">
              <a:solidFill>
                <a:schemeClr val="bg1"/>
              </a:solidFill>
              <a:latin typeface="+mj-lt"/>
              <a:ea typeface="+mj-ea"/>
              <a:cs typeface="+mj-cs"/>
            </a:endParaRPr>
          </a:p>
        </p:txBody>
      </p:sp>
    </p:spTree>
    <p:extLst>
      <p:ext uri="{BB962C8B-B14F-4D97-AF65-F5344CB8AC3E}">
        <p14:creationId xmlns:p14="http://schemas.microsoft.com/office/powerpoint/2010/main" val="7797267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4572000" y="2808288"/>
            <a:ext cx="4572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a:solidFill>
                <a:prstClr val="white"/>
              </a:solidFill>
            </a:endParaRPr>
          </a:p>
        </p:txBody>
      </p:sp>
      <p:sp>
        <p:nvSpPr>
          <p:cNvPr id="9" name="Rectangle 2"/>
          <p:cNvSpPr txBox="1">
            <a:spLocks noChangeArrowheads="1"/>
          </p:cNvSpPr>
          <p:nvPr/>
        </p:nvSpPr>
        <p:spPr>
          <a:xfrm>
            <a:off x="475419" y="1780642"/>
            <a:ext cx="8193161" cy="2772842"/>
          </a:xfrm>
          <a:prstGeom prst="rect">
            <a:avLst/>
          </a:prstGeom>
        </p:spPr>
        <p:txBody>
          <a:bodyPr/>
          <a:lstStyle/>
          <a:p>
            <a:pPr marL="342900" indent="-342900" eaLnBrk="1" fontAlgn="auto" hangingPunct="1">
              <a:spcBef>
                <a:spcPts val="0"/>
              </a:spcBef>
              <a:spcAft>
                <a:spcPts val="300"/>
              </a:spcAft>
              <a:buFont typeface="Arial" pitchFamily="34" charset="0"/>
              <a:buChar char="•"/>
              <a:defRPr/>
            </a:pPr>
            <a:r>
              <a:rPr lang="es-PE" sz="1750" dirty="0">
                <a:solidFill>
                  <a:prstClr val="black"/>
                </a:solidFill>
                <a:latin typeface="Calibri"/>
              </a:rPr>
              <a:t>Menor tiempo de viaje.</a:t>
            </a:r>
          </a:p>
          <a:p>
            <a:pPr marL="342900" indent="-342900" eaLnBrk="1" fontAlgn="auto" hangingPunct="1">
              <a:spcBef>
                <a:spcPts val="0"/>
              </a:spcBef>
              <a:spcAft>
                <a:spcPts val="300"/>
              </a:spcAft>
              <a:buFont typeface="Arial" pitchFamily="34" charset="0"/>
              <a:buChar char="•"/>
              <a:defRPr/>
            </a:pPr>
            <a:r>
              <a:rPr lang="es-PE" sz="1750" dirty="0">
                <a:solidFill>
                  <a:prstClr val="black"/>
                </a:solidFill>
                <a:latin typeface="Calibri"/>
              </a:rPr>
              <a:t>Mayor seguridad </a:t>
            </a:r>
            <a:r>
              <a:rPr lang="es-PE" sz="1750" dirty="0" smtClean="0">
                <a:solidFill>
                  <a:prstClr val="black"/>
                </a:solidFill>
                <a:latin typeface="Calibri"/>
              </a:rPr>
              <a:t>en el desplazamiento por </a:t>
            </a:r>
            <a:r>
              <a:rPr lang="es-PE" sz="1750" dirty="0">
                <a:solidFill>
                  <a:prstClr val="black"/>
                </a:solidFill>
                <a:latin typeface="Calibri"/>
              </a:rPr>
              <a:t>eliminarse posibilidad de choques frontales.</a:t>
            </a:r>
          </a:p>
          <a:p>
            <a:pPr marL="342900" indent="-342900" eaLnBrk="1" fontAlgn="auto" hangingPunct="1">
              <a:spcBef>
                <a:spcPts val="0"/>
              </a:spcBef>
              <a:spcAft>
                <a:spcPts val="300"/>
              </a:spcAft>
              <a:buFont typeface="Arial" pitchFamily="34" charset="0"/>
              <a:buChar char="•"/>
              <a:defRPr/>
            </a:pPr>
            <a:r>
              <a:rPr lang="es-PE" sz="1750" dirty="0">
                <a:solidFill>
                  <a:prstClr val="black"/>
                </a:solidFill>
                <a:latin typeface="Calibri"/>
              </a:rPr>
              <a:t>Se elimina deslumbramiento en manejo nocturno.</a:t>
            </a:r>
          </a:p>
          <a:p>
            <a:pPr marL="342900" indent="-342900" eaLnBrk="1" fontAlgn="auto" hangingPunct="1">
              <a:spcBef>
                <a:spcPts val="0"/>
              </a:spcBef>
              <a:spcAft>
                <a:spcPts val="300"/>
              </a:spcAft>
              <a:buFont typeface="Arial" pitchFamily="34" charset="0"/>
              <a:buChar char="•"/>
              <a:defRPr/>
            </a:pPr>
            <a:r>
              <a:rPr lang="es-PE" sz="1750" dirty="0">
                <a:solidFill>
                  <a:prstClr val="black"/>
                </a:solidFill>
                <a:latin typeface="Calibri"/>
              </a:rPr>
              <a:t>Se construyen intercambios y pasos a desnivel, eliminando semáforos y cruces a nivel, mejorando la seguridad.</a:t>
            </a:r>
          </a:p>
          <a:p>
            <a:pPr marL="342900" indent="-342900" eaLnBrk="1" fontAlgn="auto" hangingPunct="1">
              <a:spcBef>
                <a:spcPts val="0"/>
              </a:spcBef>
              <a:spcAft>
                <a:spcPts val="300"/>
              </a:spcAft>
              <a:buFont typeface="Arial" pitchFamily="34" charset="0"/>
              <a:buChar char="•"/>
              <a:defRPr/>
            </a:pPr>
            <a:r>
              <a:rPr lang="es-PE" sz="1750" dirty="0">
                <a:solidFill>
                  <a:prstClr val="black"/>
                </a:solidFill>
                <a:latin typeface="Calibri"/>
              </a:rPr>
              <a:t>Mejores condiciones de viaje traen como consecuencia ahorro de costos de operación vehicular y mejor aprovechamiento del tiempo.</a:t>
            </a:r>
          </a:p>
          <a:p>
            <a:pPr marL="342900" indent="-342900" eaLnBrk="1" fontAlgn="auto" hangingPunct="1">
              <a:spcBef>
                <a:spcPts val="0"/>
              </a:spcBef>
              <a:spcAft>
                <a:spcPts val="300"/>
              </a:spcAft>
              <a:buFont typeface="Arial" pitchFamily="34" charset="0"/>
              <a:buChar char="•"/>
              <a:defRPr/>
            </a:pPr>
            <a:r>
              <a:rPr lang="es-PE" sz="1750" dirty="0">
                <a:solidFill>
                  <a:prstClr val="black"/>
                </a:solidFill>
                <a:latin typeface="Calibri"/>
              </a:rPr>
              <a:t>Aumento de la competitividad del Norte Chico y todo el Norte en general.</a:t>
            </a:r>
          </a:p>
          <a:p>
            <a:pPr marL="342900" indent="-342900" eaLnBrk="1" fontAlgn="auto" hangingPunct="1">
              <a:spcBef>
                <a:spcPts val="0"/>
              </a:spcBef>
              <a:spcAft>
                <a:spcPts val="300"/>
              </a:spcAft>
              <a:buFont typeface="Arial" pitchFamily="34" charset="0"/>
              <a:buChar char="•"/>
              <a:defRPr/>
            </a:pPr>
            <a:r>
              <a:rPr lang="es-PE" sz="1750" dirty="0">
                <a:solidFill>
                  <a:prstClr val="black"/>
                </a:solidFill>
                <a:latin typeface="Calibri"/>
              </a:rPr>
              <a:t>Continuidad con autopista a Trujillo.</a:t>
            </a:r>
          </a:p>
          <a:p>
            <a:pPr eaLnBrk="1" fontAlgn="auto" hangingPunct="1">
              <a:spcAft>
                <a:spcPts val="0"/>
              </a:spcAft>
              <a:defRPr/>
            </a:pPr>
            <a:endParaRPr lang="es-PE" sz="1750" dirty="0">
              <a:solidFill>
                <a:prstClr val="black"/>
              </a:solidFill>
              <a:latin typeface="Calibri"/>
            </a:endParaRPr>
          </a:p>
          <a:p>
            <a:pPr eaLnBrk="1" fontAlgn="auto" hangingPunct="1">
              <a:spcAft>
                <a:spcPts val="0"/>
              </a:spcAft>
              <a:defRPr/>
            </a:pPr>
            <a:endParaRPr lang="es-ES" sz="1750" dirty="0">
              <a:solidFill>
                <a:prstClr val="black"/>
              </a:solidFill>
              <a:latin typeface="Calibri"/>
            </a:endParaRPr>
          </a:p>
        </p:txBody>
      </p:sp>
      <p:sp>
        <p:nvSpPr>
          <p:cNvPr id="11" name="Rectangle 2"/>
          <p:cNvSpPr txBox="1">
            <a:spLocks noChangeArrowheads="1"/>
          </p:cNvSpPr>
          <p:nvPr/>
        </p:nvSpPr>
        <p:spPr>
          <a:xfrm>
            <a:off x="0" y="0"/>
            <a:ext cx="3421063" cy="428625"/>
          </a:xfrm>
          <a:prstGeom prst="rect">
            <a:avLst/>
          </a:prstGeom>
        </p:spPr>
        <p:txBody>
          <a:bodyPr anchor="ctr">
            <a:noAutofit/>
          </a:bodyPr>
          <a:lstStyle/>
          <a:p>
            <a:pPr eaLnBrk="1" fontAlgn="auto" hangingPunct="1">
              <a:spcAft>
                <a:spcPts val="0"/>
              </a:spcAft>
              <a:defRPr/>
            </a:pPr>
            <a:r>
              <a:rPr lang="es-PE" sz="2000" b="1" dirty="0">
                <a:solidFill>
                  <a:prstClr val="white"/>
                </a:solidFill>
                <a:latin typeface="Calibri"/>
              </a:rPr>
              <a:t>Construcción Segundo Tramo</a:t>
            </a:r>
            <a:endParaRPr lang="es-ES" sz="2000" b="1" dirty="0">
              <a:solidFill>
                <a:prstClr val="white"/>
              </a:solidFill>
              <a:latin typeface="Calibri"/>
            </a:endParaRPr>
          </a:p>
        </p:txBody>
      </p:sp>
      <p:sp>
        <p:nvSpPr>
          <p:cNvPr id="12" name="11 CuadroTexto"/>
          <p:cNvSpPr txBox="1"/>
          <p:nvPr/>
        </p:nvSpPr>
        <p:spPr>
          <a:xfrm>
            <a:off x="3210688" y="784196"/>
            <a:ext cx="5863030" cy="400110"/>
          </a:xfrm>
          <a:prstGeom prst="rect">
            <a:avLst/>
          </a:prstGeom>
          <a:noFill/>
        </p:spPr>
        <p:txBody>
          <a:bodyPr wrap="square">
            <a:spAutoFit/>
          </a:bodyPr>
          <a:lstStyle/>
          <a:p>
            <a:pPr eaLnBrk="1" hangingPunct="1">
              <a:defRPr/>
            </a:pPr>
            <a:r>
              <a:rPr lang="es-PE" sz="2000" b="1" dirty="0">
                <a:solidFill>
                  <a:prstClr val="black">
                    <a:lumMod val="95000"/>
                    <a:lumOff val="5000"/>
                  </a:prstClr>
                </a:solidFill>
                <a:latin typeface="Calibri"/>
              </a:rPr>
              <a:t>Beneficios de la construcción de la segunda etapa</a:t>
            </a:r>
          </a:p>
        </p:txBody>
      </p:sp>
    </p:spTree>
    <p:extLst>
      <p:ext uri="{BB962C8B-B14F-4D97-AF65-F5344CB8AC3E}">
        <p14:creationId xmlns:p14="http://schemas.microsoft.com/office/powerpoint/2010/main" val="851798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Rectángulo"/>
          <p:cNvSpPr/>
          <p:nvPr/>
        </p:nvSpPr>
        <p:spPr>
          <a:xfrm>
            <a:off x="4572000" y="2808288"/>
            <a:ext cx="4572000"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PE"/>
          </a:p>
        </p:txBody>
      </p:sp>
      <p:sp>
        <p:nvSpPr>
          <p:cNvPr id="11" name="Rectangle 2"/>
          <p:cNvSpPr txBox="1">
            <a:spLocks noChangeArrowheads="1"/>
          </p:cNvSpPr>
          <p:nvPr/>
        </p:nvSpPr>
        <p:spPr>
          <a:xfrm>
            <a:off x="0" y="0"/>
            <a:ext cx="3707904" cy="428625"/>
          </a:xfrm>
          <a:prstGeom prst="rect">
            <a:avLst/>
          </a:prstGeom>
        </p:spPr>
        <p:txBody>
          <a:bodyPr anchor="ctr">
            <a:noAutofit/>
          </a:bodyPr>
          <a:lstStyle/>
          <a:p>
            <a:pPr eaLnBrk="1" fontAlgn="auto" hangingPunct="1">
              <a:spcAft>
                <a:spcPts val="0"/>
              </a:spcAft>
              <a:defRPr/>
            </a:pPr>
            <a:r>
              <a:rPr lang="es-PE" sz="2000" b="1" dirty="0">
                <a:solidFill>
                  <a:schemeClr val="bg1"/>
                </a:solidFill>
                <a:latin typeface="+mj-lt"/>
                <a:ea typeface="+mj-ea"/>
                <a:cs typeface="+mj-cs"/>
              </a:rPr>
              <a:t>Construcción Segundo Tramo</a:t>
            </a:r>
            <a:endParaRPr lang="es-ES" sz="2000" b="1" dirty="0">
              <a:solidFill>
                <a:schemeClr val="bg1"/>
              </a:solidFill>
              <a:latin typeface="+mj-lt"/>
              <a:ea typeface="+mj-ea"/>
              <a:cs typeface="+mj-cs"/>
            </a:endParaRPr>
          </a:p>
        </p:txBody>
      </p:sp>
      <p:sp>
        <p:nvSpPr>
          <p:cNvPr id="94213" name="2 CuadroTexto"/>
          <p:cNvSpPr txBox="1">
            <a:spLocks noChangeArrowheads="1"/>
          </p:cNvSpPr>
          <p:nvPr/>
        </p:nvSpPr>
        <p:spPr bwMode="auto">
          <a:xfrm>
            <a:off x="1331913" y="5013325"/>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altLang="es-PE" sz="1800">
                <a:latin typeface="Arial" charset="0"/>
              </a:rPr>
              <a:t> </a:t>
            </a:r>
          </a:p>
        </p:txBody>
      </p:sp>
      <p:pic>
        <p:nvPicPr>
          <p:cNvPr id="3" name="Imagen 2"/>
          <p:cNvPicPr>
            <a:picLocks noChangeAspect="1"/>
          </p:cNvPicPr>
          <p:nvPr/>
        </p:nvPicPr>
        <p:blipFill>
          <a:blip r:embed="rId4"/>
          <a:stretch>
            <a:fillRect/>
          </a:stretch>
        </p:blipFill>
        <p:spPr>
          <a:xfrm>
            <a:off x="611561" y="908720"/>
            <a:ext cx="8064896" cy="498877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1 Título"/>
          <p:cNvSpPr>
            <a:spLocks noGrp="1"/>
          </p:cNvSpPr>
          <p:nvPr>
            <p:ph type="title"/>
          </p:nvPr>
        </p:nvSpPr>
        <p:spPr>
          <a:xfrm>
            <a:off x="457200" y="274638"/>
            <a:ext cx="8229600" cy="511175"/>
          </a:xfrm>
        </p:spPr>
        <p:txBody>
          <a:bodyPr/>
          <a:lstStyle/>
          <a:p>
            <a:pPr algn="r"/>
            <a:r>
              <a:rPr lang="es-PE" altLang="es-PE" sz="3000" smtClean="0"/>
              <a:t>INDICE </a:t>
            </a:r>
          </a:p>
        </p:txBody>
      </p:sp>
      <p:sp>
        <p:nvSpPr>
          <p:cNvPr id="4100" name="2 Marcador de contenido"/>
          <p:cNvSpPr>
            <a:spLocks noGrp="1"/>
          </p:cNvSpPr>
          <p:nvPr>
            <p:ph idx="1"/>
          </p:nvPr>
        </p:nvSpPr>
        <p:spPr>
          <a:xfrm>
            <a:off x="457200" y="1340768"/>
            <a:ext cx="8229600" cy="3736701"/>
          </a:xfrm>
        </p:spPr>
        <p:txBody>
          <a:bodyPr/>
          <a:lstStyle/>
          <a:p>
            <a:pPr marL="571500" indent="-571500">
              <a:buFont typeface="Arial" charset="0"/>
              <a:buAutoNum type="romanUcPeriod"/>
              <a:defRPr/>
            </a:pPr>
            <a:r>
              <a:rPr lang="es-PE" sz="1750" dirty="0" smtClean="0"/>
              <a:t>Introducción</a:t>
            </a:r>
          </a:p>
          <a:p>
            <a:pPr marL="571500" indent="-571500">
              <a:buFont typeface="Arial" charset="0"/>
              <a:buAutoNum type="romanUcPeriod"/>
              <a:defRPr/>
            </a:pPr>
            <a:r>
              <a:rPr lang="es-PE" sz="1750" dirty="0" smtClean="0">
                <a:solidFill>
                  <a:schemeClr val="bg2">
                    <a:lumMod val="10000"/>
                  </a:schemeClr>
                </a:solidFill>
              </a:rPr>
              <a:t>Aspectos Generales de la Infraestructura concesionada</a:t>
            </a:r>
          </a:p>
          <a:p>
            <a:pPr marL="571500" indent="-571500">
              <a:buFont typeface="Arial" charset="0"/>
              <a:buAutoNum type="romanUcPeriod"/>
              <a:defRPr/>
            </a:pPr>
            <a:r>
              <a:rPr lang="es-PE" sz="1750" dirty="0" smtClean="0">
                <a:solidFill>
                  <a:schemeClr val="bg2">
                    <a:lumMod val="10000"/>
                  </a:schemeClr>
                </a:solidFill>
              </a:rPr>
              <a:t>Resumen ejecutivo. Principales Indicadores y/o metas alcanzadas al año 2017</a:t>
            </a:r>
          </a:p>
          <a:p>
            <a:pPr marL="571500" indent="-571500">
              <a:buFont typeface="Arial" charset="0"/>
              <a:buAutoNum type="romanUcPeriod"/>
              <a:defRPr/>
            </a:pPr>
            <a:r>
              <a:rPr lang="es-PE" sz="1750" dirty="0">
                <a:solidFill>
                  <a:schemeClr val="bg2">
                    <a:lumMod val="10000"/>
                  </a:schemeClr>
                </a:solidFill>
              </a:rPr>
              <a:t>Objetivos y Agenda de Trabajo para el </a:t>
            </a:r>
            <a:r>
              <a:rPr lang="es-PE" sz="1750" dirty="0" smtClean="0">
                <a:solidFill>
                  <a:schemeClr val="bg2">
                    <a:lumMod val="10000"/>
                  </a:schemeClr>
                </a:solidFill>
              </a:rPr>
              <a:t>2018</a:t>
            </a:r>
            <a:endParaRPr lang="es-PE" sz="1750" dirty="0">
              <a:solidFill>
                <a:schemeClr val="bg2">
                  <a:lumMod val="10000"/>
                </a:schemeClr>
              </a:solidFill>
            </a:endParaRPr>
          </a:p>
          <a:p>
            <a:pPr marL="571500" indent="-571500">
              <a:buFont typeface="Arial" charset="0"/>
              <a:buAutoNum type="romanUcPeriod" startAt="5"/>
              <a:defRPr/>
            </a:pPr>
            <a:r>
              <a:rPr lang="es-PE" sz="1750" dirty="0">
                <a:solidFill>
                  <a:schemeClr val="bg2">
                    <a:lumMod val="10000"/>
                  </a:schemeClr>
                </a:solidFill>
              </a:rPr>
              <a:t>Construcción del Segundo Tramo de la Concesión</a:t>
            </a:r>
          </a:p>
          <a:p>
            <a:pPr marL="571500" indent="-571500">
              <a:buFont typeface="Arial" charset="0"/>
              <a:buAutoNum type="romanUcPeriod" startAt="5"/>
              <a:defRPr/>
            </a:pPr>
            <a:r>
              <a:rPr lang="es-PE" sz="2200" b="1" dirty="0">
                <a:solidFill>
                  <a:schemeClr val="bg2">
                    <a:lumMod val="10000"/>
                  </a:schemeClr>
                </a:solidFill>
              </a:rPr>
              <a:t>Otros aspectos relacionados a la concesión para el año </a:t>
            </a:r>
            <a:r>
              <a:rPr lang="es-PE" sz="2200" b="1" dirty="0" smtClean="0">
                <a:solidFill>
                  <a:schemeClr val="bg2">
                    <a:lumMod val="10000"/>
                  </a:schemeClr>
                </a:solidFill>
              </a:rPr>
              <a:t>2018</a:t>
            </a:r>
            <a:endParaRPr lang="es-PE" sz="2200" b="1" dirty="0">
              <a:solidFill>
                <a:schemeClr val="bg2">
                  <a:lumMod val="10000"/>
                </a:schemeClr>
              </a:solidFill>
            </a:endParaRPr>
          </a:p>
          <a:p>
            <a:pPr marL="571500" indent="-571500">
              <a:buFont typeface="Arial" charset="0"/>
              <a:buAutoNum type="romanUcPeriod" startAt="5"/>
              <a:defRPr/>
            </a:pPr>
            <a:r>
              <a:rPr lang="es-PE" sz="1750" dirty="0" smtClean="0">
                <a:solidFill>
                  <a:schemeClr val="bg2">
                    <a:lumMod val="10000"/>
                  </a:schemeClr>
                </a:solidFill>
              </a:rPr>
              <a:t>Conclusiones</a:t>
            </a:r>
          </a:p>
          <a:p>
            <a:pPr marL="571500" indent="-571500">
              <a:buFont typeface="Arial" charset="0"/>
              <a:buAutoNum type="romanUcPeriod"/>
              <a:defRPr/>
            </a:pPr>
            <a:endParaRPr lang="es-PE" sz="1750" dirty="0" smtClean="0"/>
          </a:p>
        </p:txBody>
      </p:sp>
    </p:spTree>
    <p:extLst>
      <p:ext uri="{BB962C8B-B14F-4D97-AF65-F5344CB8AC3E}">
        <p14:creationId xmlns:p14="http://schemas.microsoft.com/office/powerpoint/2010/main" val="3253489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1 Título"/>
          <p:cNvSpPr>
            <a:spLocks noGrp="1"/>
          </p:cNvSpPr>
          <p:nvPr>
            <p:ph type="title"/>
          </p:nvPr>
        </p:nvSpPr>
        <p:spPr>
          <a:xfrm>
            <a:off x="406818" y="555193"/>
            <a:ext cx="8136904" cy="688262"/>
          </a:xfrm>
        </p:spPr>
        <p:txBody>
          <a:bodyPr/>
          <a:lstStyle/>
          <a:p>
            <a:pPr marL="457200" indent="-457200" algn="l">
              <a:buFont typeface="+mj-lt"/>
              <a:buAutoNum type="alphaLcParenR"/>
              <a:defRPr/>
            </a:pPr>
            <a:r>
              <a:rPr lang="es-PE" sz="2000" b="1" dirty="0" smtClean="0">
                <a:solidFill>
                  <a:schemeClr val="bg2">
                    <a:lumMod val="10000"/>
                  </a:schemeClr>
                </a:solidFill>
              </a:rPr>
              <a:t>Impacto sobre el desarrollo económico – social en la zona de influencia      de la concesión</a:t>
            </a:r>
            <a:endParaRPr lang="es-PE" sz="2000" b="1" dirty="0">
              <a:solidFill>
                <a:schemeClr val="bg2">
                  <a:lumMod val="10000"/>
                </a:schemeClr>
              </a:solidFill>
            </a:endParaRPr>
          </a:p>
        </p:txBody>
      </p:sp>
      <p:sp>
        <p:nvSpPr>
          <p:cNvPr id="7" name="Text Box 14"/>
          <p:cNvSpPr txBox="1">
            <a:spLocks noChangeArrowheads="1"/>
          </p:cNvSpPr>
          <p:nvPr/>
        </p:nvSpPr>
        <p:spPr bwMode="auto">
          <a:xfrm>
            <a:off x="323528" y="18085"/>
            <a:ext cx="6048672"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defRPr/>
            </a:pPr>
            <a:r>
              <a:rPr lang="es-PE" sz="2000" b="1" dirty="0" smtClean="0">
                <a:solidFill>
                  <a:prstClr val="white"/>
                </a:solidFill>
                <a:latin typeface="Calibri"/>
              </a:rPr>
              <a:t>Impacto sobre el desarrollo económico - social</a:t>
            </a:r>
            <a:endParaRPr lang="es-PE" sz="2000" b="1" dirty="0">
              <a:solidFill>
                <a:prstClr val="white"/>
              </a:solidFill>
              <a:latin typeface="Calibri"/>
            </a:endParaRPr>
          </a:p>
        </p:txBody>
      </p:sp>
      <p:sp>
        <p:nvSpPr>
          <p:cNvPr id="10" name="7 CuadroTexto"/>
          <p:cNvSpPr txBox="1"/>
          <p:nvPr/>
        </p:nvSpPr>
        <p:spPr>
          <a:xfrm>
            <a:off x="535781" y="1926279"/>
            <a:ext cx="8072437" cy="4170372"/>
          </a:xfrm>
          <a:prstGeom prst="rect">
            <a:avLst/>
          </a:prstGeom>
          <a:noFill/>
        </p:spPr>
        <p:txBody>
          <a:bodyPr>
            <a:spAutoFit/>
          </a:bodyPr>
          <a:lstStyle/>
          <a:p>
            <a:pPr marL="342000" indent="-342000" algn="just" eaLnBrk="1" hangingPunct="1">
              <a:spcBef>
                <a:spcPts val="432"/>
              </a:spcBef>
              <a:buFont typeface="Arial" pitchFamily="34" charset="0"/>
              <a:buChar char="•"/>
              <a:defRPr/>
            </a:pPr>
            <a:r>
              <a:rPr lang="es-PE" sz="1750" dirty="0" smtClean="0">
                <a:latin typeface="+mn-lt"/>
              </a:rPr>
              <a:t>El año 2018 la Concesión NORVIAL tiene previsto actividades de Mantenimiento Rutinario, Mantenimiento Periódico y Construcción de obras complementarias, en ese sentido, los frentes de trabajo de dichas actividades requieren en conjunto un número considerable de proveedores locales para alimentación, hospedaje, entre otros.</a:t>
            </a:r>
          </a:p>
          <a:p>
            <a:pPr marL="342000" indent="-342000" algn="just" eaLnBrk="1" hangingPunct="1">
              <a:spcBef>
                <a:spcPts val="432"/>
              </a:spcBef>
              <a:buFont typeface="Arial" pitchFamily="34" charset="0"/>
              <a:buChar char="•"/>
              <a:defRPr/>
            </a:pPr>
            <a:r>
              <a:rPr lang="es-PE" sz="1750" dirty="0" smtClean="0">
                <a:latin typeface="+mn-lt"/>
              </a:rPr>
              <a:t>Asimismo, para realizar las actividades de mantenimiento y construcción se requiere de la contratación de mano de obra local, es por ello que el año 2018 continuará con esa tendencia.</a:t>
            </a:r>
          </a:p>
          <a:p>
            <a:pPr marL="342000" indent="-342000" algn="just" eaLnBrk="1" hangingPunct="1">
              <a:spcBef>
                <a:spcPts val="432"/>
              </a:spcBef>
              <a:buFont typeface="Arial" pitchFamily="34" charset="0"/>
              <a:buChar char="•"/>
              <a:defRPr/>
            </a:pPr>
            <a:r>
              <a:rPr lang="es-PE" sz="1750" dirty="0" smtClean="0">
                <a:latin typeface="+mn-lt"/>
              </a:rPr>
              <a:t>Es por ello que la contratación de proveedores y mano de obra local ha generado:</a:t>
            </a:r>
          </a:p>
          <a:p>
            <a:pPr marL="285750" indent="-285750" algn="just" eaLnBrk="1" hangingPunct="1">
              <a:spcBef>
                <a:spcPts val="432"/>
              </a:spcBef>
              <a:buFont typeface="Wingdings" panose="05000000000000000000" pitchFamily="2" charset="2"/>
              <a:buChar char="ü"/>
              <a:defRPr/>
            </a:pPr>
            <a:r>
              <a:rPr lang="es-PE" sz="1750" dirty="0">
                <a:latin typeface="+mn-lt"/>
              </a:rPr>
              <a:t>El incremento de la actividad comercial de la zona generando mayores ingresos a los   comercios de la zona.</a:t>
            </a:r>
          </a:p>
          <a:p>
            <a:pPr marL="285750" indent="-285750" algn="just" eaLnBrk="1" hangingPunct="1">
              <a:spcBef>
                <a:spcPts val="432"/>
              </a:spcBef>
              <a:buFont typeface="Wingdings" panose="05000000000000000000" pitchFamily="2" charset="2"/>
              <a:buChar char="ü"/>
              <a:defRPr/>
            </a:pPr>
            <a:r>
              <a:rPr lang="es-PE" sz="1750" dirty="0">
                <a:latin typeface="+mn-lt"/>
              </a:rPr>
              <a:t>Mejora en sus condiciones de vida .</a:t>
            </a:r>
          </a:p>
          <a:p>
            <a:pPr marL="285750" indent="-285750" algn="just" eaLnBrk="1" hangingPunct="1">
              <a:spcBef>
                <a:spcPts val="432"/>
              </a:spcBef>
              <a:buFont typeface="Wingdings" panose="05000000000000000000" pitchFamily="2" charset="2"/>
              <a:buChar char="ü"/>
              <a:defRPr/>
            </a:pPr>
            <a:r>
              <a:rPr lang="es-PE" sz="1750" dirty="0">
                <a:latin typeface="+mn-lt"/>
              </a:rPr>
              <a:t>Mayores </a:t>
            </a:r>
            <a:r>
              <a:rPr lang="es-PE" sz="1750" dirty="0" smtClean="0">
                <a:latin typeface="+mn-lt"/>
              </a:rPr>
              <a:t>oportunidades </a:t>
            </a:r>
            <a:r>
              <a:rPr lang="es-PE" sz="1750" dirty="0">
                <a:latin typeface="+mn-lt"/>
              </a:rPr>
              <a:t>de empleo</a:t>
            </a:r>
            <a:r>
              <a:rPr lang="es-PE" sz="1750" dirty="0" smtClean="0">
                <a:latin typeface="+mn-lt"/>
              </a:rPr>
              <a:t>.</a:t>
            </a:r>
          </a:p>
          <a:p>
            <a:pPr marL="285750" indent="-285750" algn="just" eaLnBrk="1" hangingPunct="1">
              <a:spcBef>
                <a:spcPts val="432"/>
              </a:spcBef>
              <a:buFont typeface="Wingdings" panose="05000000000000000000" pitchFamily="2" charset="2"/>
              <a:buChar char="ü"/>
              <a:defRPr/>
            </a:pPr>
            <a:endParaRPr lang="es-PE" sz="1750" dirty="0">
              <a:latin typeface="+mn-lt"/>
            </a:endParaRPr>
          </a:p>
        </p:txBody>
      </p:sp>
      <p:sp>
        <p:nvSpPr>
          <p:cNvPr id="11" name="1 Título"/>
          <p:cNvSpPr txBox="1">
            <a:spLocks/>
          </p:cNvSpPr>
          <p:nvPr/>
        </p:nvSpPr>
        <p:spPr bwMode="auto">
          <a:xfrm>
            <a:off x="827584" y="1298641"/>
            <a:ext cx="7056784" cy="68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defRPr/>
            </a:pPr>
            <a:r>
              <a:rPr lang="es-PE" sz="2000" b="1" dirty="0" smtClean="0">
                <a:solidFill>
                  <a:schemeClr val="bg2">
                    <a:lumMod val="10000"/>
                  </a:schemeClr>
                </a:solidFill>
              </a:rPr>
              <a:t>Contratación de proveedores y mano de obra local</a:t>
            </a:r>
            <a:endParaRPr lang="es-PE" sz="2000" b="1" dirty="0">
              <a:solidFill>
                <a:schemeClr val="bg2">
                  <a:lumMod val="10000"/>
                </a:schemeClr>
              </a:solidFill>
            </a:endParaRPr>
          </a:p>
        </p:txBody>
      </p:sp>
    </p:spTree>
    <p:extLst>
      <p:ext uri="{BB962C8B-B14F-4D97-AF65-F5344CB8AC3E}">
        <p14:creationId xmlns:p14="http://schemas.microsoft.com/office/powerpoint/2010/main" val="220421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5" name="9 Rectángulo"/>
          <p:cNvSpPr/>
          <p:nvPr/>
        </p:nvSpPr>
        <p:spPr>
          <a:xfrm>
            <a:off x="539552" y="1340768"/>
            <a:ext cx="8064896" cy="5159105"/>
          </a:xfrm>
          <a:prstGeom prst="rect">
            <a:avLst/>
          </a:prstGeom>
        </p:spPr>
        <p:txBody>
          <a:bodyPr wrap="square">
            <a:spAutoFit/>
          </a:bodyPr>
          <a:lstStyle/>
          <a:p>
            <a:pPr marL="514350" indent="-514350">
              <a:buFont typeface="+mj-lt"/>
              <a:buAutoNum type="arabicPeriod"/>
            </a:pPr>
            <a:r>
              <a:rPr lang="es-PE" altLang="es-PE" sz="1750" b="1" u="sng" dirty="0" smtClean="0">
                <a:latin typeface="+mn-lt"/>
                <a:cs typeface="Arial" panose="020B0604020202020204" pitchFamily="34" charset="0"/>
              </a:rPr>
              <a:t>Emisión de Bonos - Financiamiento</a:t>
            </a:r>
          </a:p>
          <a:p>
            <a:endParaRPr lang="es-PE" altLang="es-PE" sz="1750" dirty="0">
              <a:latin typeface="+mn-lt"/>
              <a:cs typeface="Arial" panose="020B0604020202020204" pitchFamily="34" charset="0"/>
            </a:endParaRPr>
          </a:p>
          <a:p>
            <a:pPr marL="285750" indent="-285750" algn="just">
              <a:lnSpc>
                <a:spcPct val="150000"/>
              </a:lnSpc>
              <a:buFont typeface="Arial" panose="020B0604020202020204" pitchFamily="34" charset="0"/>
              <a:buChar char="•"/>
            </a:pPr>
            <a:r>
              <a:rPr lang="es-PE" altLang="es-PE" sz="1750" dirty="0" smtClean="0">
                <a:latin typeface="+mn-lt"/>
                <a:cs typeface="Arial" panose="020B0604020202020204" pitchFamily="34" charset="0"/>
              </a:rPr>
              <a:t>Norvial viene llevando con éxito la emisión de Bonos y financiamiento de la construcción de la 2da Etapa de la vía.</a:t>
            </a:r>
          </a:p>
          <a:p>
            <a:pPr marL="285750" indent="-285750" algn="just">
              <a:lnSpc>
                <a:spcPct val="150000"/>
              </a:lnSpc>
              <a:buFont typeface="Arial" panose="020B0604020202020204" pitchFamily="34" charset="0"/>
              <a:buChar char="•"/>
            </a:pPr>
            <a:r>
              <a:rPr lang="es-PE" altLang="es-PE" sz="1750" dirty="0" smtClean="0">
                <a:latin typeface="+mn-lt"/>
                <a:cs typeface="Arial" panose="020B0604020202020204" pitchFamily="34" charset="0"/>
              </a:rPr>
              <a:t>La estructura de la emisión incluye la constitución de un Fideicomiso y el cumplimiento de una serie de formalidades de información y de manejo rígido de las cuentas.</a:t>
            </a:r>
          </a:p>
          <a:p>
            <a:pPr marL="285750" indent="-285750" algn="just">
              <a:lnSpc>
                <a:spcPct val="150000"/>
              </a:lnSpc>
              <a:buFont typeface="Arial" panose="020B0604020202020204" pitchFamily="34" charset="0"/>
              <a:buChar char="•"/>
            </a:pPr>
            <a:r>
              <a:rPr lang="es-PE" altLang="es-PE" sz="1750" dirty="0" smtClean="0">
                <a:latin typeface="+mn-lt"/>
                <a:cs typeface="Arial" panose="020B0604020202020204" pitchFamily="34" charset="0"/>
              </a:rPr>
              <a:t>Se requiere de estrecha coordinación técnico-administrativa y especial atención de los puntos de control del Contrato de Emisión. </a:t>
            </a:r>
          </a:p>
          <a:p>
            <a:pPr algn="just">
              <a:lnSpc>
                <a:spcPct val="150000"/>
              </a:lnSpc>
            </a:pPr>
            <a:endParaRPr lang="es-PE" altLang="es-PE" sz="1700" dirty="0" smtClean="0">
              <a:latin typeface="+mj-lt"/>
              <a:cs typeface="Arial" panose="020B0604020202020204" pitchFamily="34" charset="0"/>
            </a:endParaRPr>
          </a:p>
          <a:p>
            <a:endParaRPr lang="es-PE" altLang="es-PE" sz="1700" dirty="0" smtClean="0">
              <a:latin typeface="+mj-lt"/>
              <a:cs typeface="Arial" panose="020B0604020202020204" pitchFamily="34" charset="0"/>
            </a:endParaRPr>
          </a:p>
          <a:p>
            <a:endParaRPr lang="es-PE" sz="1700" b="1" dirty="0" smtClean="0">
              <a:latin typeface="+mj-lt"/>
              <a:cs typeface="Arial" pitchFamily="34" charset="0"/>
            </a:endParaRPr>
          </a:p>
          <a:p>
            <a:endParaRPr lang="es-PE" sz="1700" b="1" dirty="0" smtClean="0">
              <a:latin typeface="+mj-lt"/>
              <a:cs typeface="Arial" pitchFamily="34" charset="0"/>
            </a:endParaRPr>
          </a:p>
          <a:p>
            <a:endParaRPr lang="es-PE" sz="1700" b="1" dirty="0" smtClean="0">
              <a:latin typeface="+mj-lt"/>
              <a:cs typeface="Arial" pitchFamily="34" charset="0"/>
            </a:endParaRPr>
          </a:p>
          <a:p>
            <a:endParaRPr lang="es-PE" sz="1700" dirty="0" smtClean="0">
              <a:latin typeface="+mj-lt"/>
              <a:cs typeface="Arial" pitchFamily="34" charset="0"/>
            </a:endParaRPr>
          </a:p>
        </p:txBody>
      </p:sp>
      <p:sp>
        <p:nvSpPr>
          <p:cNvPr id="3" name="CuadroTexto 2"/>
          <p:cNvSpPr txBox="1"/>
          <p:nvPr/>
        </p:nvSpPr>
        <p:spPr>
          <a:xfrm>
            <a:off x="179512" y="727129"/>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spTree>
    <p:extLst>
      <p:ext uri="{BB962C8B-B14F-4D97-AF65-F5344CB8AC3E}">
        <p14:creationId xmlns:p14="http://schemas.microsoft.com/office/powerpoint/2010/main" val="991269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1 Título"/>
          <p:cNvSpPr>
            <a:spLocks noGrp="1"/>
          </p:cNvSpPr>
          <p:nvPr>
            <p:ph type="title"/>
          </p:nvPr>
        </p:nvSpPr>
        <p:spPr>
          <a:xfrm>
            <a:off x="457200" y="274638"/>
            <a:ext cx="8229600" cy="511175"/>
          </a:xfrm>
        </p:spPr>
        <p:txBody>
          <a:bodyPr/>
          <a:lstStyle/>
          <a:p>
            <a:pPr algn="r"/>
            <a:r>
              <a:rPr lang="es-PE" altLang="es-PE" sz="3000" smtClean="0"/>
              <a:t>INDICE </a:t>
            </a:r>
          </a:p>
        </p:txBody>
      </p:sp>
      <p:sp>
        <p:nvSpPr>
          <p:cNvPr id="4100" name="2 Marcador de contenido"/>
          <p:cNvSpPr>
            <a:spLocks noGrp="1"/>
          </p:cNvSpPr>
          <p:nvPr>
            <p:ph idx="1"/>
          </p:nvPr>
        </p:nvSpPr>
        <p:spPr>
          <a:xfrm>
            <a:off x="457200" y="1340768"/>
            <a:ext cx="8229600" cy="3736701"/>
          </a:xfrm>
        </p:spPr>
        <p:txBody>
          <a:bodyPr/>
          <a:lstStyle/>
          <a:p>
            <a:pPr marL="571500" indent="-571500">
              <a:buFont typeface="Arial" charset="0"/>
              <a:buAutoNum type="romanUcPeriod"/>
              <a:defRPr/>
            </a:pPr>
            <a:r>
              <a:rPr lang="es-PE" sz="1750" dirty="0" smtClean="0"/>
              <a:t>Introducción</a:t>
            </a:r>
          </a:p>
          <a:p>
            <a:pPr marL="571500" indent="-571500">
              <a:buFont typeface="Arial" charset="0"/>
              <a:buAutoNum type="romanUcPeriod"/>
              <a:defRPr/>
            </a:pPr>
            <a:r>
              <a:rPr lang="es-PE" sz="1750" dirty="0" smtClean="0">
                <a:solidFill>
                  <a:schemeClr val="bg2">
                    <a:lumMod val="10000"/>
                  </a:schemeClr>
                </a:solidFill>
              </a:rPr>
              <a:t>Aspectos Generales de la Infraestructura concesionada</a:t>
            </a:r>
          </a:p>
          <a:p>
            <a:pPr marL="571500" indent="-571500">
              <a:buFont typeface="Arial" charset="0"/>
              <a:buAutoNum type="romanUcPeriod"/>
              <a:defRPr/>
            </a:pPr>
            <a:r>
              <a:rPr lang="es-PE" sz="1750" dirty="0" smtClean="0">
                <a:solidFill>
                  <a:schemeClr val="bg2">
                    <a:lumMod val="10000"/>
                  </a:schemeClr>
                </a:solidFill>
              </a:rPr>
              <a:t>Resumen ejecutivo. Principales Indicadores y/o metas alcanzadas al año 2016</a:t>
            </a:r>
          </a:p>
          <a:p>
            <a:pPr marL="571500" indent="-571500">
              <a:buFont typeface="Arial" charset="0"/>
              <a:buAutoNum type="romanUcPeriod"/>
              <a:defRPr/>
            </a:pPr>
            <a:r>
              <a:rPr lang="es-PE" sz="1750" dirty="0">
                <a:solidFill>
                  <a:schemeClr val="bg2">
                    <a:lumMod val="10000"/>
                  </a:schemeClr>
                </a:solidFill>
              </a:rPr>
              <a:t>Objetivos y Agenda de Trabajo para el 2017</a:t>
            </a:r>
          </a:p>
          <a:p>
            <a:pPr marL="571500" indent="-571500">
              <a:buFont typeface="Arial" charset="0"/>
              <a:buAutoNum type="romanUcPeriod" startAt="5"/>
              <a:defRPr/>
            </a:pPr>
            <a:r>
              <a:rPr lang="es-PE" sz="1750" dirty="0">
                <a:solidFill>
                  <a:schemeClr val="bg2">
                    <a:lumMod val="10000"/>
                  </a:schemeClr>
                </a:solidFill>
              </a:rPr>
              <a:t>Construcción del Segundo Tramo de la Concesión</a:t>
            </a:r>
          </a:p>
          <a:p>
            <a:pPr marL="571500" indent="-571500">
              <a:buFont typeface="Arial" charset="0"/>
              <a:buAutoNum type="romanUcPeriod" startAt="5"/>
              <a:defRPr/>
            </a:pPr>
            <a:r>
              <a:rPr lang="es-PE" sz="1750" dirty="0">
                <a:solidFill>
                  <a:schemeClr val="bg2">
                    <a:lumMod val="10000"/>
                  </a:schemeClr>
                </a:solidFill>
              </a:rPr>
              <a:t>Otros aspectos relacionados a la concesión para el año 2017</a:t>
            </a:r>
          </a:p>
          <a:p>
            <a:pPr marL="571500" indent="-571500">
              <a:buFont typeface="Arial" charset="0"/>
              <a:buAutoNum type="romanUcPeriod" startAt="5"/>
              <a:defRPr/>
            </a:pPr>
            <a:r>
              <a:rPr lang="es-PE" sz="2200" b="1" dirty="0">
                <a:solidFill>
                  <a:schemeClr val="bg2">
                    <a:lumMod val="10000"/>
                  </a:schemeClr>
                </a:solidFill>
              </a:rPr>
              <a:t>Conclusiones</a:t>
            </a:r>
          </a:p>
          <a:p>
            <a:pPr marL="571500" indent="-571500">
              <a:buFont typeface="Arial" charset="0"/>
              <a:buAutoNum type="romanUcPeriod"/>
              <a:defRPr/>
            </a:pPr>
            <a:endParaRPr lang="es-PE" sz="1750" dirty="0" smtClean="0"/>
          </a:p>
        </p:txBody>
      </p:sp>
    </p:spTree>
    <p:extLst>
      <p:ext uri="{BB962C8B-B14F-4D97-AF65-F5344CB8AC3E}">
        <p14:creationId xmlns:p14="http://schemas.microsoft.com/office/powerpoint/2010/main" val="4209277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3 CuadroTexto"/>
          <p:cNvSpPr txBox="1">
            <a:spLocks noChangeArrowheads="1"/>
          </p:cNvSpPr>
          <p:nvPr/>
        </p:nvSpPr>
        <p:spPr bwMode="auto">
          <a:xfrm>
            <a:off x="250825" y="1071563"/>
            <a:ext cx="8425631" cy="4708981"/>
          </a:xfrm>
          <a:prstGeom prst="rect">
            <a:avLst/>
          </a:prstGeom>
          <a:noFill/>
          <a:ln w="9525">
            <a:noFill/>
            <a:miter lim="800000"/>
            <a:headEnd/>
            <a:tailEnd/>
          </a:ln>
        </p:spPr>
        <p:txBody>
          <a:bodyPr wrap="square">
            <a:spAutoFit/>
          </a:bodyPr>
          <a:lstStyle/>
          <a:p>
            <a:pPr marL="342000" indent="-342000" algn="just" eaLnBrk="1" hangingPunct="1">
              <a:spcBef>
                <a:spcPts val="432"/>
              </a:spcBef>
              <a:buFont typeface="Arial" pitchFamily="34" charset="0"/>
              <a:buChar char="•"/>
              <a:defRPr/>
            </a:pPr>
            <a:endParaRPr lang="es-PE" sz="1750" dirty="0">
              <a:latin typeface="+mn-lt"/>
            </a:endParaRPr>
          </a:p>
          <a:p>
            <a:pPr marL="342000" indent="-342000" algn="just" eaLnBrk="1" hangingPunct="1">
              <a:spcBef>
                <a:spcPts val="432"/>
              </a:spcBef>
              <a:buFont typeface="Arial" pitchFamily="34" charset="0"/>
              <a:buChar char="•"/>
              <a:defRPr/>
            </a:pPr>
            <a:r>
              <a:rPr lang="es-PE" sz="1750" dirty="0">
                <a:latin typeface="+mn-lt"/>
              </a:rPr>
              <a:t>Proponer </a:t>
            </a:r>
            <a:r>
              <a:rPr lang="es-PE" sz="1750" dirty="0" smtClean="0">
                <a:latin typeface="+mn-lt"/>
              </a:rPr>
              <a:t>permanentemente y trasladar las solicitudes de los centros poblados de las obras </a:t>
            </a:r>
            <a:r>
              <a:rPr lang="es-PE" sz="1750" dirty="0">
                <a:latin typeface="+mn-lt"/>
              </a:rPr>
              <a:t>necesarias que ayuden a las comunidades a tener un transito peatonal seguro dentro de los pueblos y ciudades por donde cruza la carretera concesionada.</a:t>
            </a:r>
          </a:p>
          <a:p>
            <a:pPr marL="342000" indent="-342000" algn="just" eaLnBrk="1" hangingPunct="1">
              <a:spcBef>
                <a:spcPts val="432"/>
              </a:spcBef>
              <a:buFont typeface="Arial" pitchFamily="34" charset="0"/>
              <a:buChar char="•"/>
              <a:defRPr/>
            </a:pPr>
            <a:endParaRPr lang="es-PE" sz="1750" dirty="0" smtClean="0">
              <a:latin typeface="+mn-lt"/>
            </a:endParaRPr>
          </a:p>
          <a:p>
            <a:pPr marL="342000" indent="-342000" algn="just" eaLnBrk="1" hangingPunct="1">
              <a:spcBef>
                <a:spcPts val="432"/>
              </a:spcBef>
              <a:buFont typeface="Arial" pitchFamily="34" charset="0"/>
              <a:buChar char="•"/>
              <a:defRPr/>
            </a:pPr>
            <a:r>
              <a:rPr lang="es-PE" sz="1750" dirty="0">
                <a:latin typeface="+mn-lt"/>
              </a:rPr>
              <a:t>Norvial reafirma su compromiso en operar y mantener la concesión dentro de los más altos estándares de calidad en el servicio</a:t>
            </a:r>
            <a:r>
              <a:rPr lang="es-PE" sz="1750" dirty="0" smtClean="0">
                <a:latin typeface="+mn-lt"/>
              </a:rPr>
              <a:t>.</a:t>
            </a:r>
          </a:p>
          <a:p>
            <a:pPr marL="342000" indent="-342000" algn="just" eaLnBrk="1" hangingPunct="1">
              <a:spcBef>
                <a:spcPts val="432"/>
              </a:spcBef>
              <a:buFont typeface="Arial" pitchFamily="34" charset="0"/>
              <a:buChar char="•"/>
              <a:defRPr/>
            </a:pPr>
            <a:endParaRPr lang="es-PE" sz="1750" dirty="0">
              <a:latin typeface="+mn-lt"/>
            </a:endParaRPr>
          </a:p>
          <a:p>
            <a:pPr marL="342000" indent="-342000" algn="just" eaLnBrk="1" hangingPunct="1">
              <a:spcBef>
                <a:spcPts val="432"/>
              </a:spcBef>
              <a:buFont typeface="Arial" pitchFamily="34" charset="0"/>
              <a:buChar char="•"/>
              <a:defRPr/>
            </a:pPr>
            <a:r>
              <a:rPr lang="es-ES" sz="1750" dirty="0">
                <a:latin typeface="+mn-lt"/>
              </a:rPr>
              <a:t>Trabajar de manera conjunta con las autoridades de las comunidades que se encuentran dentro de la zona de influencia de la concesión.</a:t>
            </a:r>
          </a:p>
          <a:p>
            <a:pPr marL="342000" indent="-342000" algn="just" eaLnBrk="1" hangingPunct="1">
              <a:spcBef>
                <a:spcPts val="432"/>
              </a:spcBef>
              <a:buFont typeface="Arial" pitchFamily="34" charset="0"/>
              <a:buChar char="•"/>
              <a:defRPr/>
            </a:pPr>
            <a:endParaRPr lang="es-PE" sz="1750" dirty="0" smtClean="0">
              <a:latin typeface="+mn-lt"/>
            </a:endParaRPr>
          </a:p>
          <a:p>
            <a:pPr marL="342000" indent="-342000" algn="just" eaLnBrk="1" hangingPunct="1">
              <a:spcBef>
                <a:spcPts val="432"/>
              </a:spcBef>
              <a:buFont typeface="Arial" pitchFamily="34" charset="0"/>
              <a:buChar char="•"/>
              <a:defRPr/>
            </a:pPr>
            <a:r>
              <a:rPr lang="es-ES" sz="1750" dirty="0">
                <a:latin typeface="+mn-lt"/>
              </a:rPr>
              <a:t>Mantener comunicación constante con el Concedente y Supervisor para una correcta administración de la Concesión.</a:t>
            </a:r>
          </a:p>
          <a:p>
            <a:pPr marL="342000" indent="-342000" algn="just" eaLnBrk="1" hangingPunct="1">
              <a:spcBef>
                <a:spcPts val="432"/>
              </a:spcBef>
              <a:buFont typeface="Arial" pitchFamily="34" charset="0"/>
              <a:buChar char="•"/>
              <a:defRPr/>
            </a:pPr>
            <a:endParaRPr lang="es-PE" sz="1750" dirty="0">
              <a:latin typeface="+mn-lt"/>
            </a:endParaRPr>
          </a:p>
          <a:p>
            <a:pPr marL="342000" indent="-342000" algn="just" eaLnBrk="1" hangingPunct="1">
              <a:spcBef>
                <a:spcPts val="432"/>
              </a:spcBef>
              <a:defRPr/>
            </a:pPr>
            <a:endParaRPr lang="es-PE" sz="1750" dirty="0">
              <a:latin typeface="+mn-lt"/>
            </a:endParaRPr>
          </a:p>
        </p:txBody>
      </p:sp>
      <p:sp>
        <p:nvSpPr>
          <p:cNvPr id="4" name="3 CuadroTexto"/>
          <p:cNvSpPr txBox="1"/>
          <p:nvPr/>
        </p:nvSpPr>
        <p:spPr>
          <a:xfrm>
            <a:off x="250825" y="549275"/>
            <a:ext cx="2643188" cy="400110"/>
          </a:xfrm>
          <a:prstGeom prst="rect">
            <a:avLst/>
          </a:prstGeom>
          <a:noFill/>
        </p:spPr>
        <p:txBody>
          <a:bodyPr>
            <a:spAutoFit/>
          </a:bodyPr>
          <a:lstStyle/>
          <a:p>
            <a:pPr eaLnBrk="1" hangingPunct="1">
              <a:defRPr/>
            </a:pPr>
            <a:r>
              <a:rPr lang="es-PE" sz="2000" b="1" dirty="0">
                <a:latin typeface="+mj-lt"/>
              </a:rPr>
              <a:t>Conclusiones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3 CuadroTexto"/>
          <p:cNvSpPr txBox="1">
            <a:spLocks noChangeArrowheads="1"/>
          </p:cNvSpPr>
          <p:nvPr/>
        </p:nvSpPr>
        <p:spPr bwMode="auto">
          <a:xfrm>
            <a:off x="250825" y="1071563"/>
            <a:ext cx="8425631" cy="3293209"/>
          </a:xfrm>
          <a:prstGeom prst="rect">
            <a:avLst/>
          </a:prstGeom>
          <a:noFill/>
          <a:ln w="9525">
            <a:noFill/>
            <a:miter lim="800000"/>
            <a:headEnd/>
            <a:tailEnd/>
          </a:ln>
        </p:spPr>
        <p:txBody>
          <a:bodyPr wrap="square">
            <a:spAutoFit/>
          </a:bodyPr>
          <a:lstStyle/>
          <a:p>
            <a:pPr marL="342000" indent="-342000" algn="just" eaLnBrk="1" hangingPunct="1">
              <a:spcBef>
                <a:spcPts val="432"/>
              </a:spcBef>
              <a:buFont typeface="Arial" pitchFamily="34" charset="0"/>
              <a:buChar char="•"/>
              <a:defRPr/>
            </a:pPr>
            <a:endParaRPr lang="es-ES" sz="1750" dirty="0" smtClean="0">
              <a:latin typeface="+mn-lt"/>
            </a:endParaRPr>
          </a:p>
          <a:p>
            <a:pPr marL="342000" lvl="0" indent="-342000" algn="just" eaLnBrk="1" hangingPunct="1">
              <a:spcBef>
                <a:spcPts val="432"/>
              </a:spcBef>
              <a:buFont typeface="Arial" pitchFamily="34" charset="0"/>
              <a:buChar char="•"/>
              <a:defRPr/>
            </a:pPr>
            <a:r>
              <a:rPr lang="es-ES" sz="1750" dirty="0" smtClean="0">
                <a:solidFill>
                  <a:prstClr val="black"/>
                </a:solidFill>
                <a:latin typeface="+mn-lt"/>
              </a:rPr>
              <a:t>Tener </a:t>
            </a:r>
            <a:r>
              <a:rPr lang="es-ES" sz="1750" dirty="0">
                <a:solidFill>
                  <a:prstClr val="black"/>
                </a:solidFill>
                <a:latin typeface="+mn-lt"/>
              </a:rPr>
              <a:t>a la seguridad vial como uno de los mas importantes retos dentro del desarrollo de nuestra labor en la concesión y mantener nuestro compromiso firme en esta materia para reducir los índices de accidentabilidad en coordinación con las autoridades competentes, para ellos hemos propuesto un Plan de Acción “</a:t>
            </a:r>
            <a:r>
              <a:rPr lang="es-ES" sz="1750" u="sng" dirty="0">
                <a:solidFill>
                  <a:prstClr val="black"/>
                </a:solidFill>
                <a:latin typeface="+mn-lt"/>
              </a:rPr>
              <a:t>PASAMAYO MANEJO SEGURO</a:t>
            </a:r>
            <a:r>
              <a:rPr lang="es-ES" sz="1750" dirty="0">
                <a:solidFill>
                  <a:prstClr val="black"/>
                </a:solidFill>
                <a:latin typeface="+mn-lt"/>
              </a:rPr>
              <a:t>” para lo cual se expuso los alcances en una primera reunión convocada por el Concedente y representantes de otras autoridades involucradas en materia de Seguridad Vial. (</a:t>
            </a:r>
            <a:r>
              <a:rPr lang="es-ES" sz="1750" dirty="0" smtClean="0">
                <a:solidFill>
                  <a:prstClr val="black"/>
                </a:solidFill>
                <a:latin typeface="+mn-lt"/>
              </a:rPr>
              <a:t>SUTRAN,CNSV, PNP</a:t>
            </a:r>
            <a:r>
              <a:rPr lang="es-ES" sz="1750" dirty="0">
                <a:solidFill>
                  <a:prstClr val="black"/>
                </a:solidFill>
                <a:latin typeface="+mn-lt"/>
              </a:rPr>
              <a:t>, DGTT, OSITRAN…)</a:t>
            </a:r>
          </a:p>
          <a:p>
            <a:pPr marL="342000" indent="-342000" algn="just" eaLnBrk="1" hangingPunct="1">
              <a:spcBef>
                <a:spcPts val="432"/>
              </a:spcBef>
              <a:buFont typeface="Arial" pitchFamily="34" charset="0"/>
              <a:buChar char="•"/>
              <a:defRPr/>
            </a:pPr>
            <a:endParaRPr lang="es-PE" sz="1750" dirty="0">
              <a:latin typeface="+mn-lt"/>
            </a:endParaRPr>
          </a:p>
          <a:p>
            <a:pPr marL="342000" indent="-342000" algn="ctr" eaLnBrk="1" hangingPunct="1">
              <a:spcBef>
                <a:spcPts val="432"/>
              </a:spcBef>
              <a:defRPr/>
            </a:pPr>
            <a:endParaRPr lang="es-PE" sz="1750" dirty="0">
              <a:latin typeface="+mn-lt"/>
            </a:endParaRPr>
          </a:p>
          <a:p>
            <a:pPr eaLnBrk="1" hangingPunct="1">
              <a:defRPr/>
            </a:pPr>
            <a:endParaRPr lang="es-PE" sz="1750" dirty="0">
              <a:latin typeface="+mn-lt"/>
            </a:endParaRPr>
          </a:p>
        </p:txBody>
      </p:sp>
      <p:sp>
        <p:nvSpPr>
          <p:cNvPr id="4" name="3 CuadroTexto"/>
          <p:cNvSpPr txBox="1"/>
          <p:nvPr/>
        </p:nvSpPr>
        <p:spPr>
          <a:xfrm>
            <a:off x="250825" y="549275"/>
            <a:ext cx="2643188" cy="400110"/>
          </a:xfrm>
          <a:prstGeom prst="rect">
            <a:avLst/>
          </a:prstGeom>
          <a:noFill/>
        </p:spPr>
        <p:txBody>
          <a:bodyPr>
            <a:spAutoFit/>
          </a:bodyPr>
          <a:lstStyle/>
          <a:p>
            <a:pPr eaLnBrk="1" hangingPunct="1">
              <a:defRPr/>
            </a:pPr>
            <a:r>
              <a:rPr lang="es-PE" sz="2000" b="1" dirty="0">
                <a:latin typeface="+mj-lt"/>
              </a:rPr>
              <a:t>Conclusiones</a:t>
            </a:r>
          </a:p>
        </p:txBody>
      </p:sp>
      <p:pic>
        <p:nvPicPr>
          <p:cNvPr id="6" name="Imagen 5"/>
          <p:cNvPicPr/>
          <p:nvPr/>
        </p:nvPicPr>
        <p:blipFill rotWithShape="1">
          <a:blip r:embed="rId4"/>
          <a:srcRect l="66164" t="36649" r="20410" b="22679"/>
          <a:stretch/>
        </p:blipFill>
        <p:spPr bwMode="auto">
          <a:xfrm>
            <a:off x="2483768" y="3573016"/>
            <a:ext cx="3096344" cy="271992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2730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6" name="9 Rectángulo"/>
          <p:cNvSpPr/>
          <p:nvPr/>
        </p:nvSpPr>
        <p:spPr>
          <a:xfrm>
            <a:off x="539552" y="1096461"/>
            <a:ext cx="8280920" cy="4266553"/>
          </a:xfrm>
          <a:prstGeom prst="rect">
            <a:avLst/>
          </a:prstGeom>
        </p:spPr>
        <p:txBody>
          <a:bodyPr wrap="square">
            <a:spAutoFit/>
          </a:bodyPr>
          <a:lstStyle/>
          <a:p>
            <a:pPr marL="514350" indent="-514350">
              <a:buFont typeface="+mj-lt"/>
              <a:buAutoNum type="arabicPeriod" startAt="2"/>
            </a:pPr>
            <a:r>
              <a:rPr lang="es-PE" altLang="es-PE" sz="1750" b="1" u="sng" dirty="0" smtClean="0">
                <a:latin typeface="+mj-lt"/>
                <a:cs typeface="Arial" panose="020B0604020202020204" pitchFamily="34" charset="0"/>
              </a:rPr>
              <a:t>Construcción Segunda Etapa</a:t>
            </a:r>
          </a:p>
          <a:p>
            <a:endParaRPr lang="es-PE" altLang="es-PE" sz="1750" dirty="0">
              <a:latin typeface="+mj-lt"/>
              <a:cs typeface="Arial" panose="020B0604020202020204" pitchFamily="34" charset="0"/>
            </a:endParaRPr>
          </a:p>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Con fecha 23 de enero 2018 Norvial puso en operación 52 km de un total de 57 km de calzada construida de las obras de la 2da etapa. </a:t>
            </a:r>
          </a:p>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La construcción de la Segunda Etapa tiene un avance acumulado de 93.31%, asimismo, se han culminado todas las actividades no sujetas a restricción de liberación de predios e interferencias.</a:t>
            </a:r>
          </a:p>
          <a:p>
            <a:pPr marL="285750" indent="-285750" algn="just">
              <a:lnSpc>
                <a:spcPct val="150000"/>
              </a:lnSpc>
              <a:buFont typeface="Arial" panose="020B0604020202020204" pitchFamily="34" charset="0"/>
              <a:buChar char="•"/>
            </a:pPr>
            <a:r>
              <a:rPr lang="es-ES" altLang="es-PE" sz="1750" dirty="0" smtClean="0">
                <a:latin typeface="+mj-lt"/>
                <a:cs typeface="Arial" panose="020B0604020202020204" pitchFamily="34" charset="0"/>
              </a:rPr>
              <a:t>Se culminaron la construcción de los puentes sobre ríos: Huaura, Supe (2) y </a:t>
            </a:r>
            <a:r>
              <a:rPr lang="es-ES" altLang="es-PE" sz="1750" dirty="0" err="1" smtClean="0">
                <a:latin typeface="+mj-lt"/>
                <a:cs typeface="Arial" panose="020B0604020202020204" pitchFamily="34" charset="0"/>
              </a:rPr>
              <a:t>Pativilca</a:t>
            </a:r>
            <a:r>
              <a:rPr lang="es-ES" altLang="es-PE" sz="1750" dirty="0" smtClean="0">
                <a:latin typeface="+mj-lt"/>
                <a:cs typeface="Arial" panose="020B0604020202020204" pitchFamily="34" charset="0"/>
              </a:rPr>
              <a:t>.</a:t>
            </a:r>
          </a:p>
          <a:p>
            <a:pPr marL="285750" indent="-285750" algn="just">
              <a:lnSpc>
                <a:spcPct val="150000"/>
              </a:lnSpc>
              <a:buFont typeface="Arial" panose="020B0604020202020204" pitchFamily="34" charset="0"/>
              <a:buChar char="•"/>
            </a:pPr>
            <a:r>
              <a:rPr lang="es-ES" altLang="es-PE" sz="1750" dirty="0" smtClean="0">
                <a:latin typeface="+mj-lt"/>
                <a:cs typeface="Arial" panose="020B0604020202020204" pitchFamily="34" charset="0"/>
              </a:rPr>
              <a:t>Se culminaron la construcción de los Intercambios Viales: Huaura, Medio Mundo, San Nicolás y Barranca (Sin el Ramal N° 2 por falta de liberación de predios  e interferencia).</a:t>
            </a:r>
            <a:endParaRPr lang="es-PE" altLang="es-PE" sz="1750" dirty="0" smtClean="0">
              <a:latin typeface="+mj-lt"/>
              <a:cs typeface="Arial" panose="020B0604020202020204" pitchFamily="34" charset="0"/>
            </a:endParaRPr>
          </a:p>
        </p:txBody>
      </p:sp>
      <p:sp>
        <p:nvSpPr>
          <p:cNvPr id="7" name="CuadroTexto 6"/>
          <p:cNvSpPr txBox="1"/>
          <p:nvPr/>
        </p:nvSpPr>
        <p:spPr>
          <a:xfrm>
            <a:off x="179512" y="727129"/>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spTree>
    <p:extLst>
      <p:ext uri="{BB962C8B-B14F-4D97-AF65-F5344CB8AC3E}">
        <p14:creationId xmlns:p14="http://schemas.microsoft.com/office/powerpoint/2010/main" val="4283788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6" name="9 Rectángulo"/>
          <p:cNvSpPr/>
          <p:nvPr/>
        </p:nvSpPr>
        <p:spPr>
          <a:xfrm>
            <a:off x="414570" y="1096461"/>
            <a:ext cx="8333893" cy="4266553"/>
          </a:xfrm>
          <a:prstGeom prst="rect">
            <a:avLst/>
          </a:prstGeom>
        </p:spPr>
        <p:txBody>
          <a:bodyPr wrap="square">
            <a:spAutoFit/>
          </a:bodyPr>
          <a:lstStyle/>
          <a:p>
            <a:pPr marL="514350" indent="-514350">
              <a:buFont typeface="+mj-lt"/>
              <a:buAutoNum type="arabicPeriod" startAt="2"/>
            </a:pPr>
            <a:r>
              <a:rPr lang="es-PE" altLang="es-PE" sz="1750" b="1" u="sng" dirty="0" smtClean="0">
                <a:latin typeface="+mj-lt"/>
                <a:cs typeface="Arial" panose="020B0604020202020204" pitchFamily="34" charset="0"/>
              </a:rPr>
              <a:t>Construcción Segunda Etapa</a:t>
            </a:r>
          </a:p>
          <a:p>
            <a:endParaRPr lang="es-PE" altLang="es-PE" sz="1750" dirty="0">
              <a:latin typeface="+mj-lt"/>
              <a:cs typeface="Arial" panose="020B0604020202020204" pitchFamily="34" charset="0"/>
            </a:endParaRPr>
          </a:p>
          <a:p>
            <a:pPr marL="285750" indent="-285750" algn="just">
              <a:lnSpc>
                <a:spcPct val="150000"/>
              </a:lnSpc>
              <a:buFont typeface="Arial" panose="020B0604020202020204" pitchFamily="34" charset="0"/>
              <a:buChar char="•"/>
            </a:pPr>
            <a:r>
              <a:rPr lang="es-ES" altLang="es-PE" sz="1750" dirty="0">
                <a:latin typeface="+mj-lt"/>
                <a:cs typeface="Arial" panose="020B0604020202020204" pitchFamily="34" charset="0"/>
              </a:rPr>
              <a:t>El tramo pendiente de construcción (PAD Centenario, San Martín y Perú)  se encuentra entre los Km 148+080 al Km 153+185 por falta de liberación de predios y servicios públicos </a:t>
            </a:r>
            <a:r>
              <a:rPr lang="es-ES" altLang="es-PE" sz="1750" dirty="0" smtClean="0">
                <a:latin typeface="+mj-lt"/>
                <a:cs typeface="Arial" panose="020B0604020202020204" pitchFamily="34" charset="0"/>
              </a:rPr>
              <a:t>instalados, los cuales están a cargo del Concedente.</a:t>
            </a:r>
          </a:p>
          <a:p>
            <a:pPr marL="285750" indent="-285750" algn="just">
              <a:lnSpc>
                <a:spcPct val="150000"/>
              </a:lnSpc>
              <a:buFont typeface="Arial" panose="020B0604020202020204" pitchFamily="34" charset="0"/>
              <a:buChar char="•"/>
            </a:pPr>
            <a:r>
              <a:rPr lang="es-ES" altLang="es-PE" sz="1750" dirty="0">
                <a:latin typeface="+mj-lt"/>
                <a:cs typeface="Arial" panose="020B0604020202020204" pitchFamily="34" charset="0"/>
              </a:rPr>
              <a:t>Adicionalmente se encuentra pendiente de ejecución el Ramal 2 del Intercambio Vial Barranca debido a falta de liberación de predios y conflictos sociales</a:t>
            </a:r>
            <a:r>
              <a:rPr lang="es-ES" altLang="es-PE" sz="1750" dirty="0" smtClean="0">
                <a:latin typeface="+mj-lt"/>
                <a:cs typeface="Arial" panose="020B0604020202020204" pitchFamily="34" charset="0"/>
              </a:rPr>
              <a:t>. El Concedente ha solicitado un cambio en el Expediente Técnico.</a:t>
            </a:r>
            <a:endParaRPr lang="es-ES" altLang="es-PE" sz="1750" dirty="0">
              <a:latin typeface="+mj-lt"/>
              <a:cs typeface="Arial" panose="020B0604020202020204" pitchFamily="34" charset="0"/>
            </a:endParaRPr>
          </a:p>
          <a:p>
            <a:pPr marL="285750" indent="-285750" algn="just">
              <a:lnSpc>
                <a:spcPct val="150000"/>
              </a:lnSpc>
              <a:buFont typeface="Arial" panose="020B0604020202020204" pitchFamily="34" charset="0"/>
              <a:buChar char="•"/>
            </a:pPr>
            <a:r>
              <a:rPr lang="es-ES" altLang="es-PE" sz="1750" dirty="0">
                <a:latin typeface="+mj-lt"/>
                <a:cs typeface="Arial" panose="020B0604020202020204" pitchFamily="34" charset="0"/>
              </a:rPr>
              <a:t>También se encuentran pendientes de construcción 2 puentes peatonales </a:t>
            </a:r>
            <a:r>
              <a:rPr lang="es-ES" altLang="es-PE" sz="1750" dirty="0" smtClean="0">
                <a:latin typeface="+mj-lt"/>
                <a:cs typeface="Arial" panose="020B0604020202020204" pitchFamily="34" charset="0"/>
              </a:rPr>
              <a:t>obligatorios ubicados en las progresivas Km 78+640 y Km 80+420.</a:t>
            </a:r>
            <a:endParaRPr lang="es-ES" altLang="es-PE" sz="1750" dirty="0">
              <a:latin typeface="+mj-lt"/>
              <a:cs typeface="Arial" panose="020B0604020202020204" pitchFamily="34" charset="0"/>
            </a:endParaRPr>
          </a:p>
          <a:p>
            <a:pPr marL="285750" indent="-285750" algn="just">
              <a:lnSpc>
                <a:spcPct val="150000"/>
              </a:lnSpc>
              <a:buFont typeface="Arial" panose="020B0604020202020204" pitchFamily="34" charset="0"/>
              <a:buChar char="•"/>
            </a:pPr>
            <a:endParaRPr lang="es-ES" altLang="es-PE" sz="1750" dirty="0">
              <a:latin typeface="+mj-lt"/>
              <a:cs typeface="Arial" panose="020B0604020202020204" pitchFamily="34" charset="0"/>
            </a:endParaRPr>
          </a:p>
        </p:txBody>
      </p:sp>
      <p:sp>
        <p:nvSpPr>
          <p:cNvPr id="7" name="CuadroTexto 6"/>
          <p:cNvSpPr txBox="1"/>
          <p:nvPr/>
        </p:nvSpPr>
        <p:spPr>
          <a:xfrm>
            <a:off x="179512" y="727129"/>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spTree>
    <p:extLst>
      <p:ext uri="{BB962C8B-B14F-4D97-AF65-F5344CB8AC3E}">
        <p14:creationId xmlns:p14="http://schemas.microsoft.com/office/powerpoint/2010/main" val="2907115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7" name="CuadroTexto 6"/>
          <p:cNvSpPr txBox="1"/>
          <p:nvPr/>
        </p:nvSpPr>
        <p:spPr>
          <a:xfrm>
            <a:off x="199550" y="506670"/>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sp>
        <p:nvSpPr>
          <p:cNvPr id="8" name="9 Rectángulo"/>
          <p:cNvSpPr/>
          <p:nvPr/>
        </p:nvSpPr>
        <p:spPr>
          <a:xfrm>
            <a:off x="610669" y="846376"/>
            <a:ext cx="7920880" cy="1431161"/>
          </a:xfrm>
          <a:prstGeom prst="rect">
            <a:avLst/>
          </a:prstGeom>
        </p:spPr>
        <p:txBody>
          <a:bodyPr wrap="square">
            <a:spAutoFit/>
          </a:bodyPr>
          <a:lstStyle/>
          <a:p>
            <a:r>
              <a:rPr lang="es-PE" altLang="es-PE" sz="1750" b="1" u="sng" dirty="0" smtClean="0">
                <a:latin typeface="+mn-lt"/>
                <a:cs typeface="Arial" panose="020B0604020202020204" pitchFamily="34" charset="0"/>
              </a:rPr>
              <a:t>3. Firma de Adenda N° 5</a:t>
            </a:r>
          </a:p>
          <a:p>
            <a:pPr marL="285750" indent="-285750" algn="just">
              <a:lnSpc>
                <a:spcPct val="150000"/>
              </a:lnSpc>
              <a:buFont typeface="Arial" panose="020B0604020202020204" pitchFamily="34" charset="0"/>
              <a:buChar char="•"/>
            </a:pPr>
            <a:r>
              <a:rPr lang="es-PE" altLang="es-PE" sz="1750" dirty="0" smtClean="0">
                <a:latin typeface="+mn-lt"/>
                <a:cs typeface="Arial" panose="020B0604020202020204" pitchFamily="34" charset="0"/>
              </a:rPr>
              <a:t>Con </a:t>
            </a:r>
            <a:r>
              <a:rPr lang="es-PE" altLang="es-PE" sz="1750" dirty="0">
                <a:latin typeface="+mn-lt"/>
                <a:cs typeface="Arial" panose="020B0604020202020204" pitchFamily="34" charset="0"/>
              </a:rPr>
              <a:t>fecha 29 de diciembre de 2017 se firmó la Adenda N° 5 al Contrato de Concesión, </a:t>
            </a:r>
            <a:r>
              <a:rPr lang="es-PE" altLang="es-PE" sz="1750" dirty="0" smtClean="0">
                <a:latin typeface="+mn-lt"/>
                <a:cs typeface="Arial" panose="020B0604020202020204" pitchFamily="34" charset="0"/>
              </a:rPr>
              <a:t>la cual permitió la </a:t>
            </a:r>
            <a:r>
              <a:rPr lang="es-PE" altLang="es-PE" sz="1750" dirty="0">
                <a:latin typeface="+mn-lt"/>
                <a:cs typeface="Arial" panose="020B0604020202020204" pitchFamily="34" charset="0"/>
              </a:rPr>
              <a:t>recepción parcial de las Obras de la Segunda Etapa.</a:t>
            </a:r>
            <a:endParaRPr lang="es-PE" altLang="es-PE" sz="1750" dirty="0" smtClean="0">
              <a:latin typeface="+mn-lt"/>
              <a:cs typeface="Arial" panose="020B0604020202020204" pitchFamily="34" charset="0"/>
            </a:endParaRPr>
          </a:p>
          <a:p>
            <a:pPr algn="just"/>
            <a:endParaRPr lang="es-PE" sz="1700" dirty="0" smtClean="0">
              <a:latin typeface="+mj-lt"/>
              <a:cs typeface="Arial" pitchFamily="34" charset="0"/>
            </a:endParaRPr>
          </a:p>
        </p:txBody>
      </p:sp>
      <p:pic>
        <p:nvPicPr>
          <p:cNvPr id="6" name="Imagen 5"/>
          <p:cNvPicPr>
            <a:picLocks noChangeAspect="1"/>
          </p:cNvPicPr>
          <p:nvPr/>
        </p:nvPicPr>
        <p:blipFill>
          <a:blip r:embed="rId4"/>
          <a:stretch>
            <a:fillRect/>
          </a:stretch>
        </p:blipFill>
        <p:spPr>
          <a:xfrm rot="20685142">
            <a:off x="1635259" y="2411049"/>
            <a:ext cx="2766446" cy="3744416"/>
          </a:xfrm>
          <a:prstGeom prst="rect">
            <a:avLst/>
          </a:prstGeom>
          <a:ln>
            <a:noFill/>
          </a:ln>
          <a:effectLst>
            <a:outerShdw blurRad="292100" dist="139700" dir="2700000" algn="tl" rotWithShape="0">
              <a:srgbClr val="333333">
                <a:alpha val="65000"/>
              </a:srgbClr>
            </a:outerShdw>
          </a:effectLst>
        </p:spPr>
      </p:pic>
      <p:pic>
        <p:nvPicPr>
          <p:cNvPr id="9" name="Imagen 8"/>
          <p:cNvPicPr>
            <a:picLocks noChangeAspect="1"/>
          </p:cNvPicPr>
          <p:nvPr/>
        </p:nvPicPr>
        <p:blipFill>
          <a:blip r:embed="rId5"/>
          <a:stretch>
            <a:fillRect/>
          </a:stretch>
        </p:blipFill>
        <p:spPr>
          <a:xfrm rot="1001418">
            <a:off x="5233772" y="2340532"/>
            <a:ext cx="2883300" cy="37783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6982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9392"/>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9 Rectángulo"/>
          <p:cNvSpPr/>
          <p:nvPr/>
        </p:nvSpPr>
        <p:spPr>
          <a:xfrm>
            <a:off x="323528" y="649132"/>
            <a:ext cx="7571908" cy="1023357"/>
          </a:xfrm>
          <a:prstGeom prst="rect">
            <a:avLst/>
          </a:prstGeom>
        </p:spPr>
        <p:txBody>
          <a:bodyPr wrap="square">
            <a:spAutoFit/>
          </a:bodyPr>
          <a:lstStyle/>
          <a:p>
            <a:r>
              <a:rPr lang="es-PE" altLang="es-PE" sz="1750" b="1" u="sng" dirty="0" smtClean="0">
                <a:latin typeface="+mn-lt"/>
                <a:cs typeface="Arial" panose="020B0604020202020204" pitchFamily="34" charset="0"/>
              </a:rPr>
              <a:t>4.  Puesta en Servicio Segunda Calzada - Trabajos previos</a:t>
            </a:r>
          </a:p>
          <a:p>
            <a:pPr algn="just">
              <a:lnSpc>
                <a:spcPct val="150000"/>
              </a:lnSpc>
            </a:pPr>
            <a:endParaRPr lang="es-PE" sz="1700" dirty="0" smtClean="0">
              <a:latin typeface="+mj-lt"/>
              <a:cs typeface="Arial" pitchFamily="34" charset="0"/>
            </a:endParaRPr>
          </a:p>
          <a:p>
            <a:endParaRPr lang="es-PE" sz="1700" dirty="0" smtClean="0">
              <a:latin typeface="+mj-lt"/>
              <a:cs typeface="Arial" pitchFamily="34" charset="0"/>
            </a:endParaRPr>
          </a:p>
        </p:txBody>
      </p:sp>
      <p:sp>
        <p:nvSpPr>
          <p:cNvPr id="14" name="Rectangle 2"/>
          <p:cNvSpPr txBox="1">
            <a:spLocks noChangeArrowheads="1"/>
          </p:cNvSpPr>
          <p:nvPr/>
        </p:nvSpPr>
        <p:spPr>
          <a:xfrm>
            <a:off x="0" y="0"/>
            <a:ext cx="5004048" cy="428625"/>
          </a:xfrm>
          <a:prstGeom prst="rect">
            <a:avLst/>
          </a:prstGeom>
        </p:spPr>
        <p:txBody>
          <a:bodyPr anchor="ctr">
            <a:normAutofit/>
          </a:bodyPr>
          <a:lstStyle/>
          <a:p>
            <a:pPr eaLnBrk="1" fontAlgn="auto" hangingPunct="1">
              <a:spcAft>
                <a:spcPts val="0"/>
              </a:spcAft>
              <a:defRPr/>
            </a:pPr>
            <a:r>
              <a:rPr lang="es-PE" sz="2000" b="1" dirty="0" smtClean="0">
                <a:solidFill>
                  <a:schemeClr val="bg1"/>
                </a:solidFill>
                <a:latin typeface="+mj-lt"/>
                <a:ea typeface="+mj-ea"/>
                <a:cs typeface="+mj-cs"/>
              </a:rPr>
              <a:t>Resumen Ejecutivo</a:t>
            </a:r>
            <a:endParaRPr lang="es-ES" sz="2000" b="1" dirty="0">
              <a:solidFill>
                <a:schemeClr val="bg1"/>
              </a:solidFill>
              <a:latin typeface="+mj-lt"/>
              <a:ea typeface="+mj-ea"/>
              <a:cs typeface="+mj-cs"/>
            </a:endParaRPr>
          </a:p>
        </p:txBody>
      </p:sp>
      <p:pic>
        <p:nvPicPr>
          <p:cNvPr id="5" name="Picture 2" descr="WhatsApp Image 2018-01-21 at 22"/>
          <p:cNvPicPr>
            <a:picLocks noChangeAspect="1" noChangeArrowheads="1"/>
          </p:cNvPicPr>
          <p:nvPr/>
        </p:nvPicPr>
        <p:blipFill rotWithShape="1">
          <a:blip r:embed="rId4">
            <a:extLst>
              <a:ext uri="{28A0092B-C50C-407E-A947-70E740481C1C}">
                <a14:useLocalDpi xmlns:a14="http://schemas.microsoft.com/office/drawing/2010/main" val="0"/>
              </a:ext>
            </a:extLst>
          </a:blip>
          <a:srcRect b="11335"/>
          <a:stretch/>
        </p:blipFill>
        <p:spPr bwMode="auto">
          <a:xfrm>
            <a:off x="1212266" y="1340769"/>
            <a:ext cx="3133340"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Descripción: C:\Users\mario.rodrigo\Downloads\WhatsApp Image 2018-01-19 at 10.10.28.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6642" y="1324894"/>
            <a:ext cx="3064201" cy="2371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Descripción: C:\Users\mario.rodrigo\Downloads\WhatsApp Image 2018-01-19 at 09.42.58.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2266" y="3832995"/>
            <a:ext cx="3130212"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Descripción: C:\Users\mario.rodrigo\Downloads\WhatsApp Image 2018-01-19 at 09.12.56.jpe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6642" y="3832996"/>
            <a:ext cx="3064201"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p:cNvSpPr txBox="1"/>
          <p:nvPr/>
        </p:nvSpPr>
        <p:spPr>
          <a:xfrm>
            <a:off x="2339752" y="6094562"/>
            <a:ext cx="5029492" cy="369332"/>
          </a:xfrm>
          <a:prstGeom prst="rect">
            <a:avLst/>
          </a:prstGeom>
          <a:noFill/>
        </p:spPr>
        <p:txBody>
          <a:bodyPr wrap="square" rtlCol="0">
            <a:spAutoFit/>
          </a:bodyPr>
          <a:lstStyle/>
          <a:p>
            <a:r>
              <a:rPr lang="es-PE" sz="1750" dirty="0" smtClean="0">
                <a:latin typeface="+mn-lt"/>
              </a:rPr>
              <a:t>Elementos de Seguridad Vial Temporales</a:t>
            </a:r>
            <a:endParaRPr lang="es-PE" sz="1750" dirty="0">
              <a:latin typeface="+mn-lt"/>
            </a:endParaRPr>
          </a:p>
        </p:txBody>
      </p:sp>
    </p:spTree>
    <p:extLst>
      <p:ext uri="{BB962C8B-B14F-4D97-AF65-F5344CB8AC3E}">
        <p14:creationId xmlns:p14="http://schemas.microsoft.com/office/powerpoint/2010/main" val="2723513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a:xfrm>
            <a:off x="0" y="0"/>
            <a:ext cx="5004048" cy="428625"/>
          </a:xfrm>
          <a:prstGeom prst="rect">
            <a:avLst/>
          </a:prstGeom>
        </p:spPr>
        <p:txBody>
          <a:bodyPr anchor="ctr">
            <a:normAutofit/>
          </a:bodyPr>
          <a:lstStyle/>
          <a:p>
            <a:pPr eaLnBrk="1" fontAlgn="auto" hangingPunct="1">
              <a:spcAft>
                <a:spcPts val="0"/>
              </a:spcAft>
              <a:defRPr/>
            </a:pPr>
            <a:r>
              <a:rPr lang="es-PE" sz="2000" b="1" dirty="0" smtClean="0">
                <a:solidFill>
                  <a:schemeClr val="bg1"/>
                </a:solidFill>
                <a:latin typeface="+mj-lt"/>
                <a:ea typeface="+mj-ea"/>
                <a:cs typeface="+mj-cs"/>
              </a:rPr>
              <a:t>Resumen Ejecutivo</a:t>
            </a:r>
            <a:endParaRPr lang="es-ES" sz="2000" b="1" dirty="0">
              <a:solidFill>
                <a:schemeClr val="bg1"/>
              </a:solidFill>
              <a:latin typeface="+mj-lt"/>
              <a:ea typeface="+mj-ea"/>
              <a:cs typeface="+mj-cs"/>
            </a:endParaRPr>
          </a:p>
        </p:txBody>
      </p:sp>
      <p:pic>
        <p:nvPicPr>
          <p:cNvPr id="11" name="Imagen 10" descr="C:\Users\wdelaguila\AppData\Local\Microsoft\Windows\Temporary Internet Files\Content.Outlook\2954UIZO\01 coordinacion PNP.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088" y="1700808"/>
            <a:ext cx="4226936" cy="2964314"/>
          </a:xfrm>
          <a:prstGeom prst="rect">
            <a:avLst/>
          </a:prstGeom>
          <a:noFill/>
          <a:ln>
            <a:noFill/>
          </a:ln>
        </p:spPr>
      </p:pic>
      <p:pic>
        <p:nvPicPr>
          <p:cNvPr id="12" name="Imagen 11" descr="C:\Users\wdelaguila\AppData\Local\Microsoft\Windows\Temporary Internet Files\Content.Outlook\2954UIZO\02 Volanteo2.JPG"/>
          <p:cNvPicPr/>
          <p:nvPr/>
        </p:nvPicPr>
        <p:blipFill rotWithShape="1">
          <a:blip r:embed="rId5" cstate="print">
            <a:extLst>
              <a:ext uri="{28A0092B-C50C-407E-A947-70E740481C1C}">
                <a14:useLocalDpi xmlns:a14="http://schemas.microsoft.com/office/drawing/2010/main" val="0"/>
              </a:ext>
            </a:extLst>
          </a:blip>
          <a:srcRect/>
          <a:stretch/>
        </p:blipFill>
        <p:spPr bwMode="auto">
          <a:xfrm>
            <a:off x="4593536" y="1700808"/>
            <a:ext cx="4226936" cy="2964314"/>
          </a:xfrm>
          <a:prstGeom prst="rect">
            <a:avLst/>
          </a:prstGeom>
          <a:noFill/>
          <a:ln>
            <a:noFill/>
          </a:ln>
          <a:extLst>
            <a:ext uri="{53640926-AAD7-44D8-BBD7-CCE9431645EC}">
              <a14:shadowObscured xmlns:a14="http://schemas.microsoft.com/office/drawing/2010/main"/>
            </a:ext>
          </a:extLst>
        </p:spPr>
      </p:pic>
      <p:sp>
        <p:nvSpPr>
          <p:cNvPr id="13" name="CuadroTexto 12"/>
          <p:cNvSpPr txBox="1"/>
          <p:nvPr/>
        </p:nvSpPr>
        <p:spPr>
          <a:xfrm>
            <a:off x="467544" y="5373216"/>
            <a:ext cx="3533727"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750" b="0" i="0" u="none" strike="noStrike" kern="0" cap="none" spc="0" normalizeH="0" baseline="0" noProof="0" dirty="0" smtClean="0">
                <a:ln>
                  <a:noFill/>
                </a:ln>
                <a:solidFill>
                  <a:prstClr val="black"/>
                </a:solidFill>
                <a:effectLst/>
                <a:uLnTx/>
                <a:uFillTx/>
                <a:latin typeface="+mn-lt"/>
              </a:rPr>
              <a:t>Coordinación con la PNP</a:t>
            </a:r>
          </a:p>
        </p:txBody>
      </p:sp>
      <p:sp>
        <p:nvSpPr>
          <p:cNvPr id="15" name="CuadroTexto 14"/>
          <p:cNvSpPr txBox="1"/>
          <p:nvPr/>
        </p:nvSpPr>
        <p:spPr>
          <a:xfrm>
            <a:off x="5004048" y="5363924"/>
            <a:ext cx="3533727"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750" b="0" i="0" u="none" strike="noStrike" kern="0" cap="none" spc="0" normalizeH="0" baseline="0" noProof="0" dirty="0" smtClean="0">
                <a:ln>
                  <a:noFill/>
                </a:ln>
                <a:solidFill>
                  <a:prstClr val="black"/>
                </a:solidFill>
                <a:effectLst/>
                <a:uLnTx/>
                <a:uFillTx/>
                <a:latin typeface="+mn-lt"/>
              </a:rPr>
              <a:t>Reparto de Volantes</a:t>
            </a:r>
          </a:p>
        </p:txBody>
      </p:sp>
      <p:sp>
        <p:nvSpPr>
          <p:cNvPr id="9" name="9 Rectángulo"/>
          <p:cNvSpPr/>
          <p:nvPr/>
        </p:nvSpPr>
        <p:spPr>
          <a:xfrm>
            <a:off x="323528" y="649132"/>
            <a:ext cx="7571908" cy="1007968"/>
          </a:xfrm>
          <a:prstGeom prst="rect">
            <a:avLst/>
          </a:prstGeom>
        </p:spPr>
        <p:txBody>
          <a:bodyPr wrap="square">
            <a:spAutoFit/>
          </a:bodyPr>
          <a:lstStyle/>
          <a:p>
            <a:r>
              <a:rPr lang="es-PE" altLang="es-PE" sz="1750" b="1" u="sng" dirty="0" smtClean="0">
                <a:latin typeface="+mj-lt"/>
                <a:cs typeface="Arial" panose="020B0604020202020204" pitchFamily="34" charset="0"/>
              </a:rPr>
              <a:t>4.  Puesta en Servicio Segunda Calzada - Trabajos previos</a:t>
            </a:r>
          </a:p>
          <a:p>
            <a:pPr algn="just">
              <a:lnSpc>
                <a:spcPct val="150000"/>
              </a:lnSpc>
            </a:pPr>
            <a:endParaRPr lang="es-PE" sz="1700" dirty="0" smtClean="0">
              <a:latin typeface="+mj-lt"/>
              <a:cs typeface="Arial" pitchFamily="34" charset="0"/>
            </a:endParaRPr>
          </a:p>
          <a:p>
            <a:endParaRPr lang="es-PE" sz="1700" dirty="0" smtClean="0">
              <a:latin typeface="+mj-lt"/>
              <a:cs typeface="Arial" pitchFamily="34" charset="0"/>
            </a:endParaRPr>
          </a:p>
        </p:txBody>
      </p:sp>
    </p:spTree>
    <p:extLst>
      <p:ext uri="{BB962C8B-B14F-4D97-AF65-F5344CB8AC3E}">
        <p14:creationId xmlns:p14="http://schemas.microsoft.com/office/powerpoint/2010/main" val="2673649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a:xfrm>
            <a:off x="0" y="0"/>
            <a:ext cx="5004048" cy="428625"/>
          </a:xfrm>
          <a:prstGeom prst="rect">
            <a:avLst/>
          </a:prstGeom>
        </p:spPr>
        <p:txBody>
          <a:bodyPr anchor="ctr">
            <a:normAutofit/>
          </a:bodyPr>
          <a:lstStyle/>
          <a:p>
            <a:pPr eaLnBrk="1" fontAlgn="auto" hangingPunct="1">
              <a:spcAft>
                <a:spcPts val="0"/>
              </a:spcAft>
              <a:defRPr/>
            </a:pPr>
            <a:r>
              <a:rPr lang="es-PE" sz="2000" b="1" dirty="0" smtClean="0">
                <a:solidFill>
                  <a:schemeClr val="bg1"/>
                </a:solidFill>
                <a:latin typeface="+mj-lt"/>
                <a:ea typeface="+mj-ea"/>
                <a:cs typeface="+mj-cs"/>
              </a:rPr>
              <a:t>Resumen Ejecutivo</a:t>
            </a:r>
            <a:endParaRPr lang="es-ES" sz="2000" b="1" dirty="0">
              <a:solidFill>
                <a:schemeClr val="bg1"/>
              </a:solidFill>
              <a:latin typeface="+mj-lt"/>
              <a:ea typeface="+mj-ea"/>
              <a:cs typeface="+mj-cs"/>
            </a:endParaRPr>
          </a:p>
        </p:txBody>
      </p:sp>
      <p:pic>
        <p:nvPicPr>
          <p:cNvPr id="5" name="Imagen 4" descr="C:\Users\wdelaguila\AppData\Local\Microsoft\Windows\Temporary Internet Files\Content.Outlook\2954UIZO\03 Trafico en espera.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3551" y="1699119"/>
            <a:ext cx="4129178" cy="3168352"/>
          </a:xfrm>
          <a:prstGeom prst="rect">
            <a:avLst/>
          </a:prstGeom>
          <a:noFill/>
          <a:ln>
            <a:noFill/>
          </a:ln>
        </p:spPr>
      </p:pic>
      <p:pic>
        <p:nvPicPr>
          <p:cNvPr id="7" name="Imagen 6" descr="C:\Users\wdelaguila\AppData\Local\Microsoft\Windows\Temporary Internet Files\Content.Outlook\2954UIZO\05 Liberes abriendo pas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4738" y="1699119"/>
            <a:ext cx="4340920" cy="3168352"/>
          </a:xfrm>
          <a:prstGeom prst="rect">
            <a:avLst/>
          </a:prstGeom>
          <a:noFill/>
          <a:ln>
            <a:noFill/>
          </a:ln>
        </p:spPr>
      </p:pic>
      <p:sp>
        <p:nvSpPr>
          <p:cNvPr id="8" name="CuadroTexto 7"/>
          <p:cNvSpPr txBox="1"/>
          <p:nvPr/>
        </p:nvSpPr>
        <p:spPr>
          <a:xfrm>
            <a:off x="467544" y="5079674"/>
            <a:ext cx="3666969"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750" b="0" i="0" u="none" strike="noStrike" kern="0" cap="none" spc="0" normalizeH="0" baseline="0" noProof="0" dirty="0" smtClean="0">
                <a:ln>
                  <a:noFill/>
                </a:ln>
                <a:solidFill>
                  <a:prstClr val="black"/>
                </a:solidFill>
                <a:effectLst/>
                <a:uLnTx/>
                <a:uFillTx/>
                <a:latin typeface="+mn-lt"/>
              </a:rPr>
              <a:t>Apoyo PNP - Vehículos en espera</a:t>
            </a:r>
          </a:p>
        </p:txBody>
      </p:sp>
      <p:sp>
        <p:nvSpPr>
          <p:cNvPr id="9" name="CuadroTexto 8"/>
          <p:cNvSpPr txBox="1"/>
          <p:nvPr/>
        </p:nvSpPr>
        <p:spPr>
          <a:xfrm>
            <a:off x="4602058" y="5075892"/>
            <a:ext cx="4146406" cy="369332"/>
          </a:xfrm>
          <a:prstGeom prst="rect">
            <a:avLst/>
          </a:prstGeom>
          <a:noFill/>
        </p:spPr>
        <p:txBody>
          <a:bodyPr wrap="square" rtlCol="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s-PE" sz="1750" b="0" i="0" u="none" strike="noStrike" kern="0" cap="none" spc="0" normalizeH="0" baseline="0" noProof="0" dirty="0" smtClean="0">
                <a:ln>
                  <a:noFill/>
                </a:ln>
                <a:solidFill>
                  <a:prstClr val="black"/>
                </a:solidFill>
                <a:effectLst/>
                <a:uLnTx/>
                <a:uFillTx/>
                <a:latin typeface="+mn-lt"/>
              </a:rPr>
              <a:t>Apoyo PNP – vehículos abriendo paso </a:t>
            </a:r>
          </a:p>
        </p:txBody>
      </p:sp>
      <p:sp>
        <p:nvSpPr>
          <p:cNvPr id="10" name="9 Rectángulo"/>
          <p:cNvSpPr/>
          <p:nvPr/>
        </p:nvSpPr>
        <p:spPr>
          <a:xfrm>
            <a:off x="323528" y="649132"/>
            <a:ext cx="7571908" cy="1034899"/>
          </a:xfrm>
          <a:prstGeom prst="rect">
            <a:avLst/>
          </a:prstGeom>
        </p:spPr>
        <p:txBody>
          <a:bodyPr wrap="square">
            <a:spAutoFit/>
          </a:bodyPr>
          <a:lstStyle/>
          <a:p>
            <a:r>
              <a:rPr lang="es-PE" altLang="es-PE" sz="1750" b="1" u="sng" dirty="0" smtClean="0">
                <a:latin typeface="+mj-lt"/>
                <a:cs typeface="Arial" panose="020B0604020202020204" pitchFamily="34" charset="0"/>
              </a:rPr>
              <a:t>4.  Puesta en Servicio Segunda Calzada - Trabajos previos</a:t>
            </a:r>
          </a:p>
          <a:p>
            <a:pPr algn="just">
              <a:lnSpc>
                <a:spcPct val="150000"/>
              </a:lnSpc>
            </a:pPr>
            <a:endParaRPr lang="es-PE" sz="1750" dirty="0" smtClean="0">
              <a:latin typeface="+mj-lt"/>
              <a:cs typeface="Arial" pitchFamily="34" charset="0"/>
            </a:endParaRPr>
          </a:p>
          <a:p>
            <a:endParaRPr lang="es-PE" sz="1750" dirty="0" smtClean="0">
              <a:latin typeface="+mj-lt"/>
              <a:cs typeface="Arial" pitchFamily="34" charset="0"/>
            </a:endParaRPr>
          </a:p>
        </p:txBody>
      </p:sp>
    </p:spTree>
    <p:extLst>
      <p:ext uri="{BB962C8B-B14F-4D97-AF65-F5344CB8AC3E}">
        <p14:creationId xmlns:p14="http://schemas.microsoft.com/office/powerpoint/2010/main" val="2573320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a:xfrm>
            <a:off x="0" y="0"/>
            <a:ext cx="5004048" cy="428625"/>
          </a:xfrm>
          <a:prstGeom prst="rect">
            <a:avLst/>
          </a:prstGeom>
        </p:spPr>
        <p:txBody>
          <a:bodyPr anchor="ctr">
            <a:normAutofit/>
          </a:bodyPr>
          <a:lstStyle/>
          <a:p>
            <a:pPr eaLnBrk="1" fontAlgn="auto" hangingPunct="1">
              <a:spcAft>
                <a:spcPts val="0"/>
              </a:spcAft>
              <a:defRPr/>
            </a:pPr>
            <a:r>
              <a:rPr lang="es-PE" sz="2000" b="1" dirty="0" smtClean="0">
                <a:solidFill>
                  <a:schemeClr val="bg1"/>
                </a:solidFill>
                <a:latin typeface="+mj-lt"/>
                <a:ea typeface="+mj-ea"/>
                <a:cs typeface="+mj-cs"/>
              </a:rPr>
              <a:t>Resumen Ejecutivo</a:t>
            </a:r>
            <a:endParaRPr lang="es-ES" sz="2000" b="1" dirty="0">
              <a:solidFill>
                <a:schemeClr val="bg1"/>
              </a:solidFill>
              <a:latin typeface="+mj-lt"/>
              <a:ea typeface="+mj-ea"/>
              <a:cs typeface="+mj-cs"/>
            </a:endParaRPr>
          </a:p>
        </p:txBody>
      </p:sp>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t="18510"/>
          <a:stretch/>
        </p:blipFill>
        <p:spPr>
          <a:xfrm>
            <a:off x="353333" y="2541003"/>
            <a:ext cx="5148064" cy="3146377"/>
          </a:xfrm>
          <a:prstGeom prst="rect">
            <a:avLst/>
          </a:prstGeom>
        </p:spPr>
      </p:pic>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b="28653"/>
          <a:stretch/>
        </p:blipFill>
        <p:spPr>
          <a:xfrm>
            <a:off x="3150197" y="1077757"/>
            <a:ext cx="5436096" cy="2908886"/>
          </a:xfrm>
          <a:prstGeom prst="rect">
            <a:avLst/>
          </a:prstGeom>
        </p:spPr>
      </p:pic>
      <p:sp>
        <p:nvSpPr>
          <p:cNvPr id="8" name="9 Rectángulo"/>
          <p:cNvSpPr/>
          <p:nvPr/>
        </p:nvSpPr>
        <p:spPr>
          <a:xfrm>
            <a:off x="323528" y="649132"/>
            <a:ext cx="7571908" cy="1034899"/>
          </a:xfrm>
          <a:prstGeom prst="rect">
            <a:avLst/>
          </a:prstGeom>
        </p:spPr>
        <p:txBody>
          <a:bodyPr wrap="square">
            <a:spAutoFit/>
          </a:bodyPr>
          <a:lstStyle/>
          <a:p>
            <a:r>
              <a:rPr lang="es-PE" altLang="es-PE" sz="1750" b="1" u="sng" dirty="0" smtClean="0">
                <a:latin typeface="+mj-lt"/>
                <a:cs typeface="Arial" panose="020B0604020202020204" pitchFamily="34" charset="0"/>
              </a:rPr>
              <a:t>4.  Puesta en Servicio Segunda Calzada - Trabajos previos</a:t>
            </a:r>
          </a:p>
          <a:p>
            <a:pPr algn="just">
              <a:lnSpc>
                <a:spcPct val="150000"/>
              </a:lnSpc>
            </a:pPr>
            <a:endParaRPr lang="es-PE" sz="1750" dirty="0" smtClean="0">
              <a:latin typeface="+mj-lt"/>
              <a:cs typeface="Arial" pitchFamily="34" charset="0"/>
            </a:endParaRPr>
          </a:p>
          <a:p>
            <a:endParaRPr lang="es-PE" sz="1750" dirty="0" smtClean="0">
              <a:latin typeface="+mj-lt"/>
              <a:cs typeface="Arial" pitchFamily="34" charset="0"/>
            </a:endParaRPr>
          </a:p>
        </p:txBody>
      </p:sp>
    </p:spTree>
    <p:extLst>
      <p:ext uri="{BB962C8B-B14F-4D97-AF65-F5344CB8AC3E}">
        <p14:creationId xmlns:p14="http://schemas.microsoft.com/office/powerpoint/2010/main" val="40901959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1 Título"/>
          <p:cNvSpPr>
            <a:spLocks noGrp="1"/>
          </p:cNvSpPr>
          <p:nvPr>
            <p:ph type="title"/>
          </p:nvPr>
        </p:nvSpPr>
        <p:spPr>
          <a:xfrm>
            <a:off x="457200" y="274638"/>
            <a:ext cx="8229600" cy="511175"/>
          </a:xfrm>
        </p:spPr>
        <p:txBody>
          <a:bodyPr/>
          <a:lstStyle/>
          <a:p>
            <a:pPr algn="r"/>
            <a:r>
              <a:rPr lang="es-PE" altLang="es-PE" sz="3000" dirty="0" smtClean="0"/>
              <a:t>INDICE </a:t>
            </a:r>
          </a:p>
        </p:txBody>
      </p:sp>
      <p:sp>
        <p:nvSpPr>
          <p:cNvPr id="4100" name="2 Marcador de contenido"/>
          <p:cNvSpPr>
            <a:spLocks noGrp="1"/>
          </p:cNvSpPr>
          <p:nvPr>
            <p:ph idx="1"/>
          </p:nvPr>
        </p:nvSpPr>
        <p:spPr>
          <a:xfrm>
            <a:off x="457200" y="1340768"/>
            <a:ext cx="8229600" cy="3736701"/>
          </a:xfrm>
        </p:spPr>
        <p:txBody>
          <a:bodyPr/>
          <a:lstStyle/>
          <a:p>
            <a:pPr marL="571500" indent="-571500">
              <a:buFont typeface="Arial" charset="0"/>
              <a:buAutoNum type="romanUcPeriod"/>
              <a:defRPr/>
            </a:pPr>
            <a:r>
              <a:rPr lang="es-PE" sz="2200" b="1" i="1" dirty="0" smtClean="0"/>
              <a:t>Introducción</a:t>
            </a:r>
          </a:p>
          <a:p>
            <a:pPr marL="571500" indent="-571500">
              <a:buFont typeface="Arial" charset="0"/>
              <a:buAutoNum type="romanUcPeriod"/>
              <a:defRPr/>
            </a:pPr>
            <a:r>
              <a:rPr lang="es-PE" sz="1750" dirty="0" smtClean="0">
                <a:solidFill>
                  <a:schemeClr val="bg2">
                    <a:lumMod val="10000"/>
                  </a:schemeClr>
                </a:solidFill>
              </a:rPr>
              <a:t>Aspectos Generales de la Infraestructura concesionada</a:t>
            </a:r>
          </a:p>
          <a:p>
            <a:pPr marL="571500" indent="-571500">
              <a:buFont typeface="Arial" charset="0"/>
              <a:buAutoNum type="romanUcPeriod"/>
              <a:defRPr/>
            </a:pPr>
            <a:r>
              <a:rPr lang="es-PE" sz="1750" dirty="0" smtClean="0">
                <a:solidFill>
                  <a:schemeClr val="bg2">
                    <a:lumMod val="10000"/>
                  </a:schemeClr>
                </a:solidFill>
              </a:rPr>
              <a:t>Resumen ejecutivo. Principales Indicadores y/o metas alcanzadas al año 2017</a:t>
            </a:r>
          </a:p>
          <a:p>
            <a:pPr marL="571500" indent="-571500">
              <a:buFont typeface="Arial" charset="0"/>
              <a:buAutoNum type="romanUcPeriod"/>
              <a:defRPr/>
            </a:pPr>
            <a:r>
              <a:rPr lang="es-PE" sz="1750" dirty="0" smtClean="0">
                <a:solidFill>
                  <a:schemeClr val="bg2">
                    <a:lumMod val="10000"/>
                  </a:schemeClr>
                </a:solidFill>
              </a:rPr>
              <a:t>Objetivos y Agenda de Trabajo para el 2018</a:t>
            </a:r>
          </a:p>
          <a:p>
            <a:pPr marL="571500" indent="-571500">
              <a:buFont typeface="Arial" charset="0"/>
              <a:buAutoNum type="romanUcPeriod" startAt="5"/>
              <a:defRPr/>
            </a:pPr>
            <a:r>
              <a:rPr lang="es-PE" sz="1750" dirty="0" smtClean="0"/>
              <a:t>Construcción del Segundo Tramo de la Concesión</a:t>
            </a:r>
          </a:p>
          <a:p>
            <a:pPr marL="571500" indent="-571500">
              <a:buFont typeface="Arial" charset="0"/>
              <a:buAutoNum type="romanUcPeriod" startAt="5"/>
              <a:defRPr/>
            </a:pPr>
            <a:r>
              <a:rPr lang="es-PE" sz="1750" dirty="0" smtClean="0">
                <a:solidFill>
                  <a:schemeClr val="bg2">
                    <a:lumMod val="10000"/>
                  </a:schemeClr>
                </a:solidFill>
              </a:rPr>
              <a:t>Otros aspectos relacionados a la concesión para el año 2018</a:t>
            </a:r>
          </a:p>
          <a:p>
            <a:pPr marL="571500" indent="-571500">
              <a:buFont typeface="Arial" charset="0"/>
              <a:buAutoNum type="romanUcPeriod" startAt="5"/>
              <a:defRPr/>
            </a:pPr>
            <a:r>
              <a:rPr lang="es-PE" sz="1750" dirty="0" smtClean="0">
                <a:solidFill>
                  <a:schemeClr val="bg2">
                    <a:lumMod val="10000"/>
                  </a:schemeClr>
                </a:solidFill>
              </a:rPr>
              <a:t>Conclusiones</a:t>
            </a:r>
          </a:p>
          <a:p>
            <a:pPr marL="571500" indent="-571500">
              <a:buFont typeface="Arial" charset="0"/>
              <a:buAutoNum type="romanUcPeriod"/>
              <a:defRPr/>
            </a:pPr>
            <a:endParaRPr lang="es-PE" sz="1750" dirty="0" smtClean="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6" name="9 Rectángulo"/>
          <p:cNvSpPr/>
          <p:nvPr/>
        </p:nvSpPr>
        <p:spPr>
          <a:xfrm>
            <a:off x="1042880" y="983635"/>
            <a:ext cx="7571908" cy="361637"/>
          </a:xfrm>
          <a:prstGeom prst="rect">
            <a:avLst/>
          </a:prstGeom>
        </p:spPr>
        <p:txBody>
          <a:bodyPr wrap="square">
            <a:spAutoFit/>
          </a:bodyPr>
          <a:lstStyle/>
          <a:p>
            <a:r>
              <a:rPr lang="es-PE" altLang="es-PE" sz="1750" b="1" u="sng" dirty="0" smtClean="0">
                <a:latin typeface="+mj-lt"/>
                <a:cs typeface="Arial" panose="020B0604020202020204" pitchFamily="34" charset="0"/>
              </a:rPr>
              <a:t>5. Construcción de la Segunda Calzada</a:t>
            </a:r>
            <a:endParaRPr lang="es-PE" sz="1750" dirty="0" smtClean="0">
              <a:latin typeface="+mj-lt"/>
              <a:cs typeface="Arial" pitchFamily="34" charset="0"/>
            </a:endParaRPr>
          </a:p>
        </p:txBody>
      </p:sp>
      <p:sp>
        <p:nvSpPr>
          <p:cNvPr id="8" name="CuadroTexto 7"/>
          <p:cNvSpPr txBox="1"/>
          <p:nvPr/>
        </p:nvSpPr>
        <p:spPr>
          <a:xfrm>
            <a:off x="137602" y="539126"/>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pic>
        <p:nvPicPr>
          <p:cNvPr id="7" name="Imagen 6"/>
          <p:cNvPicPr>
            <a:picLocks noChangeAspect="1"/>
          </p:cNvPicPr>
          <p:nvPr/>
        </p:nvPicPr>
        <p:blipFill>
          <a:blip r:embed="rId4"/>
          <a:stretch>
            <a:fillRect/>
          </a:stretch>
        </p:blipFill>
        <p:spPr>
          <a:xfrm>
            <a:off x="552982" y="1709468"/>
            <a:ext cx="8068951" cy="45365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840391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6" name="9 Rectángulo"/>
          <p:cNvSpPr/>
          <p:nvPr/>
        </p:nvSpPr>
        <p:spPr>
          <a:xfrm>
            <a:off x="1106904" y="964829"/>
            <a:ext cx="7571908" cy="1169551"/>
          </a:xfrm>
          <a:prstGeom prst="rect">
            <a:avLst/>
          </a:prstGeom>
        </p:spPr>
        <p:txBody>
          <a:bodyPr wrap="square">
            <a:spAutoFit/>
          </a:bodyPr>
          <a:lstStyle/>
          <a:p>
            <a:r>
              <a:rPr lang="es-PE" altLang="es-PE" sz="1750" b="1" u="sng" dirty="0" smtClean="0">
                <a:latin typeface="+mn-lt"/>
                <a:cs typeface="Arial" panose="020B0604020202020204" pitchFamily="34" charset="0"/>
              </a:rPr>
              <a:t>6 Construcción de Puentes Sobre Ríos</a:t>
            </a:r>
          </a:p>
          <a:p>
            <a:pPr>
              <a:lnSpc>
                <a:spcPct val="200000"/>
              </a:lnSpc>
            </a:pPr>
            <a:r>
              <a:rPr lang="es-PE" altLang="es-PE" sz="1750" dirty="0">
                <a:latin typeface="+mn-lt"/>
                <a:cs typeface="Arial" panose="020B0604020202020204" pitchFamily="34" charset="0"/>
              </a:rPr>
              <a:t>Puente </a:t>
            </a:r>
            <a:r>
              <a:rPr lang="es-PE" altLang="es-PE" sz="1750" dirty="0" err="1">
                <a:latin typeface="+mn-lt"/>
                <a:cs typeface="Arial" panose="020B0604020202020204" pitchFamily="34" charset="0"/>
              </a:rPr>
              <a:t>Huaura</a:t>
            </a:r>
            <a:endParaRPr lang="es-PE" altLang="es-PE" sz="1750" dirty="0">
              <a:latin typeface="+mn-lt"/>
              <a:cs typeface="Arial" panose="020B0604020202020204" pitchFamily="34" charset="0"/>
            </a:endParaRPr>
          </a:p>
          <a:p>
            <a:endParaRPr lang="es-PE" sz="1750" dirty="0" smtClean="0">
              <a:latin typeface="+mn-lt"/>
              <a:cs typeface="Arial" pitchFamily="34" charset="0"/>
            </a:endParaRPr>
          </a:p>
        </p:txBody>
      </p:sp>
      <p:sp>
        <p:nvSpPr>
          <p:cNvPr id="8" name="CuadroTexto 7"/>
          <p:cNvSpPr txBox="1"/>
          <p:nvPr/>
        </p:nvSpPr>
        <p:spPr>
          <a:xfrm>
            <a:off x="137602" y="539126"/>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pic>
        <p:nvPicPr>
          <p:cNvPr id="2" name="Imagen 1"/>
          <p:cNvPicPr>
            <a:picLocks noChangeAspect="1"/>
          </p:cNvPicPr>
          <p:nvPr/>
        </p:nvPicPr>
        <p:blipFill>
          <a:blip r:embed="rId4"/>
          <a:stretch>
            <a:fillRect/>
          </a:stretch>
        </p:blipFill>
        <p:spPr>
          <a:xfrm>
            <a:off x="1195968" y="1881756"/>
            <a:ext cx="6752063" cy="45127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774565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8" name="CuadroTexto 7"/>
          <p:cNvSpPr txBox="1"/>
          <p:nvPr/>
        </p:nvSpPr>
        <p:spPr>
          <a:xfrm>
            <a:off x="137602" y="539126"/>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pic>
        <p:nvPicPr>
          <p:cNvPr id="2" name="Imagen 1"/>
          <p:cNvPicPr>
            <a:picLocks noChangeAspect="1"/>
          </p:cNvPicPr>
          <p:nvPr/>
        </p:nvPicPr>
        <p:blipFill>
          <a:blip r:embed="rId4"/>
          <a:stretch>
            <a:fillRect/>
          </a:stretch>
        </p:blipFill>
        <p:spPr>
          <a:xfrm>
            <a:off x="1042880" y="1772816"/>
            <a:ext cx="6870884" cy="45883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9 Rectángulo"/>
          <p:cNvSpPr/>
          <p:nvPr/>
        </p:nvSpPr>
        <p:spPr>
          <a:xfrm>
            <a:off x="1106904" y="964829"/>
            <a:ext cx="7571908" cy="1169551"/>
          </a:xfrm>
          <a:prstGeom prst="rect">
            <a:avLst/>
          </a:prstGeom>
        </p:spPr>
        <p:txBody>
          <a:bodyPr wrap="square">
            <a:spAutoFit/>
          </a:bodyPr>
          <a:lstStyle/>
          <a:p>
            <a:r>
              <a:rPr lang="es-PE" altLang="es-PE" sz="1750" b="1" u="sng" dirty="0" smtClean="0">
                <a:latin typeface="+mn-lt"/>
                <a:cs typeface="Arial" panose="020B0604020202020204" pitchFamily="34" charset="0"/>
              </a:rPr>
              <a:t>6. Construcción de Puentes Sobre Ríos</a:t>
            </a:r>
          </a:p>
          <a:p>
            <a:pPr>
              <a:lnSpc>
                <a:spcPct val="200000"/>
              </a:lnSpc>
            </a:pPr>
            <a:r>
              <a:rPr lang="es-PE" altLang="es-PE" sz="1750" dirty="0">
                <a:latin typeface="+mn-lt"/>
                <a:cs typeface="Arial" panose="020B0604020202020204" pitchFamily="34" charset="0"/>
              </a:rPr>
              <a:t>Puente </a:t>
            </a:r>
            <a:r>
              <a:rPr lang="es-PE" altLang="es-PE" sz="1750" dirty="0" smtClean="0">
                <a:latin typeface="+mn-lt"/>
                <a:cs typeface="Arial" panose="020B0604020202020204" pitchFamily="34" charset="0"/>
              </a:rPr>
              <a:t>Pativilca</a:t>
            </a:r>
            <a:endParaRPr lang="es-PE" altLang="es-PE" sz="1750" dirty="0">
              <a:latin typeface="+mn-lt"/>
              <a:cs typeface="Arial" panose="020B0604020202020204" pitchFamily="34" charset="0"/>
            </a:endParaRPr>
          </a:p>
          <a:p>
            <a:endParaRPr lang="es-PE" sz="1750" dirty="0" smtClean="0">
              <a:latin typeface="+mn-lt"/>
              <a:cs typeface="Arial" pitchFamily="34" charset="0"/>
            </a:endParaRPr>
          </a:p>
        </p:txBody>
      </p:sp>
    </p:spTree>
    <p:extLst>
      <p:ext uri="{BB962C8B-B14F-4D97-AF65-F5344CB8AC3E}">
        <p14:creationId xmlns:p14="http://schemas.microsoft.com/office/powerpoint/2010/main" val="497694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8" name="CuadroTexto 7"/>
          <p:cNvSpPr txBox="1"/>
          <p:nvPr/>
        </p:nvSpPr>
        <p:spPr>
          <a:xfrm>
            <a:off x="137602" y="539126"/>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pic>
        <p:nvPicPr>
          <p:cNvPr id="2" name="Imagen 1"/>
          <p:cNvPicPr preferRelativeResize="0">
            <a:picLocks/>
          </p:cNvPicPr>
          <p:nvPr/>
        </p:nvPicPr>
        <p:blipFill rotWithShape="1">
          <a:blip r:embed="rId4" cstate="print">
            <a:extLst>
              <a:ext uri="{28A0092B-C50C-407E-A947-70E740481C1C}">
                <a14:useLocalDpi xmlns:a14="http://schemas.microsoft.com/office/drawing/2010/main" val="0"/>
              </a:ext>
            </a:extLst>
          </a:blip>
          <a:srcRect l="18513" b="7185"/>
          <a:stretch/>
        </p:blipFill>
        <p:spPr>
          <a:xfrm>
            <a:off x="318492" y="1460561"/>
            <a:ext cx="3780000" cy="2127600"/>
          </a:xfrm>
          <a:prstGeom prst="rect">
            <a:avLst/>
          </a:prstGeom>
        </p:spPr>
      </p:pic>
      <p:pic>
        <p:nvPicPr>
          <p:cNvPr id="4" name="Imagen 3"/>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5058122" y="1460561"/>
            <a:ext cx="3779912" cy="2126201"/>
          </a:xfrm>
          <a:prstGeom prst="rect">
            <a:avLst/>
          </a:prstGeom>
        </p:spPr>
      </p:pic>
      <p:pic>
        <p:nvPicPr>
          <p:cNvPr id="5" name="Imagen 4"/>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2627784" y="3933057"/>
            <a:ext cx="3780000" cy="2127600"/>
          </a:xfrm>
          <a:prstGeom prst="rect">
            <a:avLst/>
          </a:prstGeom>
        </p:spPr>
      </p:pic>
      <p:sp>
        <p:nvSpPr>
          <p:cNvPr id="10" name="9 Rectángulo"/>
          <p:cNvSpPr/>
          <p:nvPr/>
        </p:nvSpPr>
        <p:spPr>
          <a:xfrm>
            <a:off x="414571" y="3612803"/>
            <a:ext cx="3149317" cy="630942"/>
          </a:xfrm>
          <a:prstGeom prst="rect">
            <a:avLst/>
          </a:prstGeom>
        </p:spPr>
        <p:txBody>
          <a:bodyPr wrap="square">
            <a:spAutoFit/>
          </a:bodyPr>
          <a:lstStyle/>
          <a:p>
            <a:pPr algn="ctr"/>
            <a:r>
              <a:rPr lang="es-PE" altLang="es-PE" sz="1750" b="1" dirty="0" smtClean="0">
                <a:latin typeface="+mj-lt"/>
                <a:cs typeface="Arial" panose="020B0604020202020204" pitchFamily="34" charset="0"/>
              </a:rPr>
              <a:t>Puente Huaura</a:t>
            </a:r>
          </a:p>
          <a:p>
            <a:endParaRPr lang="es-PE" sz="1750" dirty="0" smtClean="0">
              <a:latin typeface="+mj-lt"/>
              <a:cs typeface="Arial" pitchFamily="34" charset="0"/>
            </a:endParaRPr>
          </a:p>
        </p:txBody>
      </p:sp>
      <p:sp>
        <p:nvSpPr>
          <p:cNvPr id="11" name="9 Rectángulo"/>
          <p:cNvSpPr/>
          <p:nvPr/>
        </p:nvSpPr>
        <p:spPr>
          <a:xfrm>
            <a:off x="5447403" y="3586762"/>
            <a:ext cx="3149317" cy="630942"/>
          </a:xfrm>
          <a:prstGeom prst="rect">
            <a:avLst/>
          </a:prstGeom>
        </p:spPr>
        <p:txBody>
          <a:bodyPr wrap="square">
            <a:spAutoFit/>
          </a:bodyPr>
          <a:lstStyle/>
          <a:p>
            <a:pPr algn="ctr"/>
            <a:r>
              <a:rPr lang="es-PE" altLang="es-PE" sz="1750" b="1" dirty="0" smtClean="0">
                <a:latin typeface="+mj-lt"/>
                <a:cs typeface="Arial" panose="020B0604020202020204" pitchFamily="34" charset="0"/>
              </a:rPr>
              <a:t>Puente Supe</a:t>
            </a:r>
          </a:p>
          <a:p>
            <a:endParaRPr lang="es-PE" sz="1750" dirty="0" smtClean="0">
              <a:latin typeface="+mj-lt"/>
              <a:cs typeface="Arial" pitchFamily="34" charset="0"/>
            </a:endParaRPr>
          </a:p>
        </p:txBody>
      </p:sp>
      <p:sp>
        <p:nvSpPr>
          <p:cNvPr id="12" name="9 Rectángulo"/>
          <p:cNvSpPr/>
          <p:nvPr/>
        </p:nvSpPr>
        <p:spPr>
          <a:xfrm>
            <a:off x="2835069" y="6053543"/>
            <a:ext cx="3149317" cy="630942"/>
          </a:xfrm>
          <a:prstGeom prst="rect">
            <a:avLst/>
          </a:prstGeom>
        </p:spPr>
        <p:txBody>
          <a:bodyPr wrap="square">
            <a:spAutoFit/>
          </a:bodyPr>
          <a:lstStyle/>
          <a:p>
            <a:pPr algn="ctr"/>
            <a:r>
              <a:rPr lang="es-PE" altLang="es-PE" sz="1750" b="1" dirty="0" smtClean="0">
                <a:latin typeface="+mj-lt"/>
                <a:cs typeface="Arial" panose="020B0604020202020204" pitchFamily="34" charset="0"/>
              </a:rPr>
              <a:t>Puente Pativilca</a:t>
            </a:r>
          </a:p>
          <a:p>
            <a:endParaRPr lang="es-PE" sz="1750" dirty="0" smtClean="0">
              <a:latin typeface="+mj-lt"/>
              <a:cs typeface="Arial" pitchFamily="34" charset="0"/>
            </a:endParaRPr>
          </a:p>
        </p:txBody>
      </p:sp>
      <p:sp>
        <p:nvSpPr>
          <p:cNvPr id="13" name="9 Rectángulo"/>
          <p:cNvSpPr/>
          <p:nvPr/>
        </p:nvSpPr>
        <p:spPr>
          <a:xfrm>
            <a:off x="1042880" y="983635"/>
            <a:ext cx="7571908" cy="361637"/>
          </a:xfrm>
          <a:prstGeom prst="rect">
            <a:avLst/>
          </a:prstGeom>
        </p:spPr>
        <p:txBody>
          <a:bodyPr wrap="square">
            <a:spAutoFit/>
          </a:bodyPr>
          <a:lstStyle/>
          <a:p>
            <a:r>
              <a:rPr lang="es-PE" altLang="es-PE" sz="1750" b="1" u="sng" dirty="0" smtClean="0">
                <a:latin typeface="+mj-lt"/>
                <a:cs typeface="Arial" panose="020B0604020202020204" pitchFamily="34" charset="0"/>
              </a:rPr>
              <a:t>6. Construcción de Puentes sobre Ríos </a:t>
            </a:r>
            <a:endParaRPr lang="es-PE" sz="1750" dirty="0" smtClean="0">
              <a:latin typeface="+mj-lt"/>
              <a:cs typeface="Arial" pitchFamily="34" charset="0"/>
            </a:endParaRPr>
          </a:p>
        </p:txBody>
      </p:sp>
    </p:spTree>
    <p:extLst>
      <p:ext uri="{BB962C8B-B14F-4D97-AF65-F5344CB8AC3E}">
        <p14:creationId xmlns:p14="http://schemas.microsoft.com/office/powerpoint/2010/main" val="3134806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6" name="9 Rectángulo"/>
          <p:cNvSpPr/>
          <p:nvPr/>
        </p:nvSpPr>
        <p:spPr>
          <a:xfrm>
            <a:off x="1038324" y="1138099"/>
            <a:ext cx="7571908" cy="1169551"/>
          </a:xfrm>
          <a:prstGeom prst="rect">
            <a:avLst/>
          </a:prstGeom>
        </p:spPr>
        <p:txBody>
          <a:bodyPr wrap="square">
            <a:spAutoFit/>
          </a:bodyPr>
          <a:lstStyle/>
          <a:p>
            <a:r>
              <a:rPr lang="es-PE" altLang="es-PE" sz="1750" b="1" u="sng" dirty="0" smtClean="0">
                <a:latin typeface="+mj-lt"/>
                <a:cs typeface="Arial" panose="020B0604020202020204" pitchFamily="34" charset="0"/>
              </a:rPr>
              <a:t>7. Construcción de Intercambios Viales</a:t>
            </a:r>
          </a:p>
          <a:p>
            <a:pPr>
              <a:lnSpc>
                <a:spcPct val="200000"/>
              </a:lnSpc>
            </a:pPr>
            <a:r>
              <a:rPr lang="es-PE" altLang="es-PE" sz="1750" dirty="0" smtClean="0">
                <a:latin typeface="+mj-lt"/>
                <a:cs typeface="Arial" panose="020B0604020202020204" pitchFamily="34" charset="0"/>
              </a:rPr>
              <a:t>Intercambio Vial Huaura</a:t>
            </a:r>
            <a:endParaRPr lang="es-PE" altLang="es-PE" sz="1750" dirty="0">
              <a:latin typeface="+mj-lt"/>
              <a:cs typeface="Arial" panose="020B0604020202020204" pitchFamily="34" charset="0"/>
            </a:endParaRPr>
          </a:p>
          <a:p>
            <a:endParaRPr lang="es-PE" sz="1750" dirty="0" smtClean="0">
              <a:latin typeface="+mj-lt"/>
              <a:cs typeface="Arial" pitchFamily="34" charset="0"/>
            </a:endParaRPr>
          </a:p>
        </p:txBody>
      </p:sp>
      <p:sp>
        <p:nvSpPr>
          <p:cNvPr id="8" name="CuadroTexto 7"/>
          <p:cNvSpPr txBox="1"/>
          <p:nvPr/>
        </p:nvSpPr>
        <p:spPr>
          <a:xfrm>
            <a:off x="137602" y="539126"/>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2046557"/>
            <a:ext cx="7848872" cy="42627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903794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6" name="9 Rectángulo"/>
          <p:cNvSpPr/>
          <p:nvPr/>
        </p:nvSpPr>
        <p:spPr>
          <a:xfrm>
            <a:off x="1038324" y="1138099"/>
            <a:ext cx="7571908" cy="1169551"/>
          </a:xfrm>
          <a:prstGeom prst="rect">
            <a:avLst/>
          </a:prstGeom>
        </p:spPr>
        <p:txBody>
          <a:bodyPr wrap="square">
            <a:spAutoFit/>
          </a:bodyPr>
          <a:lstStyle/>
          <a:p>
            <a:r>
              <a:rPr lang="es-PE" altLang="es-PE" sz="1750" b="1" u="sng" dirty="0" smtClean="0">
                <a:latin typeface="+mj-lt"/>
                <a:cs typeface="Arial" panose="020B0604020202020204" pitchFamily="34" charset="0"/>
              </a:rPr>
              <a:t>7. Construcción de Intercambios Viales</a:t>
            </a:r>
          </a:p>
          <a:p>
            <a:endParaRPr lang="es-PE" altLang="es-PE" sz="1750" b="1" u="sng" dirty="0">
              <a:latin typeface="+mj-lt"/>
              <a:cs typeface="Arial" panose="020B0604020202020204" pitchFamily="34" charset="0"/>
            </a:endParaRPr>
          </a:p>
          <a:p>
            <a:r>
              <a:rPr lang="es-PE" altLang="es-PE" sz="1750" dirty="0" smtClean="0">
                <a:latin typeface="+mj-lt"/>
                <a:cs typeface="Arial" panose="020B0604020202020204" pitchFamily="34" charset="0"/>
              </a:rPr>
              <a:t>Intercambio Vial San Nicolás</a:t>
            </a:r>
            <a:endParaRPr lang="es-PE" altLang="es-PE" sz="1750" dirty="0">
              <a:latin typeface="+mj-lt"/>
              <a:cs typeface="Arial" panose="020B0604020202020204" pitchFamily="34" charset="0"/>
            </a:endParaRPr>
          </a:p>
          <a:p>
            <a:endParaRPr lang="es-PE" sz="1750" dirty="0" smtClean="0">
              <a:latin typeface="+mj-lt"/>
              <a:cs typeface="Arial" pitchFamily="34" charset="0"/>
            </a:endParaRPr>
          </a:p>
        </p:txBody>
      </p:sp>
      <p:sp>
        <p:nvSpPr>
          <p:cNvPr id="8" name="CuadroTexto 7"/>
          <p:cNvSpPr txBox="1"/>
          <p:nvPr/>
        </p:nvSpPr>
        <p:spPr>
          <a:xfrm>
            <a:off x="137602" y="539126"/>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3035" y="2046557"/>
            <a:ext cx="7518015" cy="42627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8012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6" name="9 Rectángulo"/>
          <p:cNvSpPr/>
          <p:nvPr/>
        </p:nvSpPr>
        <p:spPr>
          <a:xfrm>
            <a:off x="1038324" y="1138099"/>
            <a:ext cx="7571908" cy="1169551"/>
          </a:xfrm>
          <a:prstGeom prst="rect">
            <a:avLst/>
          </a:prstGeom>
        </p:spPr>
        <p:txBody>
          <a:bodyPr wrap="square">
            <a:spAutoFit/>
          </a:bodyPr>
          <a:lstStyle/>
          <a:p>
            <a:r>
              <a:rPr lang="es-PE" altLang="es-PE" sz="1750" b="1" u="sng" dirty="0" smtClean="0">
                <a:latin typeface="+mj-lt"/>
                <a:cs typeface="Arial" panose="020B0604020202020204" pitchFamily="34" charset="0"/>
              </a:rPr>
              <a:t>7. Construcción de Intercambios Viales</a:t>
            </a:r>
          </a:p>
          <a:p>
            <a:pPr>
              <a:lnSpc>
                <a:spcPct val="200000"/>
              </a:lnSpc>
            </a:pPr>
            <a:r>
              <a:rPr lang="es-PE" altLang="es-PE" sz="1750" dirty="0" smtClean="0">
                <a:latin typeface="+mj-lt"/>
                <a:cs typeface="Arial" panose="020B0604020202020204" pitchFamily="34" charset="0"/>
              </a:rPr>
              <a:t>Intercambio Vial Medio Mundo</a:t>
            </a:r>
            <a:endParaRPr lang="es-PE" altLang="es-PE" sz="1750" dirty="0">
              <a:latin typeface="+mj-lt"/>
              <a:cs typeface="Arial" panose="020B0604020202020204" pitchFamily="34" charset="0"/>
            </a:endParaRPr>
          </a:p>
          <a:p>
            <a:endParaRPr lang="es-PE" sz="1750" dirty="0" smtClean="0">
              <a:latin typeface="+mj-lt"/>
              <a:cs typeface="Arial" pitchFamily="34" charset="0"/>
            </a:endParaRPr>
          </a:p>
        </p:txBody>
      </p:sp>
      <p:sp>
        <p:nvSpPr>
          <p:cNvPr id="8" name="CuadroTexto 7"/>
          <p:cNvSpPr txBox="1"/>
          <p:nvPr/>
        </p:nvSpPr>
        <p:spPr>
          <a:xfrm>
            <a:off x="137602" y="539126"/>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393" y="2046557"/>
            <a:ext cx="7674657" cy="43169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2056018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7" name="CuadroTexto 6"/>
          <p:cNvSpPr txBox="1"/>
          <p:nvPr/>
        </p:nvSpPr>
        <p:spPr>
          <a:xfrm>
            <a:off x="121152" y="539388"/>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sp>
        <p:nvSpPr>
          <p:cNvPr id="6" name="9 Rectángulo"/>
          <p:cNvSpPr/>
          <p:nvPr/>
        </p:nvSpPr>
        <p:spPr>
          <a:xfrm>
            <a:off x="1572092" y="960737"/>
            <a:ext cx="7571908" cy="900246"/>
          </a:xfrm>
          <a:prstGeom prst="rect">
            <a:avLst/>
          </a:prstGeom>
        </p:spPr>
        <p:txBody>
          <a:bodyPr wrap="square">
            <a:spAutoFit/>
          </a:bodyPr>
          <a:lstStyle/>
          <a:p>
            <a:r>
              <a:rPr lang="es-PE" altLang="es-PE" sz="1750" b="1" u="sng" dirty="0" smtClean="0">
                <a:latin typeface="+mj-lt"/>
                <a:cs typeface="Arial" panose="020B0604020202020204" pitchFamily="34" charset="0"/>
              </a:rPr>
              <a:t>8. Obras Complementarias Culminadas y en Ejecución</a:t>
            </a:r>
          </a:p>
          <a:p>
            <a:endParaRPr lang="es-PE" altLang="es-PE" sz="1750" dirty="0">
              <a:latin typeface="+mj-lt"/>
              <a:cs typeface="Arial" panose="020B0604020202020204" pitchFamily="34" charset="0"/>
            </a:endParaRPr>
          </a:p>
          <a:p>
            <a:endParaRPr lang="es-PE" sz="1750" dirty="0" smtClean="0">
              <a:latin typeface="+mj-lt"/>
              <a:cs typeface="Arial" pitchFamily="34" charset="0"/>
            </a:endParaRPr>
          </a:p>
        </p:txBody>
      </p:sp>
      <p:pic>
        <p:nvPicPr>
          <p:cNvPr id="4" name="Imagen 3"/>
          <p:cNvPicPr>
            <a:picLocks noChangeAspect="1"/>
          </p:cNvPicPr>
          <p:nvPr/>
        </p:nvPicPr>
        <p:blipFill>
          <a:blip r:embed="rId4"/>
          <a:stretch>
            <a:fillRect/>
          </a:stretch>
        </p:blipFill>
        <p:spPr>
          <a:xfrm>
            <a:off x="271090" y="1774287"/>
            <a:ext cx="8601820" cy="4164630"/>
          </a:xfrm>
          <a:prstGeom prst="rect">
            <a:avLst/>
          </a:prstGeom>
        </p:spPr>
      </p:pic>
    </p:spTree>
    <p:extLst>
      <p:ext uri="{BB962C8B-B14F-4D97-AF65-F5344CB8AC3E}">
        <p14:creationId xmlns:p14="http://schemas.microsoft.com/office/powerpoint/2010/main" val="1326031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7" name="CuadroTexto 6"/>
          <p:cNvSpPr txBox="1"/>
          <p:nvPr/>
        </p:nvSpPr>
        <p:spPr>
          <a:xfrm>
            <a:off x="251520" y="1034336"/>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sp>
        <p:nvSpPr>
          <p:cNvPr id="6" name="9 Rectángulo"/>
          <p:cNvSpPr/>
          <p:nvPr/>
        </p:nvSpPr>
        <p:spPr>
          <a:xfrm>
            <a:off x="219937" y="1563676"/>
            <a:ext cx="7571908" cy="361637"/>
          </a:xfrm>
          <a:prstGeom prst="rect">
            <a:avLst/>
          </a:prstGeom>
        </p:spPr>
        <p:txBody>
          <a:bodyPr wrap="square">
            <a:spAutoFit/>
          </a:bodyPr>
          <a:lstStyle/>
          <a:p>
            <a:r>
              <a:rPr lang="es-PE" altLang="es-PE" sz="1750" b="1" u="sng" dirty="0" smtClean="0">
                <a:latin typeface="+mj-lt"/>
                <a:cs typeface="Arial" panose="020B0604020202020204" pitchFamily="34" charset="0"/>
              </a:rPr>
              <a:t>8.       Otras Obras Complementarias</a:t>
            </a:r>
            <a:endParaRPr lang="es-PE" sz="1750" dirty="0" smtClean="0">
              <a:latin typeface="+mj-lt"/>
              <a:cs typeface="Arial" pitchFamily="34" charset="0"/>
            </a:endParaRPr>
          </a:p>
        </p:txBody>
      </p:sp>
      <p:sp>
        <p:nvSpPr>
          <p:cNvPr id="8" name="Rectángulo 7"/>
          <p:cNvSpPr/>
          <p:nvPr/>
        </p:nvSpPr>
        <p:spPr>
          <a:xfrm>
            <a:off x="251520" y="2161064"/>
            <a:ext cx="8373606" cy="361637"/>
          </a:xfrm>
          <a:prstGeom prst="rect">
            <a:avLst/>
          </a:prstGeom>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s-PE" sz="1750" b="1" i="0" u="none" strike="noStrike" kern="1200" cap="none" spc="0" normalizeH="0" baseline="0" noProof="0" dirty="0" smtClean="0">
                <a:ln>
                  <a:noFill/>
                </a:ln>
                <a:solidFill>
                  <a:prstClr val="black"/>
                </a:solidFill>
                <a:effectLst/>
                <a:uLnTx/>
                <a:uFillTx/>
                <a:latin typeface="+mn-lt"/>
                <a:ea typeface="+mn-ea"/>
                <a:cs typeface="Arial" pitchFamily="34" charset="0"/>
              </a:rPr>
              <a:t>Semaforización KM 82+135 (Chancay)</a:t>
            </a:r>
            <a:endParaRPr kumimoji="0" lang="es-PE" sz="1750" b="1" i="0" u="none" strike="noStrike" kern="1200" cap="none" spc="0" normalizeH="0" baseline="0" noProof="0" dirty="0">
              <a:ln>
                <a:noFill/>
              </a:ln>
              <a:solidFill>
                <a:prstClr val="black"/>
              </a:solidFill>
              <a:effectLst/>
              <a:uLnTx/>
              <a:uFillTx/>
              <a:latin typeface="+mn-lt"/>
              <a:ea typeface="+mn-ea"/>
            </a:endParaRPr>
          </a:p>
        </p:txBody>
      </p:sp>
      <p:pic>
        <p:nvPicPr>
          <p:cNvPr id="9" name="Imagen 8"/>
          <p:cNvPicPr>
            <a:picLocks noChangeAspect="1"/>
          </p:cNvPicPr>
          <p:nvPr/>
        </p:nvPicPr>
        <p:blipFill rotWithShape="1">
          <a:blip r:embed="rId4"/>
          <a:srcRect l="6075" t="16667" r="39752" b="16927"/>
          <a:stretch/>
        </p:blipFill>
        <p:spPr>
          <a:xfrm>
            <a:off x="405146" y="2967403"/>
            <a:ext cx="4744823" cy="3270081"/>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a:blip r:embed="rId5"/>
          <a:stretch>
            <a:fillRect/>
          </a:stretch>
        </p:blipFill>
        <p:spPr>
          <a:xfrm>
            <a:off x="5328316" y="1451453"/>
            <a:ext cx="3501766" cy="2549531"/>
          </a:xfrm>
          <a:prstGeom prst="rect">
            <a:avLst/>
          </a:prstGeom>
        </p:spPr>
      </p:pic>
    </p:spTree>
    <p:extLst>
      <p:ext uri="{BB962C8B-B14F-4D97-AF65-F5344CB8AC3E}">
        <p14:creationId xmlns:p14="http://schemas.microsoft.com/office/powerpoint/2010/main" val="3710622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909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7" name="CuadroTexto 6"/>
          <p:cNvSpPr txBox="1"/>
          <p:nvPr/>
        </p:nvSpPr>
        <p:spPr>
          <a:xfrm>
            <a:off x="179512" y="639432"/>
            <a:ext cx="4608512" cy="369332"/>
          </a:xfrm>
          <a:prstGeom prst="rect">
            <a:avLst/>
          </a:prstGeom>
          <a:noFill/>
        </p:spPr>
        <p:txBody>
          <a:bodyPr wrap="square" rtlCol="0">
            <a:spAutoFit/>
          </a:bodyPr>
          <a:lstStyle/>
          <a:p>
            <a:r>
              <a:rPr lang="es-PE" sz="1750" b="1" dirty="0" smtClean="0">
                <a:latin typeface="+mj-lt"/>
              </a:rPr>
              <a:t>Obras Complementarias ejecutadas</a:t>
            </a:r>
          </a:p>
        </p:txBody>
      </p:sp>
      <p:pic>
        <p:nvPicPr>
          <p:cNvPr id="9" name="Imagen 9" descr="image007"/>
          <p:cNvPicPr>
            <a:picLocks noChangeAspect="1" noChangeArrowheads="1"/>
          </p:cNvPicPr>
          <p:nvPr/>
        </p:nvPicPr>
        <p:blipFill rotWithShape="1">
          <a:blip r:embed="rId4">
            <a:extLst>
              <a:ext uri="{28A0092B-C50C-407E-A947-70E740481C1C}">
                <a14:useLocalDpi xmlns:a14="http://schemas.microsoft.com/office/drawing/2010/main" val="0"/>
              </a:ext>
            </a:extLst>
          </a:blip>
          <a:srcRect l="1724" t="4404" r="1724" b="4027"/>
          <a:stretch/>
        </p:blipFill>
        <p:spPr bwMode="auto">
          <a:xfrm>
            <a:off x="539552" y="1008764"/>
            <a:ext cx="4752528" cy="2970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5724128" y="1887215"/>
            <a:ext cx="2978483" cy="900246"/>
          </a:xfrm>
          <a:prstGeom prst="rect">
            <a:avLst/>
          </a:prstGeom>
          <a:noFill/>
        </p:spPr>
        <p:txBody>
          <a:bodyPr wrap="square" rtlCol="0">
            <a:spAutoFit/>
          </a:bodyPr>
          <a:lstStyle>
            <a:defPPr>
              <a:defRPr lang="es-ES"/>
            </a:defPPr>
            <a:lvl1pPr>
              <a:defRPr sz="1200" b="1"/>
            </a:lvl1pPr>
          </a:lstStyle>
          <a:p>
            <a:r>
              <a:rPr lang="es-PE" sz="1750" dirty="0">
                <a:latin typeface="+mn-lt"/>
              </a:rPr>
              <a:t>Curva pronunciada km </a:t>
            </a:r>
            <a:r>
              <a:rPr lang="es-PE" sz="1750" dirty="0" smtClean="0">
                <a:latin typeface="+mn-lt"/>
              </a:rPr>
              <a:t>69 Variante de </a:t>
            </a:r>
            <a:r>
              <a:rPr lang="es-PE" sz="1750" dirty="0" err="1" smtClean="0">
                <a:latin typeface="+mn-lt"/>
              </a:rPr>
              <a:t>Pasamayo</a:t>
            </a:r>
            <a:endParaRPr lang="es-PE" sz="1750" dirty="0">
              <a:latin typeface="+mn-lt"/>
            </a:endParaRPr>
          </a:p>
          <a:p>
            <a:endParaRPr lang="es-PE" sz="1750" dirty="0">
              <a:latin typeface="+mn-lt"/>
            </a:endParaRPr>
          </a:p>
        </p:txBody>
      </p:sp>
      <p:pic>
        <p:nvPicPr>
          <p:cNvPr id="1029" name="Imagen 2" descr="image008"/>
          <p:cNvPicPr>
            <a:picLocks noChangeAspect="1" noChangeArrowheads="1"/>
          </p:cNvPicPr>
          <p:nvPr/>
        </p:nvPicPr>
        <p:blipFill rotWithShape="1">
          <a:blip r:embed="rId5">
            <a:extLst>
              <a:ext uri="{28A0092B-C50C-407E-A947-70E740481C1C}">
                <a14:useLocalDpi xmlns:a14="http://schemas.microsoft.com/office/drawing/2010/main" val="0"/>
              </a:ext>
            </a:extLst>
          </a:blip>
          <a:srcRect l="12566" t="1912" r="13297" b="3276"/>
          <a:stretch/>
        </p:blipFill>
        <p:spPr bwMode="auto">
          <a:xfrm>
            <a:off x="3726158" y="3140968"/>
            <a:ext cx="4434329" cy="3024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1"/>
          <p:cNvSpPr txBox="1"/>
          <p:nvPr/>
        </p:nvSpPr>
        <p:spPr>
          <a:xfrm>
            <a:off x="234422" y="4869160"/>
            <a:ext cx="3491736" cy="900246"/>
          </a:xfrm>
          <a:prstGeom prst="rect">
            <a:avLst/>
          </a:prstGeom>
          <a:noFill/>
        </p:spPr>
        <p:txBody>
          <a:bodyPr wrap="square" rtlCol="0">
            <a:spAutoFit/>
          </a:bodyPr>
          <a:lstStyle/>
          <a:p>
            <a:r>
              <a:rPr lang="es-PE" sz="1750" b="1" dirty="0">
                <a:latin typeface="+mn-lt"/>
              </a:rPr>
              <a:t>Barreras tipo New Jersey km 75 al km 95</a:t>
            </a:r>
          </a:p>
          <a:p>
            <a:endParaRPr lang="es-PE" sz="1750" b="1" dirty="0">
              <a:latin typeface="+mn-lt"/>
            </a:endParaRPr>
          </a:p>
        </p:txBody>
      </p:sp>
    </p:spTree>
    <p:extLst>
      <p:ext uri="{BB962C8B-B14F-4D97-AF65-F5344CB8AC3E}">
        <p14:creationId xmlns:p14="http://schemas.microsoft.com/office/powerpoint/2010/main" val="2006426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 Imagen" descr="Mapa Norte Chico copy.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8763" y="0"/>
            <a:ext cx="5075237" cy="6857999"/>
          </a:xfrm>
          <a:prstGeom prst="rect">
            <a:avLst/>
          </a:prstGeom>
          <a:ln>
            <a:noFill/>
          </a:ln>
          <a:effectLst>
            <a:softEdge rad="112500"/>
          </a:effectLst>
        </p:spPr>
      </p:pic>
      <p:sp>
        <p:nvSpPr>
          <p:cNvPr id="5" name="4 Elipse"/>
          <p:cNvSpPr>
            <a:spLocks/>
          </p:cNvSpPr>
          <p:nvPr/>
        </p:nvSpPr>
        <p:spPr>
          <a:xfrm>
            <a:off x="6643702" y="5857892"/>
            <a:ext cx="540000" cy="54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6" name="5 Elipse"/>
          <p:cNvSpPr>
            <a:spLocks/>
          </p:cNvSpPr>
          <p:nvPr/>
        </p:nvSpPr>
        <p:spPr>
          <a:xfrm>
            <a:off x="6357950" y="5286388"/>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14" name="13 Forma libre"/>
          <p:cNvSpPr/>
          <p:nvPr/>
        </p:nvSpPr>
        <p:spPr>
          <a:xfrm>
            <a:off x="5176838" y="3305175"/>
            <a:ext cx="1499464" cy="1985963"/>
          </a:xfrm>
          <a:custGeom>
            <a:avLst/>
            <a:gdLst>
              <a:gd name="connsiteX0" fmla="*/ 1395412 w 1499464"/>
              <a:gd name="connsiteY0" fmla="*/ 1985963 h 1985963"/>
              <a:gd name="connsiteX1" fmla="*/ 1471612 w 1499464"/>
              <a:gd name="connsiteY1" fmla="*/ 1885950 h 1985963"/>
              <a:gd name="connsiteX2" fmla="*/ 1481137 w 1499464"/>
              <a:gd name="connsiteY2" fmla="*/ 1847850 h 1985963"/>
              <a:gd name="connsiteX3" fmla="*/ 1452562 w 1499464"/>
              <a:gd name="connsiteY3" fmla="*/ 1824038 h 1985963"/>
              <a:gd name="connsiteX4" fmla="*/ 1414462 w 1499464"/>
              <a:gd name="connsiteY4" fmla="*/ 1843088 h 1985963"/>
              <a:gd name="connsiteX5" fmla="*/ 1362075 w 1499464"/>
              <a:gd name="connsiteY5" fmla="*/ 1814513 h 1985963"/>
              <a:gd name="connsiteX6" fmla="*/ 1333500 w 1499464"/>
              <a:gd name="connsiteY6" fmla="*/ 1771650 h 1985963"/>
              <a:gd name="connsiteX7" fmla="*/ 1314450 w 1499464"/>
              <a:gd name="connsiteY7" fmla="*/ 1714500 h 1985963"/>
              <a:gd name="connsiteX8" fmla="*/ 1300162 w 1499464"/>
              <a:gd name="connsiteY8" fmla="*/ 1690688 h 1985963"/>
              <a:gd name="connsiteX9" fmla="*/ 1300162 w 1499464"/>
              <a:gd name="connsiteY9" fmla="*/ 1657350 h 1985963"/>
              <a:gd name="connsiteX10" fmla="*/ 1304925 w 1499464"/>
              <a:gd name="connsiteY10" fmla="*/ 1619250 h 1985963"/>
              <a:gd name="connsiteX11" fmla="*/ 1266825 w 1499464"/>
              <a:gd name="connsiteY11" fmla="*/ 1585913 h 1985963"/>
              <a:gd name="connsiteX12" fmla="*/ 1266825 w 1499464"/>
              <a:gd name="connsiteY12" fmla="*/ 1585913 h 1985963"/>
              <a:gd name="connsiteX13" fmla="*/ 1233487 w 1499464"/>
              <a:gd name="connsiteY13" fmla="*/ 1524000 h 1985963"/>
              <a:gd name="connsiteX14" fmla="*/ 1233487 w 1499464"/>
              <a:gd name="connsiteY14" fmla="*/ 1471613 h 1985963"/>
              <a:gd name="connsiteX15" fmla="*/ 1233487 w 1499464"/>
              <a:gd name="connsiteY15" fmla="*/ 1452563 h 1985963"/>
              <a:gd name="connsiteX16" fmla="*/ 1266825 w 1499464"/>
              <a:gd name="connsiteY16" fmla="*/ 1428750 h 1985963"/>
              <a:gd name="connsiteX17" fmla="*/ 1266825 w 1499464"/>
              <a:gd name="connsiteY17" fmla="*/ 1419225 h 1985963"/>
              <a:gd name="connsiteX18" fmla="*/ 1228725 w 1499464"/>
              <a:gd name="connsiteY18" fmla="*/ 1419225 h 1985963"/>
              <a:gd name="connsiteX19" fmla="*/ 1195387 w 1499464"/>
              <a:gd name="connsiteY19" fmla="*/ 1438275 h 1985963"/>
              <a:gd name="connsiteX20" fmla="*/ 1152525 w 1499464"/>
              <a:gd name="connsiteY20" fmla="*/ 1452563 h 1985963"/>
              <a:gd name="connsiteX21" fmla="*/ 1081087 w 1499464"/>
              <a:gd name="connsiteY21" fmla="*/ 1409700 h 1985963"/>
              <a:gd name="connsiteX22" fmla="*/ 1057275 w 1499464"/>
              <a:gd name="connsiteY22" fmla="*/ 1390650 h 1985963"/>
              <a:gd name="connsiteX23" fmla="*/ 1047750 w 1499464"/>
              <a:gd name="connsiteY23" fmla="*/ 1343025 h 1985963"/>
              <a:gd name="connsiteX24" fmla="*/ 1023937 w 1499464"/>
              <a:gd name="connsiteY24" fmla="*/ 1252538 h 1985963"/>
              <a:gd name="connsiteX25" fmla="*/ 995362 w 1499464"/>
              <a:gd name="connsiteY25" fmla="*/ 1247775 h 1985963"/>
              <a:gd name="connsiteX26" fmla="*/ 962025 w 1499464"/>
              <a:gd name="connsiteY26" fmla="*/ 1176338 h 1985963"/>
              <a:gd name="connsiteX27" fmla="*/ 952500 w 1499464"/>
              <a:gd name="connsiteY27" fmla="*/ 1162050 h 1985963"/>
              <a:gd name="connsiteX28" fmla="*/ 919162 w 1499464"/>
              <a:gd name="connsiteY28" fmla="*/ 1090613 h 1985963"/>
              <a:gd name="connsiteX29" fmla="*/ 904875 w 1499464"/>
              <a:gd name="connsiteY29" fmla="*/ 1014413 h 1985963"/>
              <a:gd name="connsiteX30" fmla="*/ 895350 w 1499464"/>
              <a:gd name="connsiteY30" fmla="*/ 1000125 h 1985963"/>
              <a:gd name="connsiteX31" fmla="*/ 881062 w 1499464"/>
              <a:gd name="connsiteY31" fmla="*/ 928688 h 1985963"/>
              <a:gd name="connsiteX32" fmla="*/ 823912 w 1499464"/>
              <a:gd name="connsiteY32" fmla="*/ 904875 h 1985963"/>
              <a:gd name="connsiteX33" fmla="*/ 809625 w 1499464"/>
              <a:gd name="connsiteY33" fmla="*/ 900113 h 1985963"/>
              <a:gd name="connsiteX34" fmla="*/ 695325 w 1499464"/>
              <a:gd name="connsiteY34" fmla="*/ 847725 h 1985963"/>
              <a:gd name="connsiteX35" fmla="*/ 676275 w 1499464"/>
              <a:gd name="connsiteY35" fmla="*/ 790575 h 1985963"/>
              <a:gd name="connsiteX36" fmla="*/ 661987 w 1499464"/>
              <a:gd name="connsiteY36" fmla="*/ 752475 h 1985963"/>
              <a:gd name="connsiteX37" fmla="*/ 619125 w 1499464"/>
              <a:gd name="connsiteY37" fmla="*/ 757238 h 1985963"/>
              <a:gd name="connsiteX38" fmla="*/ 619125 w 1499464"/>
              <a:gd name="connsiteY38" fmla="*/ 719138 h 1985963"/>
              <a:gd name="connsiteX39" fmla="*/ 619125 w 1499464"/>
              <a:gd name="connsiteY39" fmla="*/ 714375 h 1985963"/>
              <a:gd name="connsiteX40" fmla="*/ 528637 w 1499464"/>
              <a:gd name="connsiteY40" fmla="*/ 709613 h 1985963"/>
              <a:gd name="connsiteX41" fmla="*/ 476250 w 1499464"/>
              <a:gd name="connsiteY41" fmla="*/ 700088 h 1985963"/>
              <a:gd name="connsiteX42" fmla="*/ 423862 w 1499464"/>
              <a:gd name="connsiteY42" fmla="*/ 609600 h 1985963"/>
              <a:gd name="connsiteX43" fmla="*/ 409575 w 1499464"/>
              <a:gd name="connsiteY43" fmla="*/ 590550 h 1985963"/>
              <a:gd name="connsiteX44" fmla="*/ 0 w 1499464"/>
              <a:gd name="connsiteY44" fmla="*/ 0 h 19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99464" h="1985963">
                <a:moveTo>
                  <a:pt x="1395412" y="1985963"/>
                </a:moveTo>
                <a:lnTo>
                  <a:pt x="1471612" y="1885950"/>
                </a:lnTo>
                <a:cubicBezTo>
                  <a:pt x="1486457" y="1846363"/>
                  <a:pt x="1499464" y="1847850"/>
                  <a:pt x="1481137" y="1847850"/>
                </a:cubicBezTo>
                <a:lnTo>
                  <a:pt x="1452562" y="1824038"/>
                </a:lnTo>
                <a:lnTo>
                  <a:pt x="1414462" y="1843088"/>
                </a:lnTo>
                <a:lnTo>
                  <a:pt x="1362075" y="1814513"/>
                </a:lnTo>
                <a:lnTo>
                  <a:pt x="1333500" y="1771650"/>
                </a:lnTo>
                <a:cubicBezTo>
                  <a:pt x="1318621" y="1717097"/>
                  <a:pt x="1332009" y="1732063"/>
                  <a:pt x="1314450" y="1714500"/>
                </a:cubicBezTo>
                <a:lnTo>
                  <a:pt x="1300162" y="1690688"/>
                </a:lnTo>
                <a:lnTo>
                  <a:pt x="1300162" y="1657350"/>
                </a:lnTo>
                <a:lnTo>
                  <a:pt x="1304925" y="1619250"/>
                </a:lnTo>
                <a:cubicBezTo>
                  <a:pt x="1270465" y="1584791"/>
                  <a:pt x="1287302" y="1585913"/>
                  <a:pt x="1266825" y="1585913"/>
                </a:cubicBezTo>
                <a:lnTo>
                  <a:pt x="1266825" y="1585913"/>
                </a:lnTo>
                <a:cubicBezTo>
                  <a:pt x="1232687" y="1527392"/>
                  <a:pt x="1233487" y="1550817"/>
                  <a:pt x="1233487" y="1524000"/>
                </a:cubicBezTo>
                <a:lnTo>
                  <a:pt x="1233487" y="1471613"/>
                </a:lnTo>
                <a:lnTo>
                  <a:pt x="1233487" y="1452563"/>
                </a:lnTo>
                <a:lnTo>
                  <a:pt x="1266825" y="1428750"/>
                </a:lnTo>
                <a:lnTo>
                  <a:pt x="1266825" y="1419225"/>
                </a:lnTo>
                <a:cubicBezTo>
                  <a:pt x="1231265" y="1414146"/>
                  <a:pt x="1241425" y="1406525"/>
                  <a:pt x="1228725" y="1419225"/>
                </a:cubicBezTo>
                <a:cubicBezTo>
                  <a:pt x="1201868" y="1435339"/>
                  <a:pt x="1213192" y="1429374"/>
                  <a:pt x="1195387" y="1438275"/>
                </a:cubicBezTo>
                <a:lnTo>
                  <a:pt x="1152525" y="1452563"/>
                </a:lnTo>
                <a:lnTo>
                  <a:pt x="1081087" y="1409700"/>
                </a:lnTo>
                <a:lnTo>
                  <a:pt x="1057275" y="1390650"/>
                </a:lnTo>
                <a:cubicBezTo>
                  <a:pt x="1047406" y="1346238"/>
                  <a:pt x="1047750" y="1362424"/>
                  <a:pt x="1047750" y="1343025"/>
                </a:cubicBezTo>
                <a:lnTo>
                  <a:pt x="1023937" y="1252538"/>
                </a:lnTo>
                <a:lnTo>
                  <a:pt x="995362" y="1247775"/>
                </a:lnTo>
                <a:cubicBezTo>
                  <a:pt x="984250" y="1223963"/>
                  <a:pt x="973777" y="1199841"/>
                  <a:pt x="962025" y="1176338"/>
                </a:cubicBezTo>
                <a:cubicBezTo>
                  <a:pt x="959465" y="1171218"/>
                  <a:pt x="952500" y="1162050"/>
                  <a:pt x="952500" y="1162050"/>
                </a:cubicBezTo>
                <a:cubicBezTo>
                  <a:pt x="918452" y="1093955"/>
                  <a:pt x="919162" y="1120223"/>
                  <a:pt x="919162" y="1090613"/>
                </a:cubicBezTo>
                <a:cubicBezTo>
                  <a:pt x="914400" y="1065213"/>
                  <a:pt x="910199" y="1039701"/>
                  <a:pt x="904875" y="1014413"/>
                </a:cubicBezTo>
                <a:cubicBezTo>
                  <a:pt x="901550" y="998619"/>
                  <a:pt x="904519" y="1000125"/>
                  <a:pt x="895350" y="1000125"/>
                </a:cubicBezTo>
                <a:lnTo>
                  <a:pt x="881062" y="928688"/>
                </a:lnTo>
                <a:lnTo>
                  <a:pt x="823912" y="904875"/>
                </a:lnTo>
                <a:cubicBezTo>
                  <a:pt x="819251" y="903011"/>
                  <a:pt x="809625" y="900113"/>
                  <a:pt x="809625" y="900113"/>
                </a:cubicBezTo>
                <a:cubicBezTo>
                  <a:pt x="698028" y="851593"/>
                  <a:pt x="728237" y="880644"/>
                  <a:pt x="695325" y="847725"/>
                </a:cubicBezTo>
                <a:cubicBezTo>
                  <a:pt x="680017" y="796700"/>
                  <a:pt x="688449" y="814925"/>
                  <a:pt x="676275" y="790575"/>
                </a:cubicBezTo>
                <a:lnTo>
                  <a:pt x="661987" y="752475"/>
                </a:lnTo>
                <a:cubicBezTo>
                  <a:pt x="617575" y="762344"/>
                  <a:pt x="619125" y="776636"/>
                  <a:pt x="619125" y="757238"/>
                </a:cubicBezTo>
                <a:lnTo>
                  <a:pt x="619125" y="719138"/>
                </a:lnTo>
                <a:lnTo>
                  <a:pt x="619125" y="714375"/>
                </a:lnTo>
                <a:cubicBezTo>
                  <a:pt x="547715" y="708883"/>
                  <a:pt x="577911" y="709613"/>
                  <a:pt x="528637" y="709613"/>
                </a:cubicBezTo>
                <a:lnTo>
                  <a:pt x="476250" y="700088"/>
                </a:lnTo>
                <a:cubicBezTo>
                  <a:pt x="458787" y="669925"/>
                  <a:pt x="441593" y="639606"/>
                  <a:pt x="423862" y="609600"/>
                </a:cubicBezTo>
                <a:cubicBezTo>
                  <a:pt x="416085" y="596439"/>
                  <a:pt x="417210" y="598186"/>
                  <a:pt x="409575" y="590550"/>
                </a:cubicBezTo>
                <a:lnTo>
                  <a:pt x="0" y="0"/>
                </a:lnTo>
              </a:path>
            </a:pathLst>
          </a:custGeom>
          <a:ln w="38100" cmpd="sng">
            <a:solidFill>
              <a:srgbClr val="FF0000"/>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p>
        </p:txBody>
      </p:sp>
      <p:sp>
        <p:nvSpPr>
          <p:cNvPr id="7" name="6 Elipse"/>
          <p:cNvSpPr>
            <a:spLocks/>
          </p:cNvSpPr>
          <p:nvPr/>
        </p:nvSpPr>
        <p:spPr>
          <a:xfrm>
            <a:off x="5929322" y="4357694"/>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15" name="14 Forma libre"/>
          <p:cNvSpPr/>
          <p:nvPr/>
        </p:nvSpPr>
        <p:spPr>
          <a:xfrm>
            <a:off x="6338888" y="4757738"/>
            <a:ext cx="209550" cy="509587"/>
          </a:xfrm>
          <a:custGeom>
            <a:avLst/>
            <a:gdLst>
              <a:gd name="connsiteX0" fmla="*/ 209550 w 209550"/>
              <a:gd name="connsiteY0" fmla="*/ 509587 h 509587"/>
              <a:gd name="connsiteX1" fmla="*/ 185737 w 209550"/>
              <a:gd name="connsiteY1" fmla="*/ 347662 h 509587"/>
              <a:gd name="connsiteX2" fmla="*/ 123825 w 209550"/>
              <a:gd name="connsiteY2" fmla="*/ 280987 h 509587"/>
              <a:gd name="connsiteX3" fmla="*/ 119062 w 209550"/>
              <a:gd name="connsiteY3" fmla="*/ 266700 h 509587"/>
              <a:gd name="connsiteX4" fmla="*/ 114300 w 209550"/>
              <a:gd name="connsiteY4" fmla="*/ 252412 h 509587"/>
              <a:gd name="connsiteX5" fmla="*/ 104775 w 209550"/>
              <a:gd name="connsiteY5" fmla="*/ 176212 h 509587"/>
              <a:gd name="connsiteX6" fmla="*/ 47625 w 209550"/>
              <a:gd name="connsiteY6" fmla="*/ 119062 h 509587"/>
              <a:gd name="connsiteX7" fmla="*/ 23812 w 209550"/>
              <a:gd name="connsiteY7" fmla="*/ 42862 h 509587"/>
              <a:gd name="connsiteX8" fmla="*/ 4762 w 209550"/>
              <a:gd name="connsiteY8" fmla="*/ 9525 h 509587"/>
              <a:gd name="connsiteX9" fmla="*/ 0 w 209550"/>
              <a:gd name="connsiteY9"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509587">
                <a:moveTo>
                  <a:pt x="209550" y="509587"/>
                </a:moveTo>
                <a:lnTo>
                  <a:pt x="185737" y="347662"/>
                </a:lnTo>
                <a:cubicBezTo>
                  <a:pt x="165100" y="325437"/>
                  <a:pt x="143105" y="304399"/>
                  <a:pt x="123825" y="280987"/>
                </a:cubicBezTo>
                <a:cubicBezTo>
                  <a:pt x="120634" y="277112"/>
                  <a:pt x="119062" y="266700"/>
                  <a:pt x="119062" y="266700"/>
                </a:cubicBezTo>
                <a:lnTo>
                  <a:pt x="114300" y="252412"/>
                </a:lnTo>
                <a:cubicBezTo>
                  <a:pt x="109388" y="178735"/>
                  <a:pt x="126410" y="197852"/>
                  <a:pt x="104775" y="176212"/>
                </a:cubicBezTo>
                <a:lnTo>
                  <a:pt x="47625" y="119062"/>
                </a:lnTo>
                <a:lnTo>
                  <a:pt x="23812" y="42862"/>
                </a:lnTo>
                <a:lnTo>
                  <a:pt x="4762" y="9525"/>
                </a:lnTo>
                <a:lnTo>
                  <a:pt x="0" y="0"/>
                </a:lnTo>
              </a:path>
            </a:pathLst>
          </a:custGeom>
          <a:ln w="38100" cmpd="sng">
            <a:solidFill>
              <a:srgbClr val="FFC000"/>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p>
        </p:txBody>
      </p:sp>
      <p:sp>
        <p:nvSpPr>
          <p:cNvPr id="16" name="15 Forma libre"/>
          <p:cNvSpPr/>
          <p:nvPr/>
        </p:nvSpPr>
        <p:spPr>
          <a:xfrm>
            <a:off x="4155980" y="1281113"/>
            <a:ext cx="987520" cy="2005012"/>
          </a:xfrm>
          <a:custGeom>
            <a:avLst/>
            <a:gdLst>
              <a:gd name="connsiteX0" fmla="*/ 987520 w 987520"/>
              <a:gd name="connsiteY0" fmla="*/ 2005012 h 2005012"/>
              <a:gd name="connsiteX1" fmla="*/ 925608 w 987520"/>
              <a:gd name="connsiteY1" fmla="*/ 1890712 h 2005012"/>
              <a:gd name="connsiteX2" fmla="*/ 925608 w 987520"/>
              <a:gd name="connsiteY2" fmla="*/ 1843087 h 2005012"/>
              <a:gd name="connsiteX3" fmla="*/ 949420 w 987520"/>
              <a:gd name="connsiteY3" fmla="*/ 1781175 h 2005012"/>
              <a:gd name="connsiteX4" fmla="*/ 897033 w 987520"/>
              <a:gd name="connsiteY4" fmla="*/ 1419225 h 2005012"/>
              <a:gd name="connsiteX5" fmla="*/ 777970 w 987520"/>
              <a:gd name="connsiteY5" fmla="*/ 1362075 h 2005012"/>
              <a:gd name="connsiteX6" fmla="*/ 773208 w 987520"/>
              <a:gd name="connsiteY6" fmla="*/ 1233487 h 2005012"/>
              <a:gd name="connsiteX7" fmla="*/ 768445 w 987520"/>
              <a:gd name="connsiteY7" fmla="*/ 1219200 h 2005012"/>
              <a:gd name="connsiteX8" fmla="*/ 744633 w 987520"/>
              <a:gd name="connsiteY8" fmla="*/ 1143000 h 2005012"/>
              <a:gd name="connsiteX9" fmla="*/ 735108 w 987520"/>
              <a:gd name="connsiteY9" fmla="*/ 1128712 h 2005012"/>
              <a:gd name="connsiteX10" fmla="*/ 706533 w 987520"/>
              <a:gd name="connsiteY10" fmla="*/ 1100137 h 2005012"/>
              <a:gd name="connsiteX11" fmla="*/ 630333 w 987520"/>
              <a:gd name="connsiteY11" fmla="*/ 990600 h 2005012"/>
              <a:gd name="connsiteX12" fmla="*/ 611283 w 987520"/>
              <a:gd name="connsiteY12" fmla="*/ 923925 h 2005012"/>
              <a:gd name="connsiteX13" fmla="*/ 606520 w 987520"/>
              <a:gd name="connsiteY13" fmla="*/ 919162 h 2005012"/>
              <a:gd name="connsiteX14" fmla="*/ 577945 w 987520"/>
              <a:gd name="connsiteY14" fmla="*/ 847725 h 2005012"/>
              <a:gd name="connsiteX15" fmla="*/ 563658 w 987520"/>
              <a:gd name="connsiteY15" fmla="*/ 766762 h 2005012"/>
              <a:gd name="connsiteX16" fmla="*/ 554133 w 987520"/>
              <a:gd name="connsiteY16" fmla="*/ 747712 h 2005012"/>
              <a:gd name="connsiteX17" fmla="*/ 511270 w 987520"/>
              <a:gd name="connsiteY17" fmla="*/ 695325 h 2005012"/>
              <a:gd name="connsiteX18" fmla="*/ 506508 w 987520"/>
              <a:gd name="connsiteY18" fmla="*/ 695325 h 2005012"/>
              <a:gd name="connsiteX19" fmla="*/ 449358 w 987520"/>
              <a:gd name="connsiteY19" fmla="*/ 695325 h 2005012"/>
              <a:gd name="connsiteX20" fmla="*/ 449358 w 987520"/>
              <a:gd name="connsiteY20" fmla="*/ 695325 h 2005012"/>
              <a:gd name="connsiteX21" fmla="*/ 411258 w 987520"/>
              <a:gd name="connsiteY21" fmla="*/ 600075 h 2005012"/>
              <a:gd name="connsiteX22" fmla="*/ 387445 w 987520"/>
              <a:gd name="connsiteY22" fmla="*/ 571500 h 2005012"/>
              <a:gd name="connsiteX23" fmla="*/ 339820 w 987520"/>
              <a:gd name="connsiteY23" fmla="*/ 509587 h 2005012"/>
              <a:gd name="connsiteX24" fmla="*/ 316008 w 987520"/>
              <a:gd name="connsiteY24" fmla="*/ 438150 h 2005012"/>
              <a:gd name="connsiteX25" fmla="*/ 311245 w 987520"/>
              <a:gd name="connsiteY25" fmla="*/ 390525 h 2005012"/>
              <a:gd name="connsiteX26" fmla="*/ 287433 w 987520"/>
              <a:gd name="connsiteY26" fmla="*/ 347662 h 2005012"/>
              <a:gd name="connsiteX27" fmla="*/ 268383 w 987520"/>
              <a:gd name="connsiteY27" fmla="*/ 290512 h 2005012"/>
              <a:gd name="connsiteX28" fmla="*/ 225520 w 987520"/>
              <a:gd name="connsiteY28" fmla="*/ 252412 h 2005012"/>
              <a:gd name="connsiteX29" fmla="*/ 101695 w 987520"/>
              <a:gd name="connsiteY29" fmla="*/ 242887 h 2005012"/>
              <a:gd name="connsiteX30" fmla="*/ 58833 w 987520"/>
              <a:gd name="connsiteY30" fmla="*/ 219075 h 2005012"/>
              <a:gd name="connsiteX31" fmla="*/ 39783 w 987520"/>
              <a:gd name="connsiteY31" fmla="*/ 133350 h 2005012"/>
              <a:gd name="connsiteX32" fmla="*/ 25495 w 987520"/>
              <a:gd name="connsiteY32" fmla="*/ 119062 h 2005012"/>
              <a:gd name="connsiteX33" fmla="*/ 1683 w 987520"/>
              <a:gd name="connsiteY33" fmla="*/ 71437 h 2005012"/>
              <a:gd name="connsiteX34" fmla="*/ 1683 w 987520"/>
              <a:gd name="connsiteY34" fmla="*/ 0 h 200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87520" h="2005012">
                <a:moveTo>
                  <a:pt x="987520" y="2005012"/>
                </a:moveTo>
                <a:lnTo>
                  <a:pt x="925608" y="1890712"/>
                </a:lnTo>
                <a:lnTo>
                  <a:pt x="925608" y="1843087"/>
                </a:lnTo>
                <a:cubicBezTo>
                  <a:pt x="951550" y="1791202"/>
                  <a:pt x="949420" y="1813211"/>
                  <a:pt x="949420" y="1781175"/>
                </a:cubicBezTo>
                <a:cubicBezTo>
                  <a:pt x="931496" y="1660593"/>
                  <a:pt x="897033" y="1541132"/>
                  <a:pt x="897033" y="1419225"/>
                </a:cubicBezTo>
                <a:lnTo>
                  <a:pt x="777970" y="1362075"/>
                </a:lnTo>
                <a:cubicBezTo>
                  <a:pt x="776383" y="1319212"/>
                  <a:pt x="776061" y="1276284"/>
                  <a:pt x="773208" y="1233487"/>
                </a:cubicBezTo>
                <a:cubicBezTo>
                  <a:pt x="772874" y="1228478"/>
                  <a:pt x="768445" y="1219200"/>
                  <a:pt x="768445" y="1219200"/>
                </a:cubicBezTo>
                <a:cubicBezTo>
                  <a:pt x="760508" y="1193800"/>
                  <a:pt x="753833" y="1167971"/>
                  <a:pt x="744633" y="1143000"/>
                </a:cubicBezTo>
                <a:cubicBezTo>
                  <a:pt x="742654" y="1137629"/>
                  <a:pt x="735108" y="1128712"/>
                  <a:pt x="735108" y="1128712"/>
                </a:cubicBezTo>
                <a:lnTo>
                  <a:pt x="706533" y="1100137"/>
                </a:lnTo>
                <a:cubicBezTo>
                  <a:pt x="633032" y="997237"/>
                  <a:pt x="653415" y="1036769"/>
                  <a:pt x="630333" y="990600"/>
                </a:cubicBezTo>
                <a:cubicBezTo>
                  <a:pt x="622187" y="945795"/>
                  <a:pt x="629879" y="948719"/>
                  <a:pt x="611283" y="923925"/>
                </a:cubicBezTo>
                <a:cubicBezTo>
                  <a:pt x="609936" y="922129"/>
                  <a:pt x="608108" y="920750"/>
                  <a:pt x="606520" y="919162"/>
                </a:cubicBezTo>
                <a:cubicBezTo>
                  <a:pt x="582206" y="846219"/>
                  <a:pt x="607808" y="847725"/>
                  <a:pt x="577945" y="847725"/>
                </a:cubicBezTo>
                <a:cubicBezTo>
                  <a:pt x="573183" y="820737"/>
                  <a:pt x="569032" y="793634"/>
                  <a:pt x="563658" y="766762"/>
                </a:cubicBezTo>
                <a:cubicBezTo>
                  <a:pt x="560922" y="753083"/>
                  <a:pt x="561220" y="754801"/>
                  <a:pt x="554133" y="747712"/>
                </a:cubicBezTo>
                <a:cubicBezTo>
                  <a:pt x="529883" y="707295"/>
                  <a:pt x="541248" y="702819"/>
                  <a:pt x="511270" y="695325"/>
                </a:cubicBezTo>
                <a:cubicBezTo>
                  <a:pt x="509730" y="694940"/>
                  <a:pt x="508095" y="695325"/>
                  <a:pt x="506508" y="695325"/>
                </a:cubicBezTo>
                <a:lnTo>
                  <a:pt x="449358" y="695325"/>
                </a:lnTo>
                <a:lnTo>
                  <a:pt x="449358" y="695325"/>
                </a:lnTo>
                <a:cubicBezTo>
                  <a:pt x="414733" y="606292"/>
                  <a:pt x="429730" y="637024"/>
                  <a:pt x="411258" y="600075"/>
                </a:cubicBezTo>
                <a:cubicBezTo>
                  <a:pt x="386323" y="575140"/>
                  <a:pt x="387445" y="587488"/>
                  <a:pt x="387445" y="571500"/>
                </a:cubicBezTo>
                <a:cubicBezTo>
                  <a:pt x="346704" y="515481"/>
                  <a:pt x="364613" y="534380"/>
                  <a:pt x="339820" y="509587"/>
                </a:cubicBezTo>
                <a:cubicBezTo>
                  <a:pt x="315474" y="441417"/>
                  <a:pt x="316008" y="466512"/>
                  <a:pt x="316008" y="438150"/>
                </a:cubicBezTo>
                <a:lnTo>
                  <a:pt x="311245" y="390525"/>
                </a:lnTo>
                <a:cubicBezTo>
                  <a:pt x="290434" y="354105"/>
                  <a:pt x="297918" y="368635"/>
                  <a:pt x="287433" y="347662"/>
                </a:cubicBezTo>
                <a:lnTo>
                  <a:pt x="268383" y="290512"/>
                </a:lnTo>
                <a:cubicBezTo>
                  <a:pt x="232535" y="254665"/>
                  <a:pt x="249101" y="264204"/>
                  <a:pt x="225520" y="252412"/>
                </a:cubicBezTo>
                <a:cubicBezTo>
                  <a:pt x="117606" y="242134"/>
                  <a:pt x="158996" y="242887"/>
                  <a:pt x="101695" y="242887"/>
                </a:cubicBezTo>
                <a:cubicBezTo>
                  <a:pt x="60271" y="227354"/>
                  <a:pt x="69660" y="240732"/>
                  <a:pt x="58833" y="219075"/>
                </a:cubicBezTo>
                <a:cubicBezTo>
                  <a:pt x="52483" y="190500"/>
                  <a:pt x="47825" y="161496"/>
                  <a:pt x="39783" y="133350"/>
                </a:cubicBezTo>
                <a:cubicBezTo>
                  <a:pt x="35323" y="117741"/>
                  <a:pt x="34333" y="119062"/>
                  <a:pt x="25495" y="119062"/>
                </a:cubicBezTo>
                <a:cubicBezTo>
                  <a:pt x="0" y="78270"/>
                  <a:pt x="1683" y="95938"/>
                  <a:pt x="1683" y="71437"/>
                </a:cubicBezTo>
                <a:lnTo>
                  <a:pt x="1683" y="0"/>
                </a:lnTo>
              </a:path>
            </a:pathLst>
          </a:custGeom>
          <a:ln w="38100" cmpd="sng">
            <a:solidFill>
              <a:schemeClr val="tx2"/>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p>
        </p:txBody>
      </p:sp>
      <p:sp>
        <p:nvSpPr>
          <p:cNvPr id="9" name="8 Elipse"/>
          <p:cNvSpPr>
            <a:spLocks/>
          </p:cNvSpPr>
          <p:nvPr/>
        </p:nvSpPr>
        <p:spPr>
          <a:xfrm>
            <a:off x="4929190" y="2786058"/>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10" name="9 Elipse"/>
          <p:cNvSpPr>
            <a:spLocks/>
          </p:cNvSpPr>
          <p:nvPr/>
        </p:nvSpPr>
        <p:spPr>
          <a:xfrm>
            <a:off x="4572000" y="1857364"/>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11" name="10 Elipse"/>
          <p:cNvSpPr>
            <a:spLocks/>
          </p:cNvSpPr>
          <p:nvPr/>
        </p:nvSpPr>
        <p:spPr>
          <a:xfrm>
            <a:off x="4302000" y="1714488"/>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12" name="11 Elipse"/>
          <p:cNvSpPr>
            <a:spLocks/>
          </p:cNvSpPr>
          <p:nvPr/>
        </p:nvSpPr>
        <p:spPr>
          <a:xfrm>
            <a:off x="4214810" y="1428736"/>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8" name="7 Elipse"/>
          <p:cNvSpPr>
            <a:spLocks/>
          </p:cNvSpPr>
          <p:nvPr/>
        </p:nvSpPr>
        <p:spPr>
          <a:xfrm>
            <a:off x="5072066" y="3159000"/>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17" name="16 CuadroTexto"/>
          <p:cNvSpPr txBox="1"/>
          <p:nvPr/>
        </p:nvSpPr>
        <p:spPr>
          <a:xfrm>
            <a:off x="6000750" y="5857875"/>
            <a:ext cx="642938" cy="338138"/>
          </a:xfrm>
          <a:prstGeom prst="rect">
            <a:avLst/>
          </a:prstGeom>
          <a:noFill/>
        </p:spPr>
        <p:txBody>
          <a:bodyPr>
            <a:spAutoFit/>
          </a:bodyPr>
          <a:lstStyle/>
          <a:p>
            <a:pPr eaLnBrk="1" fontAlgn="auto" hangingPunct="1">
              <a:spcBef>
                <a:spcPts val="0"/>
              </a:spcBef>
              <a:spcAft>
                <a:spcPts val="0"/>
              </a:spcAft>
              <a:defRPr/>
            </a:pPr>
            <a:r>
              <a:rPr lang="es-PE" sz="1600" dirty="0">
                <a:solidFill>
                  <a:schemeClr val="bg1">
                    <a:lumMod val="75000"/>
                  </a:schemeClr>
                </a:solidFill>
                <a:latin typeface="+mn-lt"/>
              </a:rPr>
              <a:t>Lima</a:t>
            </a:r>
            <a:endParaRPr lang="es-ES" sz="1600" dirty="0">
              <a:solidFill>
                <a:schemeClr val="bg1">
                  <a:lumMod val="75000"/>
                </a:schemeClr>
              </a:solidFill>
              <a:latin typeface="+mn-lt"/>
            </a:endParaRPr>
          </a:p>
        </p:txBody>
      </p:sp>
      <p:sp>
        <p:nvSpPr>
          <p:cNvPr id="18" name="17 CuadroTexto"/>
          <p:cNvSpPr txBox="1"/>
          <p:nvPr/>
        </p:nvSpPr>
        <p:spPr>
          <a:xfrm>
            <a:off x="5286375" y="3152775"/>
            <a:ext cx="785813"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Huacho</a:t>
            </a:r>
            <a:endParaRPr lang="es-ES" sz="1200" dirty="0">
              <a:solidFill>
                <a:schemeClr val="tx1">
                  <a:lumMod val="65000"/>
                  <a:lumOff val="35000"/>
                </a:schemeClr>
              </a:solidFill>
              <a:latin typeface="+mn-lt"/>
            </a:endParaRPr>
          </a:p>
        </p:txBody>
      </p:sp>
      <p:sp>
        <p:nvSpPr>
          <p:cNvPr id="19" name="18 CuadroTexto"/>
          <p:cNvSpPr txBox="1"/>
          <p:nvPr/>
        </p:nvSpPr>
        <p:spPr>
          <a:xfrm>
            <a:off x="5072063" y="2571750"/>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Huaura</a:t>
            </a:r>
            <a:endParaRPr lang="es-ES" sz="1200" dirty="0">
              <a:solidFill>
                <a:schemeClr val="tx1">
                  <a:lumMod val="65000"/>
                  <a:lumOff val="35000"/>
                </a:schemeClr>
              </a:solidFill>
              <a:latin typeface="+mn-lt"/>
            </a:endParaRPr>
          </a:p>
        </p:txBody>
      </p:sp>
      <p:sp>
        <p:nvSpPr>
          <p:cNvPr id="20" name="19 CuadroTexto"/>
          <p:cNvSpPr txBox="1"/>
          <p:nvPr/>
        </p:nvSpPr>
        <p:spPr>
          <a:xfrm>
            <a:off x="4786313" y="1928813"/>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Supe</a:t>
            </a:r>
            <a:endParaRPr lang="es-ES" sz="1200" dirty="0">
              <a:solidFill>
                <a:schemeClr val="tx1">
                  <a:lumMod val="65000"/>
                  <a:lumOff val="35000"/>
                </a:schemeClr>
              </a:solidFill>
              <a:latin typeface="+mn-lt"/>
            </a:endParaRPr>
          </a:p>
        </p:txBody>
      </p:sp>
      <p:sp>
        <p:nvSpPr>
          <p:cNvPr id="21" name="20 CuadroTexto"/>
          <p:cNvSpPr txBox="1"/>
          <p:nvPr/>
        </p:nvSpPr>
        <p:spPr>
          <a:xfrm>
            <a:off x="4500563" y="1643063"/>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Barranca</a:t>
            </a:r>
            <a:endParaRPr lang="es-ES" sz="1200" dirty="0">
              <a:solidFill>
                <a:schemeClr val="tx1">
                  <a:lumMod val="65000"/>
                  <a:lumOff val="35000"/>
                </a:schemeClr>
              </a:solidFill>
              <a:latin typeface="+mn-lt"/>
            </a:endParaRPr>
          </a:p>
        </p:txBody>
      </p:sp>
      <p:sp>
        <p:nvSpPr>
          <p:cNvPr id="22" name="21 CuadroTexto"/>
          <p:cNvSpPr txBox="1"/>
          <p:nvPr/>
        </p:nvSpPr>
        <p:spPr>
          <a:xfrm>
            <a:off x="4286250" y="1285875"/>
            <a:ext cx="785813"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Pativilca</a:t>
            </a:r>
            <a:endParaRPr lang="es-ES" sz="1200" dirty="0">
              <a:solidFill>
                <a:schemeClr val="tx1">
                  <a:lumMod val="65000"/>
                  <a:lumOff val="35000"/>
                </a:schemeClr>
              </a:solidFill>
              <a:latin typeface="+mn-lt"/>
            </a:endParaRPr>
          </a:p>
        </p:txBody>
      </p:sp>
      <p:sp>
        <p:nvSpPr>
          <p:cNvPr id="23" name="22 CuadroTexto"/>
          <p:cNvSpPr txBox="1"/>
          <p:nvPr/>
        </p:nvSpPr>
        <p:spPr>
          <a:xfrm>
            <a:off x="6500813" y="5072063"/>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Ancón</a:t>
            </a:r>
            <a:endParaRPr lang="es-ES" sz="1200" dirty="0">
              <a:solidFill>
                <a:schemeClr val="tx1">
                  <a:lumMod val="65000"/>
                  <a:lumOff val="35000"/>
                </a:schemeClr>
              </a:solidFill>
              <a:latin typeface="+mn-lt"/>
            </a:endParaRPr>
          </a:p>
        </p:txBody>
      </p:sp>
      <p:sp>
        <p:nvSpPr>
          <p:cNvPr id="24" name="23 CuadroTexto"/>
          <p:cNvSpPr txBox="1"/>
          <p:nvPr/>
        </p:nvSpPr>
        <p:spPr>
          <a:xfrm>
            <a:off x="6000750" y="4071938"/>
            <a:ext cx="785813"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Chancay</a:t>
            </a:r>
            <a:endParaRPr lang="es-ES" sz="1200" dirty="0">
              <a:solidFill>
                <a:schemeClr val="tx1">
                  <a:lumMod val="65000"/>
                  <a:lumOff val="35000"/>
                </a:schemeClr>
              </a:solidFill>
              <a:latin typeface="+mn-lt"/>
            </a:endParaRPr>
          </a:p>
        </p:txBody>
      </p:sp>
      <p:sp>
        <p:nvSpPr>
          <p:cNvPr id="25" name="24 Elipse"/>
          <p:cNvSpPr>
            <a:spLocks/>
          </p:cNvSpPr>
          <p:nvPr/>
        </p:nvSpPr>
        <p:spPr>
          <a:xfrm>
            <a:off x="6283285" y="4269935"/>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dirty="0"/>
          </a:p>
        </p:txBody>
      </p:sp>
      <p:sp>
        <p:nvSpPr>
          <p:cNvPr id="26" name="25 CuadroTexto"/>
          <p:cNvSpPr txBox="1"/>
          <p:nvPr/>
        </p:nvSpPr>
        <p:spPr>
          <a:xfrm>
            <a:off x="6545263" y="4325938"/>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Huaral</a:t>
            </a:r>
            <a:endParaRPr lang="es-ES" sz="1200" dirty="0">
              <a:solidFill>
                <a:schemeClr val="tx1">
                  <a:lumMod val="65000"/>
                  <a:lumOff val="35000"/>
                </a:schemeClr>
              </a:solidFill>
              <a:latin typeface="+mn-lt"/>
            </a:endParaRPr>
          </a:p>
        </p:txBody>
      </p:sp>
      <p:sp>
        <p:nvSpPr>
          <p:cNvPr id="7217" name="26 Título"/>
          <p:cNvSpPr>
            <a:spLocks noGrp="1"/>
          </p:cNvSpPr>
          <p:nvPr>
            <p:ph type="title"/>
          </p:nvPr>
        </p:nvSpPr>
        <p:spPr>
          <a:xfrm>
            <a:off x="0" y="0"/>
            <a:ext cx="1857375" cy="428625"/>
          </a:xfrm>
        </p:spPr>
        <p:txBody>
          <a:bodyPr/>
          <a:lstStyle/>
          <a:p>
            <a:pPr algn="l"/>
            <a:r>
              <a:rPr lang="es-PE" altLang="es-PE" sz="2000" b="1" smtClean="0">
                <a:solidFill>
                  <a:schemeClr val="bg1"/>
                </a:solidFill>
              </a:rPr>
              <a:t>Introducción</a:t>
            </a:r>
          </a:p>
        </p:txBody>
      </p:sp>
      <p:sp>
        <p:nvSpPr>
          <p:cNvPr id="7218" name="27 Marcador de contenido"/>
          <p:cNvSpPr>
            <a:spLocks noGrp="1"/>
          </p:cNvSpPr>
          <p:nvPr>
            <p:ph idx="1"/>
          </p:nvPr>
        </p:nvSpPr>
        <p:spPr>
          <a:xfrm>
            <a:off x="128583" y="1152525"/>
            <a:ext cx="3781425" cy="4000500"/>
          </a:xfrm>
        </p:spPr>
        <p:txBody>
          <a:bodyPr/>
          <a:lstStyle/>
          <a:p>
            <a:r>
              <a:rPr lang="es-PE" altLang="es-PE" sz="1750" dirty="0" smtClean="0"/>
              <a:t>Norvial S.A. es responsable de administrar,   operar y dar mantenimiento a la infraestructura vial de la Carretera Ancón-Huacho-Pativilca.</a:t>
            </a:r>
          </a:p>
          <a:p>
            <a:pPr>
              <a:buFont typeface="Arial" charset="0"/>
              <a:buNone/>
            </a:pPr>
            <a:endParaRPr lang="es-PE" altLang="es-PE" sz="1750" dirty="0" smtClean="0"/>
          </a:p>
          <a:p>
            <a:r>
              <a:rPr lang="es-PE" altLang="es-PE" sz="1750" dirty="0" smtClean="0"/>
              <a:t>Ubicación: Norte del departamento de Lima.</a:t>
            </a:r>
          </a:p>
          <a:p>
            <a:pPr lvl="1">
              <a:buFont typeface="Wingdings" pitchFamily="2" charset="2"/>
              <a:buChar char="Ø"/>
            </a:pPr>
            <a:r>
              <a:rPr lang="es-PE" altLang="es-PE" sz="1750" dirty="0" smtClean="0"/>
              <a:t>Inicio: Ancón (km 44)</a:t>
            </a:r>
          </a:p>
          <a:p>
            <a:pPr lvl="1">
              <a:buFont typeface="Wingdings" pitchFamily="2" charset="2"/>
              <a:buChar char="Ø"/>
            </a:pPr>
            <a:r>
              <a:rPr lang="es-PE" altLang="es-PE" sz="1750" dirty="0" smtClean="0"/>
              <a:t>Final: Pativilca (Km 204)</a:t>
            </a:r>
          </a:p>
        </p:txBody>
      </p:sp>
      <p:sp>
        <p:nvSpPr>
          <p:cNvPr id="28" name="27 CuadroTexto"/>
          <p:cNvSpPr txBox="1"/>
          <p:nvPr/>
        </p:nvSpPr>
        <p:spPr>
          <a:xfrm>
            <a:off x="128569" y="4579197"/>
            <a:ext cx="3929063" cy="1954381"/>
          </a:xfrm>
          <a:prstGeom prst="rect">
            <a:avLst/>
          </a:prstGeom>
          <a:noFill/>
        </p:spPr>
        <p:txBody>
          <a:bodyPr>
            <a:spAutoFit/>
          </a:bodyPr>
          <a:lstStyle/>
          <a:p>
            <a:pPr algn="just" eaLnBrk="1" hangingPunct="1">
              <a:defRPr/>
            </a:pPr>
            <a:r>
              <a:rPr lang="es-PE" sz="1750" b="1" dirty="0">
                <a:latin typeface="+mn-lt"/>
              </a:rPr>
              <a:t>La carretera Panamericana Norte es la principal vía de comunicación entre Lima y el Norte del Perú. En el 2017 se registró un tránsito promedio diario de 24.97 mil vehículos que pasan por esta ruta.</a:t>
            </a:r>
          </a:p>
          <a:p>
            <a:pPr algn="just" eaLnBrk="1" hangingPunct="1">
              <a:defRPr/>
            </a:pPr>
            <a:endParaRPr lang="es-PE" sz="1600" b="1" dirty="0">
              <a:solidFill>
                <a:schemeClr val="bg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0"/>
            <a:ext cx="919091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7" name="CuadroTexto 6"/>
          <p:cNvSpPr txBox="1"/>
          <p:nvPr/>
        </p:nvSpPr>
        <p:spPr>
          <a:xfrm>
            <a:off x="179512" y="639432"/>
            <a:ext cx="4608512" cy="369332"/>
          </a:xfrm>
          <a:prstGeom prst="rect">
            <a:avLst/>
          </a:prstGeom>
          <a:noFill/>
        </p:spPr>
        <p:txBody>
          <a:bodyPr wrap="square" rtlCol="0">
            <a:spAutoFit/>
          </a:bodyPr>
          <a:lstStyle/>
          <a:p>
            <a:r>
              <a:rPr lang="es-PE" sz="1750" b="1" dirty="0" smtClean="0">
                <a:latin typeface="+mn-lt"/>
              </a:rPr>
              <a:t>Obras Complementarias ejecutadas</a:t>
            </a:r>
          </a:p>
        </p:txBody>
      </p:sp>
      <p:sp>
        <p:nvSpPr>
          <p:cNvPr id="2" name="CuadroTexto 1"/>
          <p:cNvSpPr txBox="1"/>
          <p:nvPr/>
        </p:nvSpPr>
        <p:spPr>
          <a:xfrm>
            <a:off x="5824597" y="1933847"/>
            <a:ext cx="3296334" cy="646331"/>
          </a:xfrm>
          <a:prstGeom prst="rect">
            <a:avLst/>
          </a:prstGeom>
          <a:noFill/>
        </p:spPr>
        <p:txBody>
          <a:bodyPr wrap="square" rtlCol="0">
            <a:spAutoFit/>
          </a:bodyPr>
          <a:lstStyle/>
          <a:p>
            <a:r>
              <a:rPr lang="es-PE" sz="1750" b="1" dirty="0">
                <a:latin typeface="+mn-lt"/>
              </a:rPr>
              <a:t>Cerco Separador km 181 al km </a:t>
            </a:r>
            <a:r>
              <a:rPr lang="es-PE" sz="1750" b="1" dirty="0" smtClean="0">
                <a:latin typeface="+mn-lt"/>
              </a:rPr>
              <a:t>182</a:t>
            </a:r>
            <a:endParaRPr lang="es-PE" sz="1750" b="1" dirty="0">
              <a:latin typeface="+mn-lt"/>
            </a:endParaRPr>
          </a:p>
        </p:txBody>
      </p:sp>
      <p:sp>
        <p:nvSpPr>
          <p:cNvPr id="12" name="CuadroTexto 11"/>
          <p:cNvSpPr txBox="1"/>
          <p:nvPr/>
        </p:nvSpPr>
        <p:spPr>
          <a:xfrm>
            <a:off x="954502" y="4839543"/>
            <a:ext cx="3545490" cy="630942"/>
          </a:xfrm>
          <a:prstGeom prst="rect">
            <a:avLst/>
          </a:prstGeom>
          <a:noFill/>
        </p:spPr>
        <p:txBody>
          <a:bodyPr wrap="square" rtlCol="0">
            <a:spAutoFit/>
          </a:bodyPr>
          <a:lstStyle/>
          <a:p>
            <a:r>
              <a:rPr lang="es-PE" sz="1750" b="1" dirty="0" smtClean="0">
                <a:latin typeface="+mn-lt"/>
              </a:rPr>
              <a:t>Pontón El Carmen Km 202+234</a:t>
            </a:r>
            <a:endParaRPr lang="es-PE" sz="1750" b="1" dirty="0">
              <a:latin typeface="+mn-lt"/>
            </a:endParaRPr>
          </a:p>
          <a:p>
            <a:endParaRPr lang="es-PE" sz="1750" b="1" dirty="0">
              <a:latin typeface="+mn-lt"/>
            </a:endParaRPr>
          </a:p>
        </p:txBody>
      </p:sp>
      <p:pic>
        <p:nvPicPr>
          <p:cNvPr id="2050" name="Imagen 12" descr="image009"/>
          <p:cNvPicPr>
            <a:picLocks noChangeAspect="1" noChangeArrowheads="1"/>
          </p:cNvPicPr>
          <p:nvPr/>
        </p:nvPicPr>
        <p:blipFill rotWithShape="1">
          <a:blip r:embed="rId4">
            <a:extLst>
              <a:ext uri="{28A0092B-C50C-407E-A947-70E740481C1C}">
                <a14:useLocalDpi xmlns:a14="http://schemas.microsoft.com/office/drawing/2010/main" val="0"/>
              </a:ext>
            </a:extLst>
          </a:blip>
          <a:srcRect l="1572" t="2858" r="1454" b="3333"/>
          <a:stretch/>
        </p:blipFill>
        <p:spPr bwMode="auto">
          <a:xfrm>
            <a:off x="227234" y="1008764"/>
            <a:ext cx="5419062" cy="314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n 5" descr="image001"/>
          <p:cNvPicPr>
            <a:picLocks noChangeAspect="1" noChangeArrowheads="1"/>
          </p:cNvPicPr>
          <p:nvPr/>
        </p:nvPicPr>
        <p:blipFill rotWithShape="1">
          <a:blip r:embed="rId5">
            <a:extLst>
              <a:ext uri="{28A0092B-C50C-407E-A947-70E740481C1C}">
                <a14:useLocalDpi xmlns:a14="http://schemas.microsoft.com/office/drawing/2010/main" val="0"/>
              </a:ext>
            </a:extLst>
          </a:blip>
          <a:srcRect l="3488" t="2790" r="3092" b="27136"/>
          <a:stretch/>
        </p:blipFill>
        <p:spPr bwMode="auto">
          <a:xfrm>
            <a:off x="4230607" y="3573016"/>
            <a:ext cx="3869785" cy="259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3925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7" name="CuadroTexto 6"/>
          <p:cNvSpPr txBox="1"/>
          <p:nvPr/>
        </p:nvSpPr>
        <p:spPr>
          <a:xfrm>
            <a:off x="121152" y="374999"/>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sp>
        <p:nvSpPr>
          <p:cNvPr id="6" name="9 Rectángulo"/>
          <p:cNvSpPr/>
          <p:nvPr/>
        </p:nvSpPr>
        <p:spPr>
          <a:xfrm>
            <a:off x="1572092" y="744331"/>
            <a:ext cx="7571908" cy="900246"/>
          </a:xfrm>
          <a:prstGeom prst="rect">
            <a:avLst/>
          </a:prstGeom>
        </p:spPr>
        <p:txBody>
          <a:bodyPr wrap="square">
            <a:spAutoFit/>
          </a:bodyPr>
          <a:lstStyle/>
          <a:p>
            <a:r>
              <a:rPr lang="es-PE" altLang="es-PE" sz="1750" b="1" u="sng" dirty="0" smtClean="0">
                <a:latin typeface="+mj-lt"/>
                <a:cs typeface="Arial" panose="020B0604020202020204" pitchFamily="34" charset="0"/>
              </a:rPr>
              <a:t>9. Obras Complementarias por Ejecutar  Primer Grupo</a:t>
            </a:r>
          </a:p>
          <a:p>
            <a:endParaRPr lang="es-PE" altLang="es-PE" sz="1750" dirty="0">
              <a:latin typeface="+mj-lt"/>
              <a:cs typeface="Arial" panose="020B0604020202020204" pitchFamily="34" charset="0"/>
            </a:endParaRPr>
          </a:p>
          <a:p>
            <a:endParaRPr lang="es-PE" sz="1750" dirty="0" smtClean="0">
              <a:latin typeface="+mj-lt"/>
              <a:cs typeface="Arial" pitchFamily="34" charset="0"/>
            </a:endParaRPr>
          </a:p>
        </p:txBody>
      </p:sp>
      <p:pic>
        <p:nvPicPr>
          <p:cNvPr id="2" name="Imagen 1"/>
          <p:cNvPicPr>
            <a:picLocks noChangeAspect="1"/>
          </p:cNvPicPr>
          <p:nvPr/>
        </p:nvPicPr>
        <p:blipFill>
          <a:blip r:embed="rId4"/>
          <a:stretch>
            <a:fillRect/>
          </a:stretch>
        </p:blipFill>
        <p:spPr>
          <a:xfrm>
            <a:off x="121152" y="1574274"/>
            <a:ext cx="8671301" cy="3856866"/>
          </a:xfrm>
          <a:prstGeom prst="rect">
            <a:avLst/>
          </a:prstGeom>
        </p:spPr>
      </p:pic>
    </p:spTree>
    <p:extLst>
      <p:ext uri="{BB962C8B-B14F-4D97-AF65-F5344CB8AC3E}">
        <p14:creationId xmlns:p14="http://schemas.microsoft.com/office/powerpoint/2010/main" val="29520712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7" name="CuadroTexto 6"/>
          <p:cNvSpPr txBox="1"/>
          <p:nvPr/>
        </p:nvSpPr>
        <p:spPr>
          <a:xfrm>
            <a:off x="121152" y="374999"/>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sp>
        <p:nvSpPr>
          <p:cNvPr id="6" name="9 Rectángulo"/>
          <p:cNvSpPr/>
          <p:nvPr/>
        </p:nvSpPr>
        <p:spPr>
          <a:xfrm>
            <a:off x="1727346" y="680748"/>
            <a:ext cx="7571908" cy="900246"/>
          </a:xfrm>
          <a:prstGeom prst="rect">
            <a:avLst/>
          </a:prstGeom>
        </p:spPr>
        <p:txBody>
          <a:bodyPr wrap="square">
            <a:spAutoFit/>
          </a:bodyPr>
          <a:lstStyle/>
          <a:p>
            <a:r>
              <a:rPr lang="es-PE" altLang="es-PE" sz="1750" b="1" u="sng" dirty="0" smtClean="0">
                <a:latin typeface="+mj-lt"/>
                <a:cs typeface="Arial" panose="020B0604020202020204" pitchFamily="34" charset="0"/>
              </a:rPr>
              <a:t>10. Obras Complementarias por Ejecutar  Segundo Grupo</a:t>
            </a:r>
          </a:p>
          <a:p>
            <a:endParaRPr lang="es-PE" altLang="es-PE" sz="1750" dirty="0">
              <a:latin typeface="+mj-lt"/>
              <a:cs typeface="Arial" panose="020B0604020202020204" pitchFamily="34" charset="0"/>
            </a:endParaRPr>
          </a:p>
          <a:p>
            <a:endParaRPr lang="es-PE" sz="1750" dirty="0" smtClean="0">
              <a:latin typeface="+mj-lt"/>
              <a:cs typeface="Arial" pitchFamily="34" charset="0"/>
            </a:endParaRPr>
          </a:p>
        </p:txBody>
      </p:sp>
      <p:pic>
        <p:nvPicPr>
          <p:cNvPr id="4" name="Imagen 3"/>
          <p:cNvPicPr>
            <a:picLocks noChangeAspect="1"/>
          </p:cNvPicPr>
          <p:nvPr/>
        </p:nvPicPr>
        <p:blipFill>
          <a:blip r:embed="rId4"/>
          <a:stretch>
            <a:fillRect/>
          </a:stretch>
        </p:blipFill>
        <p:spPr>
          <a:xfrm>
            <a:off x="366356" y="1020295"/>
            <a:ext cx="8411288" cy="5308628"/>
          </a:xfrm>
          <a:prstGeom prst="rect">
            <a:avLst/>
          </a:prstGeom>
        </p:spPr>
      </p:pic>
    </p:spTree>
    <p:extLst>
      <p:ext uri="{BB962C8B-B14F-4D97-AF65-F5344CB8AC3E}">
        <p14:creationId xmlns:p14="http://schemas.microsoft.com/office/powerpoint/2010/main" val="4290706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7" name="CuadroTexto 6"/>
          <p:cNvSpPr txBox="1"/>
          <p:nvPr/>
        </p:nvSpPr>
        <p:spPr>
          <a:xfrm>
            <a:off x="121152" y="374999"/>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sp>
        <p:nvSpPr>
          <p:cNvPr id="6" name="9 Rectángulo"/>
          <p:cNvSpPr/>
          <p:nvPr/>
        </p:nvSpPr>
        <p:spPr>
          <a:xfrm>
            <a:off x="1572092" y="960737"/>
            <a:ext cx="7571908" cy="900246"/>
          </a:xfrm>
          <a:prstGeom prst="rect">
            <a:avLst/>
          </a:prstGeom>
        </p:spPr>
        <p:txBody>
          <a:bodyPr wrap="square">
            <a:spAutoFit/>
          </a:bodyPr>
          <a:lstStyle/>
          <a:p>
            <a:r>
              <a:rPr lang="es-PE" altLang="es-PE" sz="1750" b="1" u="sng" dirty="0" smtClean="0">
                <a:latin typeface="+mj-lt"/>
                <a:cs typeface="Arial" panose="020B0604020202020204" pitchFamily="34" charset="0"/>
              </a:rPr>
              <a:t>11. Obras Complementarias por Ejecutar  Tercer Grupo</a:t>
            </a:r>
          </a:p>
          <a:p>
            <a:endParaRPr lang="es-PE" altLang="es-PE" sz="1750" dirty="0">
              <a:latin typeface="+mj-lt"/>
              <a:cs typeface="Arial" panose="020B0604020202020204" pitchFamily="34" charset="0"/>
            </a:endParaRPr>
          </a:p>
          <a:p>
            <a:endParaRPr lang="es-PE" sz="1750" dirty="0" smtClean="0">
              <a:latin typeface="+mj-lt"/>
              <a:cs typeface="Arial" pitchFamily="34" charset="0"/>
            </a:endParaRPr>
          </a:p>
        </p:txBody>
      </p:sp>
      <p:pic>
        <p:nvPicPr>
          <p:cNvPr id="2" name="Imagen 1"/>
          <p:cNvPicPr>
            <a:picLocks noChangeAspect="1"/>
          </p:cNvPicPr>
          <p:nvPr/>
        </p:nvPicPr>
        <p:blipFill>
          <a:blip r:embed="rId4"/>
          <a:stretch>
            <a:fillRect/>
          </a:stretch>
        </p:blipFill>
        <p:spPr>
          <a:xfrm>
            <a:off x="121152" y="2289557"/>
            <a:ext cx="8748464" cy="2381303"/>
          </a:xfrm>
          <a:prstGeom prst="rect">
            <a:avLst/>
          </a:prstGeom>
        </p:spPr>
      </p:pic>
    </p:spTree>
    <p:extLst>
      <p:ext uri="{BB962C8B-B14F-4D97-AF65-F5344CB8AC3E}">
        <p14:creationId xmlns:p14="http://schemas.microsoft.com/office/powerpoint/2010/main" val="350307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7" name="CuadroTexto 6"/>
          <p:cNvSpPr txBox="1"/>
          <p:nvPr/>
        </p:nvSpPr>
        <p:spPr>
          <a:xfrm>
            <a:off x="121152" y="374999"/>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sp>
        <p:nvSpPr>
          <p:cNvPr id="6" name="9 Rectángulo"/>
          <p:cNvSpPr/>
          <p:nvPr/>
        </p:nvSpPr>
        <p:spPr>
          <a:xfrm>
            <a:off x="1572092" y="960737"/>
            <a:ext cx="7571908" cy="900246"/>
          </a:xfrm>
          <a:prstGeom prst="rect">
            <a:avLst/>
          </a:prstGeom>
        </p:spPr>
        <p:txBody>
          <a:bodyPr wrap="square">
            <a:spAutoFit/>
          </a:bodyPr>
          <a:lstStyle/>
          <a:p>
            <a:r>
              <a:rPr lang="es-PE" altLang="es-PE" sz="1750" b="1" u="sng" dirty="0" smtClean="0">
                <a:latin typeface="+mj-lt"/>
                <a:cs typeface="Arial" panose="020B0604020202020204" pitchFamily="34" charset="0"/>
              </a:rPr>
              <a:t>12. Otras Obras Complementarias por Ejecutar</a:t>
            </a:r>
          </a:p>
          <a:p>
            <a:endParaRPr lang="es-PE" altLang="es-PE" sz="1750" dirty="0">
              <a:latin typeface="+mj-lt"/>
              <a:cs typeface="Arial" panose="020B0604020202020204" pitchFamily="34" charset="0"/>
            </a:endParaRPr>
          </a:p>
          <a:p>
            <a:endParaRPr lang="es-PE" sz="1750" dirty="0" smtClean="0">
              <a:latin typeface="+mj-lt"/>
              <a:cs typeface="Arial" pitchFamily="34" charset="0"/>
            </a:endParaRPr>
          </a:p>
        </p:txBody>
      </p:sp>
      <p:pic>
        <p:nvPicPr>
          <p:cNvPr id="4" name="Imagen 3"/>
          <p:cNvPicPr>
            <a:picLocks noChangeAspect="1"/>
          </p:cNvPicPr>
          <p:nvPr/>
        </p:nvPicPr>
        <p:blipFill>
          <a:blip r:embed="rId4"/>
          <a:stretch>
            <a:fillRect/>
          </a:stretch>
        </p:blipFill>
        <p:spPr>
          <a:xfrm>
            <a:off x="1043608" y="2636912"/>
            <a:ext cx="7187457" cy="1568606"/>
          </a:xfrm>
          <a:prstGeom prst="rect">
            <a:avLst/>
          </a:prstGeom>
        </p:spPr>
      </p:pic>
    </p:spTree>
    <p:extLst>
      <p:ext uri="{BB962C8B-B14F-4D97-AF65-F5344CB8AC3E}">
        <p14:creationId xmlns:p14="http://schemas.microsoft.com/office/powerpoint/2010/main" val="4283935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Resumen Ejecutivo</a:t>
            </a:r>
          </a:p>
        </p:txBody>
      </p:sp>
      <p:sp>
        <p:nvSpPr>
          <p:cNvPr id="7" name="CuadroTexto 6"/>
          <p:cNvSpPr txBox="1"/>
          <p:nvPr/>
        </p:nvSpPr>
        <p:spPr>
          <a:xfrm>
            <a:off x="251520" y="681204"/>
            <a:ext cx="4608512" cy="369332"/>
          </a:xfrm>
          <a:prstGeom prst="rect">
            <a:avLst/>
          </a:prstGeom>
          <a:noFill/>
        </p:spPr>
        <p:txBody>
          <a:bodyPr wrap="square" rtlCol="0">
            <a:spAutoFit/>
          </a:bodyPr>
          <a:lstStyle/>
          <a:p>
            <a:r>
              <a:rPr lang="es-PE" b="1" dirty="0" smtClean="0">
                <a:latin typeface="+mj-lt"/>
              </a:rPr>
              <a:t>Hechos Relevantes:</a:t>
            </a:r>
            <a:endParaRPr lang="es-PE" b="1" dirty="0">
              <a:latin typeface="+mj-lt"/>
            </a:endParaRPr>
          </a:p>
        </p:txBody>
      </p:sp>
      <p:sp>
        <p:nvSpPr>
          <p:cNvPr id="8" name="9 Rectángulo"/>
          <p:cNvSpPr/>
          <p:nvPr/>
        </p:nvSpPr>
        <p:spPr>
          <a:xfrm>
            <a:off x="1043608" y="1329826"/>
            <a:ext cx="8604448" cy="1977464"/>
          </a:xfrm>
          <a:prstGeom prst="rect">
            <a:avLst/>
          </a:prstGeom>
        </p:spPr>
        <p:txBody>
          <a:bodyPr wrap="square">
            <a:spAutoFit/>
          </a:bodyPr>
          <a:lstStyle/>
          <a:p>
            <a:r>
              <a:rPr lang="es-PE" altLang="es-PE" sz="1750" b="1" u="sng" dirty="0" smtClean="0">
                <a:latin typeface="+mj-lt"/>
                <a:cs typeface="Arial" panose="020B0604020202020204" pitchFamily="34" charset="0"/>
              </a:rPr>
              <a:t>13. Operación y Mantenimiento</a:t>
            </a:r>
            <a:endParaRPr lang="es-PE" altLang="es-PE" sz="1750" dirty="0" smtClean="0">
              <a:latin typeface="+mj-lt"/>
              <a:cs typeface="Arial" panose="020B0604020202020204" pitchFamily="34" charset="0"/>
            </a:endParaRPr>
          </a:p>
          <a:p>
            <a:endParaRPr lang="es-PE" altLang="es-PE" sz="1750" dirty="0" smtClean="0">
              <a:latin typeface="+mj-lt"/>
              <a:cs typeface="Arial" panose="020B0604020202020204" pitchFamily="34" charset="0"/>
            </a:endParaRPr>
          </a:p>
          <a:p>
            <a:endParaRPr lang="es-PE" altLang="es-PE" sz="1750" dirty="0" smtClean="0">
              <a:latin typeface="+mj-lt"/>
              <a:cs typeface="Arial" panose="020B0604020202020204" pitchFamily="34" charset="0"/>
            </a:endParaRPr>
          </a:p>
          <a:p>
            <a:endParaRPr lang="es-PE" sz="1750" b="1" dirty="0" smtClean="0">
              <a:latin typeface="+mj-lt"/>
              <a:cs typeface="Arial" pitchFamily="34" charset="0"/>
            </a:endParaRPr>
          </a:p>
          <a:p>
            <a:endParaRPr lang="es-PE" sz="1750" b="1" dirty="0" smtClean="0">
              <a:latin typeface="+mj-lt"/>
              <a:cs typeface="Arial" pitchFamily="34" charset="0"/>
            </a:endParaRPr>
          </a:p>
          <a:p>
            <a:endParaRPr lang="es-PE" sz="1750" b="1" dirty="0" smtClean="0">
              <a:latin typeface="+mj-lt"/>
              <a:cs typeface="Arial" pitchFamily="34" charset="0"/>
            </a:endParaRPr>
          </a:p>
          <a:p>
            <a:endParaRPr lang="es-PE" sz="1750" dirty="0" smtClean="0">
              <a:latin typeface="+mj-lt"/>
              <a:cs typeface="Arial" pitchFamily="34" charset="0"/>
            </a:endParaRPr>
          </a:p>
        </p:txBody>
      </p:sp>
      <p:sp>
        <p:nvSpPr>
          <p:cNvPr id="9" name="CuadroTexto 2"/>
          <p:cNvSpPr txBox="1"/>
          <p:nvPr/>
        </p:nvSpPr>
        <p:spPr>
          <a:xfrm>
            <a:off x="295790" y="4637116"/>
            <a:ext cx="7809470" cy="1438855"/>
          </a:xfrm>
          <a:prstGeom prst="rect">
            <a:avLst/>
          </a:prstGeom>
          <a:noFill/>
        </p:spPr>
        <p:txBody>
          <a:bodyPr wrap="square" rtlCol="0">
            <a:spAutoFit/>
          </a:bodyPr>
          <a:lstStyle/>
          <a:p>
            <a:r>
              <a:rPr lang="es-PE" sz="1750" b="1" dirty="0" smtClean="0">
                <a:latin typeface="+mj-lt"/>
              </a:rPr>
              <a:t>Operación</a:t>
            </a:r>
          </a:p>
          <a:p>
            <a:endParaRPr lang="es-PE" sz="1750" b="1" dirty="0" smtClean="0">
              <a:latin typeface="+mj-lt"/>
            </a:endParaRPr>
          </a:p>
          <a:p>
            <a:r>
              <a:rPr lang="es-PE" sz="1750" dirty="0" smtClean="0">
                <a:latin typeface="+mj-lt"/>
              </a:rPr>
              <a:t>Para cumplir con los requerimientos de la SUNAT:</a:t>
            </a:r>
          </a:p>
          <a:p>
            <a:pPr marL="285750" indent="-285750">
              <a:buFont typeface="Arial" panose="020B0604020202020204" pitchFamily="34" charset="0"/>
              <a:buChar char="•"/>
            </a:pPr>
            <a:r>
              <a:rPr lang="es-PE" sz="1750" dirty="0" smtClean="0">
                <a:latin typeface="+mj-lt"/>
              </a:rPr>
              <a:t>Se eliminaron los tickets pre impresos (Manuales)</a:t>
            </a:r>
          </a:p>
          <a:p>
            <a:pPr marL="285750" indent="-285750" algn="just">
              <a:buFont typeface="Arial" panose="020B0604020202020204" pitchFamily="34" charset="0"/>
              <a:buChar char="•"/>
            </a:pPr>
            <a:r>
              <a:rPr lang="es-PE" sz="1750" dirty="0" smtClean="0">
                <a:latin typeface="+mj-lt"/>
              </a:rPr>
              <a:t>Se puso en operación la facturación electrónica</a:t>
            </a:r>
            <a:endParaRPr lang="es-PE" sz="1750" dirty="0">
              <a:latin typeface="+mj-lt"/>
            </a:endParaRPr>
          </a:p>
        </p:txBody>
      </p:sp>
      <p:sp>
        <p:nvSpPr>
          <p:cNvPr id="10" name="CuadroTexto 9"/>
          <p:cNvSpPr txBox="1"/>
          <p:nvPr/>
        </p:nvSpPr>
        <p:spPr>
          <a:xfrm>
            <a:off x="265599" y="1767006"/>
            <a:ext cx="5455741" cy="2785378"/>
          </a:xfrm>
          <a:prstGeom prst="rect">
            <a:avLst/>
          </a:prstGeom>
          <a:noFill/>
        </p:spPr>
        <p:txBody>
          <a:bodyPr wrap="square" rtlCol="0">
            <a:spAutoFit/>
          </a:bodyPr>
          <a:lstStyle/>
          <a:p>
            <a:pPr algn="just"/>
            <a:r>
              <a:rPr lang="es-PE" sz="1750" b="1" dirty="0" smtClean="0">
                <a:latin typeface="+mj-lt"/>
              </a:rPr>
              <a:t>Mantenimiento periódico</a:t>
            </a:r>
          </a:p>
          <a:p>
            <a:pPr algn="just"/>
            <a:endParaRPr lang="es-PE" sz="1750" dirty="0" smtClean="0">
              <a:latin typeface="+mj-lt"/>
            </a:endParaRPr>
          </a:p>
          <a:p>
            <a:pPr marL="285750" indent="-285750" algn="just">
              <a:buFont typeface="Arial" panose="020B0604020202020204" pitchFamily="34" charset="0"/>
              <a:buChar char="•"/>
            </a:pPr>
            <a:r>
              <a:rPr lang="es-PE" sz="1750" dirty="0" smtClean="0">
                <a:latin typeface="+mj-lt"/>
              </a:rPr>
              <a:t>Presupuesto anual: 	S/. 25,530,000 + IGV</a:t>
            </a:r>
          </a:p>
          <a:p>
            <a:pPr algn="just"/>
            <a:endParaRPr lang="es-PE" sz="1750" dirty="0">
              <a:latin typeface="+mj-lt"/>
            </a:endParaRPr>
          </a:p>
          <a:p>
            <a:pPr marL="285750" indent="-285750" algn="just">
              <a:buFont typeface="Arial" panose="020B0604020202020204" pitchFamily="34" charset="0"/>
              <a:buChar char="•"/>
            </a:pPr>
            <a:r>
              <a:rPr lang="es-PE" sz="1750" dirty="0" smtClean="0">
                <a:latin typeface="+mj-lt"/>
              </a:rPr>
              <a:t>Trabajos de tratamiento de fisuras, fresado, reposición de asfalto, sellos asfálticos, rehabilitación.  </a:t>
            </a:r>
          </a:p>
          <a:p>
            <a:pPr algn="just"/>
            <a:endParaRPr lang="es-PE" sz="1750" dirty="0">
              <a:latin typeface="+mj-lt"/>
            </a:endParaRPr>
          </a:p>
          <a:p>
            <a:pPr marL="285750" indent="-285750" algn="just">
              <a:buFont typeface="Arial" panose="020B0604020202020204" pitchFamily="34" charset="0"/>
              <a:buChar char="•"/>
            </a:pPr>
            <a:r>
              <a:rPr lang="es-PE" sz="1750" dirty="0" smtClean="0">
                <a:latin typeface="+mj-lt"/>
              </a:rPr>
              <a:t>Durante los trabajos se controlan los parámetros de serviciabilidad para asegurar la competencia de la vía.</a:t>
            </a:r>
            <a:endParaRPr lang="es-PE" sz="1750" dirty="0">
              <a:latin typeface="+mj-lt"/>
            </a:endParaRPr>
          </a:p>
          <a:p>
            <a:endParaRPr lang="es-PE" sz="1750" dirty="0">
              <a:latin typeface="+mj-lt"/>
            </a:endParaRPr>
          </a:p>
        </p:txBody>
      </p:sp>
      <p:pic>
        <p:nvPicPr>
          <p:cNvPr id="11" name="Imagen 11" descr="E:\DT.JSILVA\CAP\10.5.fotos del MP-2015\2015-04-10\DSC01474.JPG"/>
          <p:cNvPicPr/>
          <p:nvPr/>
        </p:nvPicPr>
        <p:blipFill>
          <a:blip r:embed="rId4" cstate="email">
            <a:extLst>
              <a:ext uri="{28A0092B-C50C-407E-A947-70E740481C1C}">
                <a14:useLocalDpi xmlns:a14="http://schemas.microsoft.com/office/drawing/2010/main"/>
              </a:ext>
            </a:extLst>
          </a:blip>
          <a:srcRect/>
          <a:stretch>
            <a:fillRect/>
          </a:stretch>
        </p:blipFill>
        <p:spPr bwMode="auto">
          <a:xfrm>
            <a:off x="5992670" y="2067632"/>
            <a:ext cx="2880000" cy="2520000"/>
          </a:xfrm>
          <a:prstGeom prst="rect">
            <a:avLst/>
          </a:prstGeom>
          <a:noFill/>
          <a:ln>
            <a:noFill/>
          </a:ln>
        </p:spPr>
      </p:pic>
    </p:spTree>
    <p:extLst>
      <p:ext uri="{BB962C8B-B14F-4D97-AF65-F5344CB8AC3E}">
        <p14:creationId xmlns:p14="http://schemas.microsoft.com/office/powerpoint/2010/main" val="17782869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1 Título"/>
          <p:cNvSpPr>
            <a:spLocks noGrp="1"/>
          </p:cNvSpPr>
          <p:nvPr>
            <p:ph type="title"/>
          </p:nvPr>
        </p:nvSpPr>
        <p:spPr>
          <a:xfrm>
            <a:off x="0" y="0"/>
            <a:ext cx="8401050" cy="428625"/>
          </a:xfrm>
        </p:spPr>
        <p:txBody>
          <a:bodyPr/>
          <a:lstStyle/>
          <a:p>
            <a:pPr algn="l"/>
            <a:r>
              <a:rPr lang="es-PE" altLang="es-PE" sz="2000" b="1" dirty="0" smtClean="0">
                <a:solidFill>
                  <a:schemeClr val="bg1"/>
                </a:solidFill>
              </a:rPr>
              <a:t>a. Inversiones Ejecutadas al 2017</a:t>
            </a:r>
          </a:p>
        </p:txBody>
      </p:sp>
      <p:graphicFrame>
        <p:nvGraphicFramePr>
          <p:cNvPr id="11" name="Tabla 10"/>
          <p:cNvGraphicFramePr>
            <a:graphicFrameLocks noGrp="1"/>
          </p:cNvGraphicFramePr>
          <p:nvPr>
            <p:extLst>
              <p:ext uri="{D42A27DB-BD31-4B8C-83A1-F6EECF244321}">
                <p14:modId xmlns:p14="http://schemas.microsoft.com/office/powerpoint/2010/main" val="1984580750"/>
              </p:ext>
            </p:extLst>
          </p:nvPr>
        </p:nvGraphicFramePr>
        <p:xfrm>
          <a:off x="323528" y="2276872"/>
          <a:ext cx="8435280" cy="2232112"/>
        </p:xfrm>
        <a:graphic>
          <a:graphicData uri="http://schemas.openxmlformats.org/drawingml/2006/table">
            <a:tbl>
              <a:tblPr/>
              <a:tblGrid>
                <a:gridCol w="1300678">
                  <a:extLst>
                    <a:ext uri="{9D8B030D-6E8A-4147-A177-3AD203B41FA5}">
                      <a16:colId xmlns="" xmlns:a16="http://schemas.microsoft.com/office/drawing/2014/main" val="20000"/>
                    </a:ext>
                  </a:extLst>
                </a:gridCol>
                <a:gridCol w="860743">
                  <a:extLst>
                    <a:ext uri="{9D8B030D-6E8A-4147-A177-3AD203B41FA5}">
                      <a16:colId xmlns="" xmlns:a16="http://schemas.microsoft.com/office/drawing/2014/main" val="20001"/>
                    </a:ext>
                  </a:extLst>
                </a:gridCol>
                <a:gridCol w="860743">
                  <a:extLst>
                    <a:ext uri="{9D8B030D-6E8A-4147-A177-3AD203B41FA5}">
                      <a16:colId xmlns="" xmlns:a16="http://schemas.microsoft.com/office/drawing/2014/main" val="20002"/>
                    </a:ext>
                  </a:extLst>
                </a:gridCol>
                <a:gridCol w="908562">
                  <a:extLst>
                    <a:ext uri="{9D8B030D-6E8A-4147-A177-3AD203B41FA5}">
                      <a16:colId xmlns="" xmlns:a16="http://schemas.microsoft.com/office/drawing/2014/main" val="20003"/>
                    </a:ext>
                  </a:extLst>
                </a:gridCol>
                <a:gridCol w="908562">
                  <a:extLst>
                    <a:ext uri="{9D8B030D-6E8A-4147-A177-3AD203B41FA5}">
                      <a16:colId xmlns="" xmlns:a16="http://schemas.microsoft.com/office/drawing/2014/main" val="20004"/>
                    </a:ext>
                  </a:extLst>
                </a:gridCol>
                <a:gridCol w="889434">
                  <a:extLst>
                    <a:ext uri="{9D8B030D-6E8A-4147-A177-3AD203B41FA5}">
                      <a16:colId xmlns="" xmlns:a16="http://schemas.microsoft.com/office/drawing/2014/main" val="20005"/>
                    </a:ext>
                  </a:extLst>
                </a:gridCol>
                <a:gridCol w="908562">
                  <a:extLst>
                    <a:ext uri="{9D8B030D-6E8A-4147-A177-3AD203B41FA5}">
                      <a16:colId xmlns="" xmlns:a16="http://schemas.microsoft.com/office/drawing/2014/main" val="20006"/>
                    </a:ext>
                  </a:extLst>
                </a:gridCol>
                <a:gridCol w="908562">
                  <a:extLst>
                    <a:ext uri="{9D8B030D-6E8A-4147-A177-3AD203B41FA5}">
                      <a16:colId xmlns="" xmlns:a16="http://schemas.microsoft.com/office/drawing/2014/main" val="20007"/>
                    </a:ext>
                  </a:extLst>
                </a:gridCol>
                <a:gridCol w="889434">
                  <a:extLst>
                    <a:ext uri="{9D8B030D-6E8A-4147-A177-3AD203B41FA5}">
                      <a16:colId xmlns="" xmlns:a16="http://schemas.microsoft.com/office/drawing/2014/main" val="20008"/>
                    </a:ext>
                  </a:extLst>
                </a:gridCol>
              </a:tblGrid>
              <a:tr h="360018">
                <a:tc gridSpan="9">
                  <a:txBody>
                    <a:bodyPr/>
                    <a:lstStyle/>
                    <a:p>
                      <a:pPr algn="ctr" fontAlgn="ctr"/>
                      <a:r>
                        <a:rPr lang="es-PE" sz="1200" b="1" i="0" u="none" strike="noStrike" dirty="0">
                          <a:solidFill>
                            <a:srgbClr val="000000"/>
                          </a:solidFill>
                          <a:effectLst/>
                          <a:latin typeface="Calibri" panose="020F0502020204030204" pitchFamily="34" charset="0"/>
                        </a:rPr>
                        <a:t>Evolución Histórica Anual de Inversiones </a:t>
                      </a:r>
                      <a:r>
                        <a:rPr lang="es-PE" sz="1200" b="1" i="0" u="none" strike="noStrike" dirty="0" smtClean="0">
                          <a:solidFill>
                            <a:srgbClr val="000000"/>
                          </a:solidFill>
                          <a:effectLst/>
                          <a:latin typeface="Calibri" panose="020F0502020204030204" pitchFamily="34" charset="0"/>
                        </a:rPr>
                        <a:t>Ejecutadas (soles)</a:t>
                      </a:r>
                      <a:endParaRPr lang="es-PE" sz="1200" b="1"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 xmlns:a16="http://schemas.microsoft.com/office/drawing/2014/main" val="10000"/>
                  </a:ext>
                </a:extLst>
              </a:tr>
              <a:tr h="360018">
                <a:tc>
                  <a:txBody>
                    <a:bodyPr/>
                    <a:lstStyle/>
                    <a:p>
                      <a:pPr algn="ctr" fontAlgn="ctr"/>
                      <a:r>
                        <a:rPr lang="es-PE" sz="1200" b="1" i="0" u="none" strike="noStrike">
                          <a:solidFill>
                            <a:srgbClr val="000000"/>
                          </a:solidFill>
                          <a:effectLst/>
                          <a:latin typeface="Calibri" panose="020F0502020204030204" pitchFamily="34" charset="0"/>
                        </a:rPr>
                        <a:t>Detalle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200" b="1" i="0" u="none" strike="noStrike" dirty="0">
                          <a:solidFill>
                            <a:srgbClr val="000000"/>
                          </a:solidFill>
                          <a:effectLst/>
                          <a:latin typeface="Calibri" panose="020F0502020204030204" pitchFamily="34" charset="0"/>
                        </a:rPr>
                        <a:t>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200" b="1" i="0" u="none" strike="noStrike" dirty="0">
                          <a:solidFill>
                            <a:srgbClr val="000000"/>
                          </a:solidFill>
                          <a:effectLst/>
                          <a:latin typeface="Calibri" panose="020F0502020204030204" pitchFamily="34" charset="0"/>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200" b="1" i="0" u="none" strike="noStrike">
                          <a:solidFill>
                            <a:srgbClr val="000000"/>
                          </a:solidFill>
                          <a:effectLst/>
                          <a:latin typeface="Calibri" panose="020F0502020204030204" pitchFamily="34" charset="0"/>
                        </a:rPr>
                        <a:t>2012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200" b="1" i="0" u="none" strike="noStrike">
                          <a:solidFill>
                            <a:srgbClr val="000000"/>
                          </a:solidFill>
                          <a:effectLst/>
                          <a:latin typeface="Calibri" panose="020F0502020204030204" pitchFamily="34" charset="0"/>
                        </a:rPr>
                        <a:t>2013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200" b="1" i="0" u="none" strike="noStrike" dirty="0">
                          <a:solidFill>
                            <a:srgbClr val="000000"/>
                          </a:solidFill>
                          <a:effectLst/>
                          <a:latin typeface="Calibri" panose="020F0502020204030204" pitchFamily="34" charset="0"/>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200" b="1" i="0" u="none" strike="noStrike">
                          <a:solidFill>
                            <a:srgbClr val="000000"/>
                          </a:solidFill>
                          <a:effectLst/>
                          <a:latin typeface="Calibri" panose="020F0502020204030204" pitchFamily="34" charset="0"/>
                        </a:rPr>
                        <a:t>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200" b="1" i="0" u="none" strike="noStrike">
                          <a:solidFill>
                            <a:srgbClr val="000000"/>
                          </a:solidFill>
                          <a:effectLst/>
                          <a:latin typeface="Calibri" panose="020F0502020204030204" pitchFamily="34" charset="0"/>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200" b="1" i="0" u="none" strike="noStrike">
                          <a:solidFill>
                            <a:srgbClr val="000000"/>
                          </a:solidFill>
                          <a:effectLst/>
                          <a:latin typeface="Calibri" panose="020F0502020204030204" pitchFamily="34" charset="0"/>
                        </a:rPr>
                        <a:t>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1"/>
                  </a:ext>
                </a:extLst>
              </a:tr>
              <a:tr h="378019">
                <a:tc>
                  <a:txBody>
                    <a:bodyPr/>
                    <a:lstStyle/>
                    <a:p>
                      <a:pPr algn="l" fontAlgn="ctr"/>
                      <a:r>
                        <a:rPr lang="es-PE" sz="1200" b="0" i="0" u="none" strike="noStrike">
                          <a:solidFill>
                            <a:srgbClr val="000000"/>
                          </a:solidFill>
                          <a:effectLst/>
                          <a:latin typeface="Calibri" panose="020F0502020204030204" pitchFamily="34" charset="0"/>
                        </a:rPr>
                        <a:t>Obra EPC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79,183,343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dirty="0">
                          <a:solidFill>
                            <a:srgbClr val="000000"/>
                          </a:solidFill>
                          <a:effectLst/>
                          <a:latin typeface="Calibri" panose="020F0502020204030204" pitchFamily="34" charset="0"/>
                        </a:rPr>
                        <a:t>132,282,095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72,034,007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12,438,709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78019">
                <a:tc>
                  <a:txBody>
                    <a:bodyPr/>
                    <a:lstStyle/>
                    <a:p>
                      <a:pPr algn="l" fontAlgn="ctr"/>
                      <a:r>
                        <a:rPr lang="es-PE" sz="1200" b="0" i="0" u="none" strike="noStrike">
                          <a:solidFill>
                            <a:srgbClr val="000000"/>
                          </a:solidFill>
                          <a:effectLst/>
                          <a:latin typeface="Calibri" panose="020F0502020204030204" pitchFamily="34" charset="0"/>
                        </a:rPr>
                        <a:t>MP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13,521,224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dirty="0">
                          <a:solidFill>
                            <a:srgbClr val="000000"/>
                          </a:solidFill>
                          <a:effectLst/>
                          <a:latin typeface="Calibri" panose="020F0502020204030204" pitchFamily="34" charset="0"/>
                        </a:rPr>
                        <a:t>16,172,689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16,380,316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17,443,565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19,693,725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dirty="0">
                          <a:solidFill>
                            <a:srgbClr val="000000"/>
                          </a:solidFill>
                          <a:effectLst/>
                          <a:latin typeface="Calibri" panose="020F0502020204030204" pitchFamily="34" charset="0"/>
                        </a:rPr>
                        <a:t>21,430,000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27,598,507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25,530,000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78019">
                <a:tc>
                  <a:txBody>
                    <a:bodyPr/>
                    <a:lstStyle/>
                    <a:p>
                      <a:pPr algn="l" fontAlgn="ctr"/>
                      <a:r>
                        <a:rPr lang="es-PE" sz="1200" b="0" i="0" u="none" strike="noStrike">
                          <a:solidFill>
                            <a:srgbClr val="000000"/>
                          </a:solidFill>
                          <a:effectLst/>
                          <a:latin typeface="Calibri" panose="020F0502020204030204" pitchFamily="34" charset="0"/>
                        </a:rPr>
                        <a:t>Activos Fijos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59,664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dirty="0">
                          <a:solidFill>
                            <a:srgbClr val="000000"/>
                          </a:solidFill>
                          <a:effectLst/>
                          <a:latin typeface="Calibri" panose="020F0502020204030204" pitchFamily="34" charset="0"/>
                        </a:rPr>
                        <a:t>716,719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dirty="0">
                          <a:solidFill>
                            <a:srgbClr val="000000"/>
                          </a:solidFill>
                          <a:effectLst/>
                          <a:latin typeface="Calibri" panose="020F0502020204030204" pitchFamily="34" charset="0"/>
                        </a:rPr>
                        <a:t>237,747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dirty="0">
                          <a:solidFill>
                            <a:srgbClr val="000000"/>
                          </a:solidFill>
                          <a:effectLst/>
                          <a:latin typeface="Calibri" panose="020F0502020204030204" pitchFamily="34" charset="0"/>
                        </a:rPr>
                        <a:t>3,098,340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1,282,402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dirty="0">
                          <a:solidFill>
                            <a:srgbClr val="000000"/>
                          </a:solidFill>
                          <a:effectLst/>
                          <a:latin typeface="Calibri" panose="020F0502020204030204" pitchFamily="34" charset="0"/>
                        </a:rPr>
                        <a:t>2,870,062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a:solidFill>
                            <a:srgbClr val="000000"/>
                          </a:solidFill>
                          <a:effectLst/>
                          <a:latin typeface="Calibri" panose="020F0502020204030204" pitchFamily="34" charset="0"/>
                        </a:rPr>
                        <a:t>2,026,114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0" i="0" u="none" strike="noStrike" dirty="0">
                          <a:solidFill>
                            <a:srgbClr val="000000"/>
                          </a:solidFill>
                          <a:effectLst/>
                          <a:latin typeface="Calibri" panose="020F0502020204030204" pitchFamily="34" charset="0"/>
                        </a:rPr>
                        <a:t>3,932,649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78019">
                <a:tc>
                  <a:txBody>
                    <a:bodyPr/>
                    <a:lstStyle/>
                    <a:p>
                      <a:pPr algn="l" fontAlgn="ctr"/>
                      <a:r>
                        <a:rPr lang="es-PE" sz="1200" b="1" i="0" u="none" strike="noStrike" dirty="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1" i="0" u="none" strike="noStrike">
                          <a:solidFill>
                            <a:srgbClr val="000000"/>
                          </a:solidFill>
                          <a:effectLst/>
                          <a:latin typeface="Calibri" panose="020F0502020204030204" pitchFamily="34" charset="0"/>
                        </a:rPr>
                        <a:t>13,580,889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1" i="0" u="none" strike="noStrike">
                          <a:solidFill>
                            <a:srgbClr val="000000"/>
                          </a:solidFill>
                          <a:effectLst/>
                          <a:latin typeface="Calibri" panose="020F0502020204030204" pitchFamily="34" charset="0"/>
                        </a:rPr>
                        <a:t>16,889,408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1" i="0" u="none" strike="noStrike">
                          <a:solidFill>
                            <a:srgbClr val="000000"/>
                          </a:solidFill>
                          <a:effectLst/>
                          <a:latin typeface="Calibri" panose="020F0502020204030204" pitchFamily="34" charset="0"/>
                        </a:rPr>
                        <a:t>16,618,064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1" i="0" u="none" strike="noStrike" dirty="0">
                          <a:solidFill>
                            <a:srgbClr val="000000"/>
                          </a:solidFill>
                          <a:effectLst/>
                          <a:latin typeface="Calibri" panose="020F0502020204030204" pitchFamily="34" charset="0"/>
                        </a:rPr>
                        <a:t>20,541,904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1" i="0" u="none" strike="noStrike" dirty="0">
                          <a:solidFill>
                            <a:srgbClr val="000000"/>
                          </a:solidFill>
                          <a:effectLst/>
                          <a:latin typeface="Calibri" panose="020F0502020204030204" pitchFamily="34" charset="0"/>
                        </a:rPr>
                        <a:t>100,159,469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1" i="0" u="none" strike="noStrike" dirty="0">
                          <a:solidFill>
                            <a:srgbClr val="000000"/>
                          </a:solidFill>
                          <a:effectLst/>
                          <a:latin typeface="Calibri" panose="020F0502020204030204" pitchFamily="34" charset="0"/>
                        </a:rPr>
                        <a:t>156,582,158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1" i="0" u="none" strike="noStrike" dirty="0">
                          <a:solidFill>
                            <a:srgbClr val="000000"/>
                          </a:solidFill>
                          <a:effectLst/>
                          <a:latin typeface="Calibri" panose="020F0502020204030204" pitchFamily="34" charset="0"/>
                        </a:rPr>
                        <a:t>101,658,627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200" b="1" i="0" u="none" strike="noStrike" dirty="0">
                          <a:solidFill>
                            <a:srgbClr val="000000"/>
                          </a:solidFill>
                          <a:effectLst/>
                          <a:latin typeface="Calibri" panose="020F0502020204030204" pitchFamily="34" charset="0"/>
                        </a:rPr>
                        <a:t>41,901,358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8 CuadroTexto"/>
          <p:cNvSpPr txBox="1">
            <a:spLocks noChangeArrowheads="1"/>
          </p:cNvSpPr>
          <p:nvPr/>
        </p:nvSpPr>
        <p:spPr bwMode="auto">
          <a:xfrm>
            <a:off x="4873952" y="2763858"/>
            <a:ext cx="400050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altLang="es-PE" sz="1750" b="1" dirty="0"/>
              <a:t>La tarifa vigente </a:t>
            </a:r>
            <a:r>
              <a:rPr lang="es-PE" altLang="es-PE" sz="1750" b="1" dirty="0" smtClean="0"/>
              <a:t>desde julio 2017 incluido </a:t>
            </a:r>
            <a:r>
              <a:rPr lang="es-PE" altLang="es-PE" sz="1750" b="1" dirty="0"/>
              <a:t>IGV = S</a:t>
            </a:r>
            <a:r>
              <a:rPr lang="es-PE" altLang="es-PE" sz="1750" b="1" dirty="0" smtClean="0"/>
              <a:t>/ 7.50 </a:t>
            </a:r>
            <a:r>
              <a:rPr lang="es-PE" altLang="es-PE" sz="1750" b="1" dirty="0"/>
              <a:t>por eje.</a:t>
            </a:r>
          </a:p>
        </p:txBody>
      </p:sp>
      <p:sp>
        <p:nvSpPr>
          <p:cNvPr id="12"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smtClean="0">
                <a:solidFill>
                  <a:schemeClr val="bg1"/>
                </a:solidFill>
                <a:latin typeface="+mj-lt"/>
                <a:ea typeface="+mj-ea"/>
                <a:cs typeface="+mj-cs"/>
              </a:rPr>
              <a:t>b. Aspectos Operativos - Operaciones</a:t>
            </a:r>
            <a:endParaRPr lang="es-PE" sz="2000" b="1" dirty="0">
              <a:solidFill>
                <a:schemeClr val="bg1"/>
              </a:solidFill>
              <a:latin typeface="+mj-lt"/>
              <a:ea typeface="+mj-ea"/>
              <a:cs typeface="+mj-cs"/>
            </a:endParaRPr>
          </a:p>
        </p:txBody>
      </p:sp>
      <p:sp>
        <p:nvSpPr>
          <p:cNvPr id="18" name="17 CuadroTexto"/>
          <p:cNvSpPr txBox="1"/>
          <p:nvPr/>
        </p:nvSpPr>
        <p:spPr>
          <a:xfrm>
            <a:off x="6215063" y="428625"/>
            <a:ext cx="2286000" cy="400050"/>
          </a:xfrm>
          <a:prstGeom prst="rect">
            <a:avLst/>
          </a:prstGeom>
          <a:noFill/>
        </p:spPr>
        <p:txBody>
          <a:bodyPr>
            <a:spAutoFit/>
          </a:bodyPr>
          <a:lstStyle/>
          <a:p>
            <a:pPr eaLnBrk="1" hangingPunct="1">
              <a:defRPr/>
            </a:pPr>
            <a:r>
              <a:rPr lang="es-PE" sz="2000" b="1" dirty="0">
                <a:solidFill>
                  <a:schemeClr val="bg2">
                    <a:lumMod val="10000"/>
                  </a:schemeClr>
                </a:solidFill>
                <a:latin typeface="+mj-lt"/>
              </a:rPr>
              <a:t>Estaciones de Peaje</a:t>
            </a:r>
          </a:p>
        </p:txBody>
      </p:sp>
      <p:sp>
        <p:nvSpPr>
          <p:cNvPr id="20" name="19 CuadroTexto"/>
          <p:cNvSpPr txBox="1"/>
          <p:nvPr/>
        </p:nvSpPr>
        <p:spPr>
          <a:xfrm>
            <a:off x="4848265" y="1413102"/>
            <a:ext cx="3857625" cy="900246"/>
          </a:xfrm>
          <a:prstGeom prst="rect">
            <a:avLst/>
          </a:prstGeom>
          <a:noFill/>
          <a:ln>
            <a:solidFill>
              <a:schemeClr val="tx1"/>
            </a:solidFill>
          </a:ln>
        </p:spPr>
        <p:txBody>
          <a:bodyPr>
            <a:spAutoFit/>
          </a:bodyPr>
          <a:lstStyle/>
          <a:p>
            <a:pPr algn="just" eaLnBrk="1" hangingPunct="1">
              <a:defRPr/>
            </a:pPr>
            <a:r>
              <a:rPr lang="es-PE" sz="1750" dirty="0">
                <a:latin typeface="+mj-lt"/>
              </a:rPr>
              <a:t>Contamos con 3 </a:t>
            </a:r>
            <a:r>
              <a:rPr lang="es-PE" sz="1750" dirty="0" smtClean="0">
                <a:latin typeface="+mj-lt"/>
              </a:rPr>
              <a:t>estaciones </a:t>
            </a:r>
            <a:r>
              <a:rPr lang="es-PE" sz="1750" dirty="0">
                <a:latin typeface="+mj-lt"/>
              </a:rPr>
              <a:t>de peaje que cuentan con sistemas de control eficientes y confiables. </a:t>
            </a:r>
          </a:p>
        </p:txBody>
      </p:sp>
      <p:pic>
        <p:nvPicPr>
          <p:cNvPr id="17421" name="Picture 13" descr="E:\norvial\Fotos para Ositran 2012\Unidades de Peaje\Unidad de Peaje Variante 1.tif"/>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1151" y="3759201"/>
            <a:ext cx="3779912" cy="2384444"/>
          </a:xfrm>
          <a:prstGeom prst="roundRect">
            <a:avLst>
              <a:gd name="adj" fmla="val 8594"/>
            </a:avLst>
          </a:prstGeom>
          <a:solidFill>
            <a:srgbClr val="FFFFFF">
              <a:shade val="85000"/>
            </a:srgbClr>
          </a:solidFill>
          <a:ln>
            <a:noFill/>
          </a:ln>
          <a:effectLst/>
          <a:extLst/>
        </p:spPr>
      </p:pic>
      <p:sp>
        <p:nvSpPr>
          <p:cNvPr id="24585" name="10 CuadroTexto"/>
          <p:cNvSpPr txBox="1">
            <a:spLocks noChangeArrowheads="1"/>
          </p:cNvSpPr>
          <p:nvPr/>
        </p:nvSpPr>
        <p:spPr bwMode="auto">
          <a:xfrm>
            <a:off x="4981551" y="5654831"/>
            <a:ext cx="2376512"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altLang="es-PE" sz="1750" b="1" dirty="0">
                <a:solidFill>
                  <a:schemeClr val="bg1"/>
                </a:solidFill>
                <a:latin typeface="+mn-lt"/>
                <a:cs typeface="Arial" charset="0"/>
              </a:rPr>
              <a:t>Variante  de </a:t>
            </a:r>
            <a:r>
              <a:rPr lang="es-PE" altLang="es-PE" sz="1750" b="1" dirty="0" err="1">
                <a:solidFill>
                  <a:schemeClr val="bg1"/>
                </a:solidFill>
                <a:latin typeface="+mn-lt"/>
                <a:cs typeface="Arial" charset="0"/>
              </a:rPr>
              <a:t>Pasamayo</a:t>
            </a:r>
            <a:endParaRPr lang="es-PE" altLang="es-PE" sz="1750" b="1" dirty="0">
              <a:solidFill>
                <a:schemeClr val="bg1"/>
              </a:solidFill>
              <a:latin typeface="+mn-lt"/>
              <a:cs typeface="Arial" charset="0"/>
            </a:endParaRPr>
          </a:p>
        </p:txBody>
      </p:sp>
      <p:pic>
        <p:nvPicPr>
          <p:cNvPr id="17422" name="Picture 14" descr="E:\norvial\Fotos para Ositran 2012\Unidades de Peaje\Unidad de Peaje Paraiso 1.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4283" y="3737264"/>
            <a:ext cx="4214842" cy="2432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583" name="10 CuadroTexto"/>
          <p:cNvSpPr txBox="1">
            <a:spLocks noChangeArrowheads="1"/>
          </p:cNvSpPr>
          <p:nvPr/>
        </p:nvSpPr>
        <p:spPr bwMode="auto">
          <a:xfrm>
            <a:off x="373044" y="5654831"/>
            <a:ext cx="2270596"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altLang="es-PE" sz="1750" b="1" dirty="0">
                <a:solidFill>
                  <a:schemeClr val="bg1"/>
                </a:solidFill>
                <a:latin typeface="+mn-lt"/>
              </a:rPr>
              <a:t>Paraíso, Huacho</a:t>
            </a:r>
          </a:p>
        </p:txBody>
      </p:sp>
      <p:pic>
        <p:nvPicPr>
          <p:cNvPr id="17423" name="Picture 15" descr="E:\norvial\Fotos para Ositran 2012\Unidades de Peaje\Unidad de Peaje Serpentin.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14283" y="627257"/>
            <a:ext cx="4214842" cy="2471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584" name="9 CuadroTexto"/>
          <p:cNvSpPr txBox="1">
            <a:spLocks noChangeArrowheads="1"/>
          </p:cNvSpPr>
          <p:nvPr/>
        </p:nvSpPr>
        <p:spPr bwMode="auto">
          <a:xfrm>
            <a:off x="229028" y="2644443"/>
            <a:ext cx="2558628"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altLang="es-PE" sz="1750" b="1" dirty="0">
                <a:solidFill>
                  <a:schemeClr val="bg1"/>
                </a:solidFill>
                <a:latin typeface="+mn-lt"/>
                <a:cs typeface="Arial" charset="0"/>
              </a:rPr>
              <a:t>Serpentín de </a:t>
            </a:r>
            <a:r>
              <a:rPr lang="es-PE" altLang="es-PE" sz="1750" b="1" dirty="0" err="1">
                <a:solidFill>
                  <a:schemeClr val="bg1"/>
                </a:solidFill>
                <a:latin typeface="+mn-lt"/>
                <a:cs typeface="Arial" charset="0"/>
              </a:rPr>
              <a:t>Pasamayo</a:t>
            </a:r>
            <a:endParaRPr lang="es-PE" altLang="es-PE" sz="1750" b="1" dirty="0">
              <a:solidFill>
                <a:schemeClr val="bg1"/>
              </a:solidFill>
              <a:latin typeface="+mn-lt"/>
              <a:cs typeface="Arial" charset="0"/>
            </a:endParaRPr>
          </a:p>
        </p:txBody>
      </p:sp>
    </p:spTree>
    <p:extLst>
      <p:ext uri="{BB962C8B-B14F-4D97-AF65-F5344CB8AC3E}">
        <p14:creationId xmlns:p14="http://schemas.microsoft.com/office/powerpoint/2010/main" val="191875547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16 CuadroTexto"/>
          <p:cNvSpPr txBox="1">
            <a:spLocks noChangeArrowheads="1"/>
          </p:cNvSpPr>
          <p:nvPr/>
        </p:nvSpPr>
        <p:spPr bwMode="auto">
          <a:xfrm>
            <a:off x="6000750" y="5857875"/>
            <a:ext cx="6429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altLang="es-PE" sz="1600">
                <a:solidFill>
                  <a:srgbClr val="BFBFBF"/>
                </a:solidFill>
              </a:rPr>
              <a:t>Lima</a:t>
            </a:r>
            <a:endParaRPr lang="es-ES" altLang="es-PE" sz="1600">
              <a:solidFill>
                <a:srgbClr val="BFBFBF"/>
              </a:solidFill>
            </a:endParaRPr>
          </a:p>
        </p:txBody>
      </p:sp>
      <p:sp>
        <p:nvSpPr>
          <p:cNvPr id="20485" name="5 CuadroTexto"/>
          <p:cNvSpPr txBox="1">
            <a:spLocks noChangeArrowheads="1"/>
          </p:cNvSpPr>
          <p:nvPr/>
        </p:nvSpPr>
        <p:spPr bwMode="auto">
          <a:xfrm>
            <a:off x="4545422" y="807847"/>
            <a:ext cx="4598578" cy="17081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es-PE" altLang="es-PE" sz="1750" dirty="0">
                <a:latin typeface="+mn-lt"/>
              </a:rPr>
              <a:t>Brindamos una adecuada capacitación y motivación al personal para ofrecer un trato amable a los usuarios. </a:t>
            </a:r>
          </a:p>
          <a:p>
            <a:pPr algn="just" eaLnBrk="1" hangingPunct="1"/>
            <a:r>
              <a:rPr lang="es-PE" altLang="es-PE" sz="1750" dirty="0">
                <a:latin typeface="+mn-lt"/>
              </a:rPr>
              <a:t>Siempre estamos dispuestos a atender las sugerencias y/o quejas de los clientes para mejorar cada día nuestro servicio.</a:t>
            </a:r>
          </a:p>
        </p:txBody>
      </p:sp>
      <p:sp>
        <p:nvSpPr>
          <p:cNvPr id="8" name="7 CuadroTexto"/>
          <p:cNvSpPr txBox="1"/>
          <p:nvPr/>
        </p:nvSpPr>
        <p:spPr>
          <a:xfrm>
            <a:off x="6143625" y="357188"/>
            <a:ext cx="2286000" cy="400050"/>
          </a:xfrm>
          <a:prstGeom prst="rect">
            <a:avLst/>
          </a:prstGeom>
          <a:noFill/>
        </p:spPr>
        <p:txBody>
          <a:bodyPr>
            <a:spAutoFit/>
          </a:bodyPr>
          <a:lstStyle/>
          <a:p>
            <a:pPr eaLnBrk="1" hangingPunct="1">
              <a:defRPr/>
            </a:pPr>
            <a:r>
              <a:rPr lang="es-PE" sz="2000" b="1" dirty="0">
                <a:solidFill>
                  <a:schemeClr val="bg2">
                    <a:lumMod val="10000"/>
                  </a:schemeClr>
                </a:solidFill>
                <a:latin typeface="+mj-lt"/>
              </a:rPr>
              <a:t>Estaciones de Peaje</a:t>
            </a:r>
          </a:p>
        </p:txBody>
      </p:sp>
      <p:pic>
        <p:nvPicPr>
          <p:cNvPr id="18441" name="Picture 9" descr="C:\Users\merly.godoy\AppData\Local\Microsoft\Windows\Temporary Internet Files\Content.Outlook\0R8UR3DN\Serpentín (1) (2).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46060" y="3619648"/>
            <a:ext cx="3999027" cy="26896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10 CuadroTexto"/>
          <p:cNvSpPr txBox="1"/>
          <p:nvPr/>
        </p:nvSpPr>
        <p:spPr>
          <a:xfrm>
            <a:off x="827584" y="3789040"/>
            <a:ext cx="2966095" cy="630942"/>
          </a:xfrm>
          <a:prstGeom prst="rect">
            <a:avLst/>
          </a:prstGeom>
          <a:noFill/>
        </p:spPr>
        <p:txBody>
          <a:bodyPr wrap="square">
            <a:spAutoFit/>
          </a:bodyPr>
          <a:lstStyle/>
          <a:p>
            <a:pPr eaLnBrk="1" hangingPunct="1">
              <a:defRPr/>
            </a:pPr>
            <a:r>
              <a:rPr lang="es-PE" sz="1750" dirty="0">
                <a:solidFill>
                  <a:schemeClr val="bg1"/>
                </a:solidFill>
                <a:latin typeface="+mj-lt"/>
              </a:rPr>
              <a:t>Información sobre los servicios brindados</a:t>
            </a:r>
          </a:p>
        </p:txBody>
      </p:sp>
      <p:sp>
        <p:nvSpPr>
          <p:cNvPr id="12"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smtClean="0">
                <a:solidFill>
                  <a:schemeClr val="bg1"/>
                </a:solidFill>
                <a:latin typeface="+mj-lt"/>
                <a:ea typeface="+mj-ea"/>
                <a:cs typeface="+mj-cs"/>
              </a:rPr>
              <a:t>b. Aspectos Operativos - Operaciones</a:t>
            </a:r>
            <a:endParaRPr lang="es-PE" sz="2000" b="1" dirty="0">
              <a:solidFill>
                <a:schemeClr val="bg1"/>
              </a:solidFill>
              <a:latin typeface="+mj-lt"/>
              <a:ea typeface="+mj-ea"/>
              <a:cs typeface="+mj-cs"/>
            </a:endParaRPr>
          </a:p>
        </p:txBody>
      </p:sp>
      <p:pic>
        <p:nvPicPr>
          <p:cNvPr id="4" name="Imagen 3"/>
          <p:cNvPicPr>
            <a:picLocks noChangeAspect="1"/>
          </p:cNvPicPr>
          <p:nvPr/>
        </p:nvPicPr>
        <p:blipFill rotWithShape="1">
          <a:blip r:embed="rId5" cstate="print">
            <a:extLst>
              <a:ext uri="{28A0092B-C50C-407E-A947-70E740481C1C}">
                <a14:useLocalDpi xmlns:a14="http://schemas.microsoft.com/office/drawing/2010/main" val="0"/>
              </a:ext>
            </a:extLst>
          </a:blip>
          <a:srcRect t="12201" b="16926"/>
          <a:stretch/>
        </p:blipFill>
        <p:spPr>
          <a:xfrm>
            <a:off x="227584" y="549516"/>
            <a:ext cx="3768352" cy="2918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2 CuadroTexto"/>
          <p:cNvSpPr txBox="1"/>
          <p:nvPr/>
        </p:nvSpPr>
        <p:spPr>
          <a:xfrm>
            <a:off x="1119689" y="2316032"/>
            <a:ext cx="2160240" cy="630942"/>
          </a:xfrm>
          <a:prstGeom prst="rect">
            <a:avLst/>
          </a:prstGeom>
          <a:noFill/>
        </p:spPr>
        <p:txBody>
          <a:bodyPr wrap="square">
            <a:spAutoFit/>
          </a:bodyPr>
          <a:lstStyle/>
          <a:p>
            <a:pPr eaLnBrk="1" hangingPunct="1">
              <a:defRPr/>
            </a:pPr>
            <a:r>
              <a:rPr lang="es-PE" sz="1750" dirty="0">
                <a:solidFill>
                  <a:schemeClr val="bg1"/>
                </a:solidFill>
                <a:latin typeface="+mj-lt"/>
              </a:rPr>
              <a:t>Sala de reclamos y/o sugerencias</a:t>
            </a:r>
          </a:p>
        </p:txBody>
      </p:sp>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99617" y="2785245"/>
            <a:ext cx="4603940" cy="30726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605822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8 CuadroTexto"/>
          <p:cNvSpPr txBox="1">
            <a:spLocks noChangeArrowheads="1"/>
          </p:cNvSpPr>
          <p:nvPr/>
        </p:nvSpPr>
        <p:spPr bwMode="auto">
          <a:xfrm>
            <a:off x="3857656" y="417470"/>
            <a:ext cx="5072062" cy="400110"/>
          </a:xfrm>
          <a:prstGeom prst="rect">
            <a:avLst/>
          </a:prstGeom>
          <a:noFill/>
          <a:ln w="9525">
            <a:noFill/>
            <a:miter lim="800000"/>
            <a:headEnd/>
            <a:tailEnd/>
          </a:ln>
        </p:spPr>
        <p:txBody>
          <a:bodyPr>
            <a:spAutoFit/>
          </a:bodyPr>
          <a:lstStyle/>
          <a:p>
            <a:pPr eaLnBrk="1" hangingPunct="1">
              <a:defRPr/>
            </a:pPr>
            <a:r>
              <a:rPr lang="es-PE" sz="2000" b="1" dirty="0">
                <a:solidFill>
                  <a:schemeClr val="bg2">
                    <a:lumMod val="10000"/>
                  </a:schemeClr>
                </a:solidFill>
                <a:latin typeface="+mj-lt"/>
              </a:rPr>
              <a:t>Estación de pesaje de </a:t>
            </a:r>
            <a:r>
              <a:rPr lang="es-PE" sz="2000" b="1" dirty="0" err="1">
                <a:solidFill>
                  <a:schemeClr val="bg2">
                    <a:lumMod val="10000"/>
                  </a:schemeClr>
                </a:solidFill>
                <a:latin typeface="+mj-lt"/>
              </a:rPr>
              <a:t>Pasamayo</a:t>
            </a:r>
            <a:r>
              <a:rPr lang="es-PE" sz="2000" b="1" dirty="0">
                <a:solidFill>
                  <a:schemeClr val="bg2">
                    <a:lumMod val="10000"/>
                  </a:schemeClr>
                </a:solidFill>
                <a:latin typeface="+mj-lt"/>
              </a:rPr>
              <a:t> (Norte y Sur)</a:t>
            </a:r>
          </a:p>
        </p:txBody>
      </p:sp>
      <p:pic>
        <p:nvPicPr>
          <p:cNvPr id="20485" name="15 Imagen" descr="DSC07777.JPG"/>
          <p:cNvPicPr>
            <a:picLocks noChangeAspect="1"/>
          </p:cNvPicPr>
          <p:nvPr/>
        </p:nvPicPr>
        <p:blipFill>
          <a:blip r:embed="rId4" cstate="print"/>
          <a:srcRect/>
          <a:stretch>
            <a:fillRect/>
          </a:stretch>
        </p:blipFill>
        <p:spPr bwMode="auto">
          <a:xfrm>
            <a:off x="214282" y="1071546"/>
            <a:ext cx="8715436" cy="5332433"/>
          </a:xfrm>
          <a:prstGeom prst="rect">
            <a:avLst/>
          </a:prstGeom>
          <a:ln>
            <a:noFill/>
          </a:ln>
          <a:effectLst>
            <a:softEdge rad="112500"/>
          </a:effectLst>
        </p:spPr>
      </p:pic>
      <p:sp>
        <p:nvSpPr>
          <p:cNvPr id="21510" name="6 CuadroTexto"/>
          <p:cNvSpPr txBox="1">
            <a:spLocks noChangeArrowheads="1"/>
          </p:cNvSpPr>
          <p:nvPr/>
        </p:nvSpPr>
        <p:spPr bwMode="auto">
          <a:xfrm>
            <a:off x="428625" y="1285875"/>
            <a:ext cx="5871567" cy="1438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r>
              <a:rPr lang="es-PE" altLang="es-PE" sz="1750" b="1" dirty="0">
                <a:latin typeface="+mn-lt"/>
              </a:rPr>
              <a:t>Contamos con </a:t>
            </a:r>
            <a:r>
              <a:rPr lang="es-PE" altLang="es-PE" sz="1750" b="1" dirty="0" smtClean="0">
                <a:latin typeface="+mn-lt"/>
              </a:rPr>
              <a:t>2 estaciones de Pesaje.</a:t>
            </a:r>
            <a:endParaRPr lang="es-PE" altLang="es-PE" sz="1750" b="1" dirty="0">
              <a:latin typeface="+mn-lt"/>
            </a:endParaRPr>
          </a:p>
          <a:p>
            <a:pPr algn="just" eaLnBrk="1" hangingPunct="1"/>
            <a:r>
              <a:rPr lang="es-PE" altLang="es-PE" sz="1750" b="1" dirty="0">
                <a:latin typeface="+mn-lt"/>
              </a:rPr>
              <a:t>En estas estaciones labora </a:t>
            </a:r>
            <a:r>
              <a:rPr lang="es-PE" altLang="es-PE" sz="1750" b="1" dirty="0" smtClean="0">
                <a:latin typeface="+mn-lt"/>
              </a:rPr>
              <a:t>SUTRAN quien tiene </a:t>
            </a:r>
            <a:r>
              <a:rPr lang="es-PE" altLang="es-PE" sz="1750" b="1" dirty="0">
                <a:latin typeface="+mn-lt"/>
              </a:rPr>
              <a:t>a su cargo la imposición </a:t>
            </a:r>
            <a:r>
              <a:rPr lang="es-PE" altLang="es-PE" sz="1750" b="1" dirty="0" smtClean="0">
                <a:latin typeface="+mn-lt"/>
              </a:rPr>
              <a:t>de sanciones a los vehículos que exceden el peso y las dimensiones permitidas</a:t>
            </a:r>
            <a:r>
              <a:rPr lang="es-PE" altLang="es-PE" sz="1750" b="1" dirty="0" smtClean="0">
                <a:solidFill>
                  <a:schemeClr val="bg1"/>
                </a:solidFill>
                <a:latin typeface="+mn-lt"/>
              </a:rPr>
              <a:t>.</a:t>
            </a:r>
            <a:endParaRPr lang="es-PE" altLang="es-PE" sz="1750" b="1" dirty="0">
              <a:solidFill>
                <a:schemeClr val="bg1"/>
              </a:solidFill>
              <a:latin typeface="+mn-lt"/>
            </a:endParaRPr>
          </a:p>
          <a:p>
            <a:pPr algn="just" eaLnBrk="1" hangingPunct="1"/>
            <a:endParaRPr lang="es-PE" altLang="es-PE" sz="1750" b="1" dirty="0">
              <a:solidFill>
                <a:schemeClr val="bg1"/>
              </a:solidFill>
              <a:latin typeface="+mn-lt"/>
            </a:endParaRPr>
          </a:p>
        </p:txBody>
      </p:sp>
      <p:sp>
        <p:nvSpPr>
          <p:cNvPr id="7"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smtClean="0">
                <a:solidFill>
                  <a:schemeClr val="bg1"/>
                </a:solidFill>
                <a:latin typeface="+mj-lt"/>
                <a:ea typeface="+mj-ea"/>
                <a:cs typeface="+mj-cs"/>
              </a:rPr>
              <a:t>b. Aspectos Operativos - Operaciones</a:t>
            </a:r>
            <a:endParaRPr lang="es-PE" sz="2000" b="1" dirty="0">
              <a:solidFill>
                <a:schemeClr val="bg1"/>
              </a:solidFill>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97" y="35719"/>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4 Título"/>
          <p:cNvSpPr>
            <a:spLocks noGrp="1"/>
          </p:cNvSpPr>
          <p:nvPr>
            <p:ph type="title"/>
          </p:nvPr>
        </p:nvSpPr>
        <p:spPr>
          <a:xfrm>
            <a:off x="0" y="0"/>
            <a:ext cx="1971675" cy="428625"/>
          </a:xfrm>
        </p:spPr>
        <p:txBody>
          <a:bodyPr/>
          <a:lstStyle/>
          <a:p>
            <a:pPr algn="l"/>
            <a:r>
              <a:rPr lang="es-PE" altLang="es-PE" sz="2000" b="1" smtClean="0">
                <a:solidFill>
                  <a:schemeClr val="bg1"/>
                </a:solidFill>
              </a:rPr>
              <a:t>Introducción</a:t>
            </a:r>
          </a:p>
        </p:txBody>
      </p:sp>
      <p:sp>
        <p:nvSpPr>
          <p:cNvPr id="8" name="7 Flecha izquierda y derecha"/>
          <p:cNvSpPr/>
          <p:nvPr/>
        </p:nvSpPr>
        <p:spPr>
          <a:xfrm>
            <a:off x="3638178" y="3071814"/>
            <a:ext cx="2291135" cy="78581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s-PE" sz="1750" dirty="0"/>
              <a:t>2003 - 2027</a:t>
            </a:r>
          </a:p>
        </p:txBody>
      </p:sp>
      <p:sp>
        <p:nvSpPr>
          <p:cNvPr id="8198" name="8 CuadroTexto"/>
          <p:cNvSpPr txBox="1">
            <a:spLocks noChangeArrowheads="1"/>
          </p:cNvSpPr>
          <p:nvPr/>
        </p:nvSpPr>
        <p:spPr bwMode="auto">
          <a:xfrm>
            <a:off x="3286125" y="1785938"/>
            <a:ext cx="2643188" cy="90024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altLang="es-PE" sz="1750" dirty="0">
                <a:latin typeface="+mn-lt"/>
              </a:rPr>
              <a:t>En el año 2003 se firmó el </a:t>
            </a:r>
            <a:r>
              <a:rPr lang="es-PE" altLang="es-PE" sz="1750" dirty="0" smtClean="0">
                <a:latin typeface="+mn-lt"/>
              </a:rPr>
              <a:t>Contrato </a:t>
            </a:r>
            <a:r>
              <a:rPr lang="es-PE" altLang="es-PE" sz="1750" dirty="0">
                <a:latin typeface="+mn-lt"/>
              </a:rPr>
              <a:t>de Concesión por un periodo de 25 años.</a:t>
            </a:r>
          </a:p>
        </p:txBody>
      </p:sp>
      <p:sp>
        <p:nvSpPr>
          <p:cNvPr id="8199" name="10 CuadroTexto"/>
          <p:cNvSpPr txBox="1">
            <a:spLocks noChangeArrowheads="1"/>
          </p:cNvSpPr>
          <p:nvPr/>
        </p:nvSpPr>
        <p:spPr bwMode="auto">
          <a:xfrm>
            <a:off x="2857500" y="4429125"/>
            <a:ext cx="36433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altLang="es-PE" sz="1750" b="1" dirty="0">
                <a:latin typeface="+mn-lt"/>
                <a:cs typeface="Arial" panose="020B0604020202020204" pitchFamily="34" charset="0"/>
              </a:rPr>
              <a:t>Retribución a MTC:  	5.50%</a:t>
            </a:r>
          </a:p>
          <a:p>
            <a:pPr eaLnBrk="1" hangingPunct="1"/>
            <a:r>
              <a:rPr lang="es-PE" altLang="es-PE" sz="1750" b="1" dirty="0">
                <a:latin typeface="+mn-lt"/>
                <a:cs typeface="Arial" panose="020B0604020202020204" pitchFamily="34" charset="0"/>
              </a:rPr>
              <a:t>Regulación a OSITRAN:  </a:t>
            </a:r>
            <a:r>
              <a:rPr lang="es-PE" altLang="es-PE" sz="1750" b="1" dirty="0" smtClean="0">
                <a:latin typeface="+mn-lt"/>
                <a:cs typeface="Arial" panose="020B0604020202020204" pitchFamily="34" charset="0"/>
              </a:rPr>
              <a:t>	1.00</a:t>
            </a:r>
            <a:r>
              <a:rPr lang="es-PE" altLang="es-PE" sz="1750" b="1" dirty="0">
                <a:latin typeface="+mn-lt"/>
                <a:cs typeface="Arial" panose="020B0604020202020204" pitchFamily="34" charset="0"/>
              </a:rPr>
              <a:t>%	</a:t>
            </a:r>
          </a:p>
        </p:txBody>
      </p:sp>
      <p:pic>
        <p:nvPicPr>
          <p:cNvPr id="8200" name="0 Imagen" descr="Logo plomo 2013.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86500" y="2786063"/>
            <a:ext cx="25003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4 Título"/>
          <p:cNvSpPr txBox="1">
            <a:spLocks/>
          </p:cNvSpPr>
          <p:nvPr/>
        </p:nvSpPr>
        <p:spPr bwMode="auto">
          <a:xfrm>
            <a:off x="5643563" y="571500"/>
            <a:ext cx="2786062" cy="571500"/>
          </a:xfrm>
          <a:prstGeom prst="rect">
            <a:avLst/>
          </a:prstGeom>
          <a:noFill/>
          <a:ln w="9525">
            <a:noFill/>
            <a:miter lim="800000"/>
            <a:headEnd/>
            <a:tailEnd/>
          </a:ln>
        </p:spPr>
        <p:txBody>
          <a:bodyPr anchor="ctr"/>
          <a:lstStyle/>
          <a:p>
            <a:pPr>
              <a:defRPr/>
            </a:pPr>
            <a:r>
              <a:rPr lang="es-PE" sz="2400" b="1" dirty="0">
                <a:solidFill>
                  <a:schemeClr val="bg2">
                    <a:lumMod val="10000"/>
                  </a:schemeClr>
                </a:solidFill>
                <a:latin typeface="+mj-lt"/>
                <a:ea typeface="+mj-ea"/>
                <a:cs typeface="+mj-cs"/>
              </a:rPr>
              <a:t>Inicio del contrato</a:t>
            </a:r>
          </a:p>
        </p:txBody>
      </p:sp>
      <p:pic>
        <p:nvPicPr>
          <p:cNvPr id="2" name="1 Imagen" descr="Recorte de pantalla"/>
          <p:cNvPicPr>
            <a:picLocks noChangeAspect="1"/>
          </p:cNvPicPr>
          <p:nvPr/>
        </p:nvPicPr>
        <p:blipFill rotWithShape="1">
          <a:blip r:embed="rId5">
            <a:extLst>
              <a:ext uri="{28A0092B-C50C-407E-A947-70E740481C1C}">
                <a14:useLocalDpi xmlns:a14="http://schemas.microsoft.com/office/drawing/2010/main" val="0"/>
              </a:ext>
            </a:extLst>
          </a:blip>
          <a:srcRect l="20259" t="9858" r="5144" b="22717"/>
          <a:stretch/>
        </p:blipFill>
        <p:spPr>
          <a:xfrm>
            <a:off x="163847" y="3071813"/>
            <a:ext cx="3400042" cy="78581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8 CuadroTexto"/>
          <p:cNvSpPr txBox="1">
            <a:spLocks noChangeArrowheads="1"/>
          </p:cNvSpPr>
          <p:nvPr/>
        </p:nvSpPr>
        <p:spPr bwMode="auto">
          <a:xfrm>
            <a:off x="3929063" y="357188"/>
            <a:ext cx="5072062" cy="400050"/>
          </a:xfrm>
          <a:prstGeom prst="rect">
            <a:avLst/>
          </a:prstGeom>
          <a:noFill/>
          <a:ln w="9525">
            <a:noFill/>
            <a:miter lim="800000"/>
            <a:headEnd/>
            <a:tailEnd/>
          </a:ln>
        </p:spPr>
        <p:txBody>
          <a:bodyPr>
            <a:spAutoFit/>
          </a:bodyPr>
          <a:lstStyle/>
          <a:p>
            <a:pPr algn="r" eaLnBrk="1" hangingPunct="1">
              <a:defRPr/>
            </a:pPr>
            <a:r>
              <a:rPr lang="es-PE" sz="2000" b="1" dirty="0">
                <a:solidFill>
                  <a:schemeClr val="bg2">
                    <a:lumMod val="10000"/>
                  </a:schemeClr>
                </a:solidFill>
                <a:latin typeface="+mj-lt"/>
              </a:rPr>
              <a:t>Data histórica de Accidentes </a:t>
            </a:r>
          </a:p>
        </p:txBody>
      </p:sp>
      <p:sp>
        <p:nvSpPr>
          <p:cNvPr id="6"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smtClean="0">
                <a:solidFill>
                  <a:schemeClr val="bg1"/>
                </a:solidFill>
                <a:latin typeface="+mj-lt"/>
                <a:ea typeface="+mj-ea"/>
                <a:cs typeface="+mj-cs"/>
              </a:rPr>
              <a:t>b. Aspectos Operativos - Operaciones</a:t>
            </a:r>
            <a:endParaRPr lang="es-PE" sz="2000" b="1" dirty="0">
              <a:solidFill>
                <a:schemeClr val="bg1"/>
              </a:solidFill>
              <a:latin typeface="+mj-lt"/>
              <a:ea typeface="+mj-ea"/>
              <a:cs typeface="+mj-cs"/>
            </a:endParaRPr>
          </a:p>
        </p:txBody>
      </p:sp>
      <p:graphicFrame>
        <p:nvGraphicFramePr>
          <p:cNvPr id="3" name="Tabla 2"/>
          <p:cNvGraphicFramePr>
            <a:graphicFrameLocks noGrp="1"/>
          </p:cNvGraphicFramePr>
          <p:nvPr>
            <p:extLst>
              <p:ext uri="{D42A27DB-BD31-4B8C-83A1-F6EECF244321}">
                <p14:modId xmlns:p14="http://schemas.microsoft.com/office/powerpoint/2010/main" val="3559144096"/>
              </p:ext>
            </p:extLst>
          </p:nvPr>
        </p:nvGraphicFramePr>
        <p:xfrm>
          <a:off x="107502" y="1700808"/>
          <a:ext cx="8893622" cy="4176458"/>
        </p:xfrm>
        <a:graphic>
          <a:graphicData uri="http://schemas.openxmlformats.org/drawingml/2006/table">
            <a:tbl>
              <a:tblPr/>
              <a:tblGrid>
                <a:gridCol w="946130">
                  <a:extLst>
                    <a:ext uri="{9D8B030D-6E8A-4147-A177-3AD203B41FA5}">
                      <a16:colId xmlns="" xmlns:a16="http://schemas.microsoft.com/office/drawing/2014/main" val="20000"/>
                    </a:ext>
                  </a:extLst>
                </a:gridCol>
                <a:gridCol w="2649164">
                  <a:extLst>
                    <a:ext uri="{9D8B030D-6E8A-4147-A177-3AD203B41FA5}">
                      <a16:colId xmlns="" xmlns:a16="http://schemas.microsoft.com/office/drawing/2014/main" val="20001"/>
                    </a:ext>
                  </a:extLst>
                </a:gridCol>
                <a:gridCol w="2649164">
                  <a:extLst>
                    <a:ext uri="{9D8B030D-6E8A-4147-A177-3AD203B41FA5}">
                      <a16:colId xmlns="" xmlns:a16="http://schemas.microsoft.com/office/drawing/2014/main" val="20002"/>
                    </a:ext>
                  </a:extLst>
                </a:gridCol>
                <a:gridCol w="2649164">
                  <a:extLst>
                    <a:ext uri="{9D8B030D-6E8A-4147-A177-3AD203B41FA5}">
                      <a16:colId xmlns="" xmlns:a16="http://schemas.microsoft.com/office/drawing/2014/main" val="20003"/>
                    </a:ext>
                  </a:extLst>
                </a:gridCol>
              </a:tblGrid>
              <a:tr h="245674">
                <a:tc gridSpan="4">
                  <a:txBody>
                    <a:bodyPr/>
                    <a:lstStyle/>
                    <a:p>
                      <a:pPr algn="ctr" fontAlgn="ctr"/>
                      <a:r>
                        <a:rPr lang="es-PE" sz="1300" b="1" i="0" u="none" strike="noStrike" dirty="0">
                          <a:solidFill>
                            <a:srgbClr val="000000"/>
                          </a:solidFill>
                          <a:effectLst/>
                          <a:latin typeface="Calibri" panose="020F0502020204030204" pitchFamily="34" charset="0"/>
                        </a:rPr>
                        <a:t>Cuadro:  Evolución Histórica Anual de Accidentes al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 xmlns:a16="http://schemas.microsoft.com/office/drawing/2014/main" val="10000"/>
                  </a:ext>
                </a:extLst>
              </a:tr>
              <a:tr h="245674">
                <a:tc>
                  <a:txBody>
                    <a:bodyPr/>
                    <a:lstStyle/>
                    <a:p>
                      <a:pPr algn="ctr" fontAlgn="ctr"/>
                      <a:r>
                        <a:rPr lang="es-PE" sz="1400" b="1" i="0" u="none" strike="noStrike" dirty="0">
                          <a:solidFill>
                            <a:srgbClr val="000000"/>
                          </a:solidFill>
                          <a:effectLst/>
                          <a:latin typeface="Calibri" panose="020F0502020204030204" pitchFamily="34" charset="0"/>
                        </a:rPr>
                        <a:t>Año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dirty="0">
                          <a:solidFill>
                            <a:srgbClr val="000000"/>
                          </a:solidFill>
                          <a:effectLst/>
                          <a:latin typeface="Calibri" panose="020F0502020204030204" pitchFamily="34" charset="0"/>
                        </a:rPr>
                        <a:t>N° Total de accidentes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dirty="0">
                          <a:solidFill>
                            <a:srgbClr val="000000"/>
                          </a:solidFill>
                          <a:effectLst/>
                          <a:latin typeface="Calibri" panose="020F0502020204030204" pitchFamily="34" charset="0"/>
                        </a:rPr>
                        <a:t>N° accidentes c/personas heridas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dirty="0">
                          <a:solidFill>
                            <a:srgbClr val="000000"/>
                          </a:solidFill>
                          <a:effectLst/>
                          <a:latin typeface="Calibri" panose="020F0502020204030204" pitchFamily="34" charset="0"/>
                        </a:rPr>
                        <a:t>N° accidentes c/personas fallecidas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1"/>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dirty="0">
                          <a:solidFill>
                            <a:srgbClr val="000000"/>
                          </a:solidFill>
                          <a:effectLst/>
                          <a:latin typeface="Calibri" panose="020F0502020204030204" pitchFamily="34" charset="0"/>
                        </a:rPr>
                        <a:t>199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dirty="0">
                          <a:solidFill>
                            <a:srgbClr val="000000"/>
                          </a:solidFill>
                          <a:effectLst/>
                          <a:latin typeface="Calibri" panose="020F0502020204030204" pitchFamily="34" charset="0"/>
                        </a:rPr>
                        <a:t>296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dirty="0">
                          <a:solidFill>
                            <a:srgbClr val="000000"/>
                          </a:solidFill>
                          <a:effectLst/>
                          <a:latin typeface="Calibri" panose="020F0502020204030204" pitchFamily="34" charset="0"/>
                        </a:rPr>
                        <a:t>365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dirty="0">
                          <a:solidFill>
                            <a:srgbClr val="000000"/>
                          </a:solidFill>
                          <a:effectLst/>
                          <a:latin typeface="Calibri" panose="020F0502020204030204" pitchFamily="34" charset="0"/>
                        </a:rPr>
                        <a:t>421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193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dirty="0">
                          <a:solidFill>
                            <a:srgbClr val="000000"/>
                          </a:solidFill>
                          <a:effectLst/>
                          <a:latin typeface="Calibri" panose="020F0502020204030204" pitchFamily="34" charset="0"/>
                        </a:rPr>
                        <a:t>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229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449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398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364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403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219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365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445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539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572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45674">
                <a:tc>
                  <a:txBody>
                    <a:bodyPr/>
                    <a:lstStyle/>
                    <a:p>
                      <a:pPr algn="ctr" fontAlgn="ctr"/>
                      <a:r>
                        <a:rPr lang="es-PE" sz="1400" b="1" i="0" u="none" strike="noStrike" dirty="0">
                          <a:solidFill>
                            <a:srgbClr val="000000"/>
                          </a:solidFill>
                          <a:effectLst/>
                          <a:latin typeface="Calibri" panose="020F0502020204030204" pitchFamily="34" charset="0"/>
                        </a:rPr>
                        <a:t>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567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317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s-PE" altLang="es-PE">
              <a:latin typeface="Calibri" pitchFamily="34" charset="0"/>
            </a:endParaRPr>
          </a:p>
        </p:txBody>
      </p:sp>
      <p:sp>
        <p:nvSpPr>
          <p:cNvPr id="34820" name="Text Box 7"/>
          <p:cNvSpPr txBox="1">
            <a:spLocks noChangeArrowheads="1"/>
          </p:cNvSpPr>
          <p:nvPr/>
        </p:nvSpPr>
        <p:spPr bwMode="auto">
          <a:xfrm>
            <a:off x="4572000" y="507577"/>
            <a:ext cx="4305300" cy="384175"/>
          </a:xfrm>
          <a:prstGeom prst="rect">
            <a:avLst/>
          </a:prstGeom>
          <a:noFill/>
          <a:ln w="76200" algn="ctr">
            <a:noFill/>
            <a:miter lim="800000"/>
            <a:headEnd/>
            <a:tailEnd/>
          </a:ln>
        </p:spPr>
        <p:txBody>
          <a:bodyPr>
            <a:spAutoFit/>
          </a:bodyPr>
          <a:lstStyle/>
          <a:p>
            <a:pPr>
              <a:spcBef>
                <a:spcPct val="50000"/>
              </a:spcBef>
              <a:defRPr/>
            </a:pPr>
            <a:r>
              <a:rPr lang="es-MX" sz="1900" b="1" dirty="0">
                <a:solidFill>
                  <a:schemeClr val="bg2">
                    <a:lumMod val="10000"/>
                  </a:schemeClr>
                </a:solidFill>
                <a:latin typeface="+mj-lt"/>
              </a:rPr>
              <a:t>Equipos de comunicación de emergencia</a:t>
            </a:r>
            <a:endParaRPr lang="es-ES" sz="1900" b="1" dirty="0">
              <a:solidFill>
                <a:schemeClr val="bg2">
                  <a:lumMod val="10000"/>
                </a:schemeClr>
              </a:solidFill>
              <a:latin typeface="+mj-lt"/>
            </a:endParaRPr>
          </a:p>
        </p:txBody>
      </p:sp>
      <p:sp>
        <p:nvSpPr>
          <p:cNvPr id="9" name="Rectangle 2"/>
          <p:cNvSpPr txBox="1">
            <a:spLocks noChangeArrowheads="1"/>
          </p:cNvSpPr>
          <p:nvPr/>
        </p:nvSpPr>
        <p:spPr>
          <a:xfrm>
            <a:off x="179512" y="484533"/>
            <a:ext cx="3328988" cy="428625"/>
          </a:xfrm>
          <a:prstGeom prst="rect">
            <a:avLst/>
          </a:prstGeom>
        </p:spPr>
        <p:txBody>
          <a:bodyPr anchor="ctr">
            <a:normAutofit/>
          </a:bodyPr>
          <a:lstStyle/>
          <a:p>
            <a:pPr eaLnBrk="1" fontAlgn="auto" hangingPunct="1">
              <a:spcAft>
                <a:spcPts val="0"/>
              </a:spcAft>
              <a:defRPr/>
            </a:pPr>
            <a:r>
              <a:rPr lang="es-PE" sz="2000" b="1" dirty="0">
                <a:latin typeface="+mj-lt"/>
                <a:ea typeface="+mj-ea"/>
                <a:cs typeface="+mj-cs"/>
              </a:rPr>
              <a:t>Servicios </a:t>
            </a:r>
            <a:r>
              <a:rPr lang="es-PE" sz="2000" b="1" dirty="0" smtClean="0">
                <a:latin typeface="+mj-lt"/>
                <a:ea typeface="+mj-ea"/>
                <a:cs typeface="+mj-cs"/>
              </a:rPr>
              <a:t>Obligatorios</a:t>
            </a:r>
            <a:endParaRPr lang="es-ES" sz="2000" b="1" dirty="0">
              <a:latin typeface="+mj-lt"/>
              <a:ea typeface="+mj-ea"/>
              <a:cs typeface="+mj-cs"/>
            </a:endParaRPr>
          </a:p>
        </p:txBody>
      </p:sp>
      <p:pic>
        <p:nvPicPr>
          <p:cNvPr id="10" name="9 Imagen" descr="Z:\FOTOS REVISTA\Para Capeco\SOS.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0034" y="1093206"/>
            <a:ext cx="7929618" cy="5072098"/>
          </a:xfrm>
          <a:prstGeom prst="rect">
            <a:avLst/>
          </a:prstGeom>
          <a:ln>
            <a:noFill/>
          </a:ln>
          <a:effectLst>
            <a:softEdge rad="112500"/>
          </a:effectLst>
        </p:spPr>
      </p:pic>
      <p:sp>
        <p:nvSpPr>
          <p:cNvPr id="11" name="10 CuadroTexto"/>
          <p:cNvSpPr txBox="1"/>
          <p:nvPr/>
        </p:nvSpPr>
        <p:spPr>
          <a:xfrm>
            <a:off x="683568" y="1241424"/>
            <a:ext cx="7560840" cy="1708160"/>
          </a:xfrm>
          <a:prstGeom prst="rect">
            <a:avLst/>
          </a:prstGeom>
          <a:noFill/>
        </p:spPr>
        <p:txBody>
          <a:bodyPr wrap="square">
            <a:spAutoFit/>
          </a:bodyPr>
          <a:lstStyle/>
          <a:p>
            <a:pPr algn="just" eaLnBrk="1" hangingPunct="1">
              <a:defRPr/>
            </a:pPr>
            <a:r>
              <a:rPr lang="es-PE" sz="1750" b="1" dirty="0">
                <a:latin typeface="+mn-lt"/>
              </a:rPr>
              <a:t>Los usuarios disponen de teléfonos de emergencia </a:t>
            </a:r>
            <a:r>
              <a:rPr lang="es-PE" sz="1750" b="1" dirty="0" smtClean="0">
                <a:latin typeface="+mn-lt"/>
              </a:rPr>
              <a:t>en poste ubicados cada 10 km además de </a:t>
            </a:r>
            <a:r>
              <a:rPr lang="es-PE" sz="1750" b="1" dirty="0">
                <a:latin typeface="+mn-lt"/>
              </a:rPr>
              <a:t>una </a:t>
            </a:r>
            <a:r>
              <a:rPr lang="es-PE" sz="1750" b="1" dirty="0" smtClean="0">
                <a:latin typeface="+mn-lt"/>
              </a:rPr>
              <a:t>Central </a:t>
            </a:r>
            <a:r>
              <a:rPr lang="es-PE" sz="1750" b="1" dirty="0">
                <a:latin typeface="+mn-lt"/>
              </a:rPr>
              <a:t>de </a:t>
            </a:r>
            <a:r>
              <a:rPr lang="es-PE" sz="1750" b="1" dirty="0" smtClean="0">
                <a:latin typeface="+mn-lt"/>
              </a:rPr>
              <a:t>Emergencia </a:t>
            </a:r>
            <a:r>
              <a:rPr lang="es-PE" sz="1750" b="1" dirty="0">
                <a:latin typeface="+mn-lt"/>
              </a:rPr>
              <a:t>que </a:t>
            </a:r>
            <a:r>
              <a:rPr lang="es-PE" sz="1750" b="1" dirty="0" smtClean="0">
                <a:latin typeface="+mn-lt"/>
              </a:rPr>
              <a:t>atiende </a:t>
            </a:r>
            <a:r>
              <a:rPr lang="es-PE" sz="1750" b="1" dirty="0">
                <a:latin typeface="+mn-lt"/>
              </a:rPr>
              <a:t>las 24 </a:t>
            </a:r>
            <a:r>
              <a:rPr lang="es-PE" sz="1750" b="1" dirty="0" smtClean="0">
                <a:latin typeface="+mn-lt"/>
              </a:rPr>
              <a:t>horas </a:t>
            </a:r>
            <a:r>
              <a:rPr lang="es-PE" sz="1750" b="1" dirty="0">
                <a:latin typeface="+mn-lt"/>
              </a:rPr>
              <a:t>al día para proporcionar auxilio mecánico, atención médica y traslado en ambulancias </a:t>
            </a:r>
            <a:r>
              <a:rPr lang="es-PE" sz="1750" b="1" dirty="0" smtClean="0">
                <a:latin typeface="+mn-lt"/>
              </a:rPr>
              <a:t>equipadas</a:t>
            </a:r>
            <a:r>
              <a:rPr lang="es-PE" sz="1750" b="1" dirty="0">
                <a:latin typeface="+mn-lt"/>
              </a:rPr>
              <a:t>. </a:t>
            </a:r>
            <a:r>
              <a:rPr lang="es-PE" sz="1750" b="1" dirty="0" smtClean="0">
                <a:latin typeface="+mn-lt"/>
              </a:rPr>
              <a:t>Asimismo, los </a:t>
            </a:r>
            <a:r>
              <a:rPr lang="es-PE" sz="1750" b="1" dirty="0">
                <a:latin typeface="+mn-lt"/>
              </a:rPr>
              <a:t>usuarios también pueden comunicarse desde sus teléfonos </a:t>
            </a:r>
            <a:r>
              <a:rPr lang="es-PE" sz="1750" b="1" dirty="0" smtClean="0">
                <a:latin typeface="+mn-lt"/>
              </a:rPr>
              <a:t>particulares</a:t>
            </a:r>
            <a:r>
              <a:rPr lang="es-PE" sz="1750" b="1" dirty="0">
                <a:latin typeface="+mn-lt"/>
              </a:rPr>
              <a:t> </a:t>
            </a:r>
            <a:r>
              <a:rPr lang="es-PE" sz="1750" b="1" dirty="0" smtClean="0">
                <a:latin typeface="+mn-lt"/>
              </a:rPr>
              <a:t>marcando los números telefónicos que figuran en los tickets de pago de peaje y en los paneles a lo largo de la Concesión.</a:t>
            </a:r>
            <a:endParaRPr lang="es-PE" sz="1750" b="1" dirty="0">
              <a:latin typeface="+mn-lt"/>
            </a:endParaRPr>
          </a:p>
        </p:txBody>
      </p:sp>
      <p:sp>
        <p:nvSpPr>
          <p:cNvPr id="12"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smtClean="0">
                <a:solidFill>
                  <a:schemeClr val="bg1"/>
                </a:solidFill>
                <a:latin typeface="+mj-lt"/>
                <a:ea typeface="+mj-ea"/>
                <a:cs typeface="+mj-cs"/>
              </a:rPr>
              <a:t>b. Aspectos Operativos - Operaciones</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38567848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7"/>
          <p:cNvSpPr txBox="1">
            <a:spLocks noChangeArrowheads="1"/>
          </p:cNvSpPr>
          <p:nvPr/>
        </p:nvSpPr>
        <p:spPr bwMode="auto">
          <a:xfrm>
            <a:off x="5357813" y="428625"/>
            <a:ext cx="2927350" cy="400050"/>
          </a:xfrm>
          <a:prstGeom prst="rect">
            <a:avLst/>
          </a:prstGeom>
          <a:noFill/>
          <a:ln w="76200" algn="ctr">
            <a:noFill/>
            <a:miter lim="800000"/>
            <a:headEnd/>
            <a:tailEnd/>
          </a:ln>
        </p:spPr>
        <p:txBody>
          <a:bodyPr>
            <a:spAutoFit/>
          </a:bodyPr>
          <a:lstStyle/>
          <a:p>
            <a:pPr algn="r">
              <a:spcBef>
                <a:spcPct val="50000"/>
              </a:spcBef>
              <a:defRPr/>
            </a:pPr>
            <a:r>
              <a:rPr lang="es-MX" sz="2000" b="1" dirty="0">
                <a:solidFill>
                  <a:schemeClr val="bg2">
                    <a:lumMod val="10000"/>
                  </a:schemeClr>
                </a:solidFill>
                <a:latin typeface="Calibri" pitchFamily="34" charset="0"/>
              </a:rPr>
              <a:t>Grúas y auxilio mecánico</a:t>
            </a:r>
            <a:endParaRPr lang="es-ES" sz="2000" b="1" dirty="0">
              <a:solidFill>
                <a:schemeClr val="bg2">
                  <a:lumMod val="10000"/>
                </a:schemeClr>
              </a:solidFill>
              <a:latin typeface="Calibri" pitchFamily="34" charset="0"/>
            </a:endParaRPr>
          </a:p>
        </p:txBody>
      </p:sp>
      <p:pic>
        <p:nvPicPr>
          <p:cNvPr id="33799" name="Picture 7" descr="Z:\9. Fotos Norvial\Fotos 20150219\P100096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41444" y="1173707"/>
            <a:ext cx="7847463" cy="46809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1106488" y="1341438"/>
            <a:ext cx="6929437" cy="630942"/>
          </a:xfrm>
          <a:prstGeom prst="rect">
            <a:avLst/>
          </a:prstGeom>
          <a:noFill/>
        </p:spPr>
        <p:txBody>
          <a:bodyPr>
            <a:spAutoFit/>
          </a:bodyPr>
          <a:lstStyle/>
          <a:p>
            <a:pPr algn="just" eaLnBrk="1" hangingPunct="1">
              <a:defRPr/>
            </a:pPr>
            <a:r>
              <a:rPr lang="es-PE" sz="1750" b="1" dirty="0">
                <a:latin typeface="+mn-lt"/>
              </a:rPr>
              <a:t>Contamos con 4 grúas </a:t>
            </a:r>
            <a:r>
              <a:rPr lang="es-PE" sz="1750" b="1" dirty="0" smtClean="0">
                <a:latin typeface="+mn-lt"/>
              </a:rPr>
              <a:t>para </a:t>
            </a:r>
            <a:r>
              <a:rPr lang="es-PE" sz="1750" b="1" dirty="0">
                <a:latin typeface="+mn-lt"/>
              </a:rPr>
              <a:t>atender las emergencias de los vehículos ligeros o pesados en el menor tiempo posible.</a:t>
            </a:r>
          </a:p>
        </p:txBody>
      </p:sp>
      <p:sp>
        <p:nvSpPr>
          <p:cNvPr id="7" name="Rectangle 2"/>
          <p:cNvSpPr txBox="1">
            <a:spLocks noChangeArrowheads="1"/>
          </p:cNvSpPr>
          <p:nvPr/>
        </p:nvSpPr>
        <p:spPr>
          <a:xfrm>
            <a:off x="24550" y="435219"/>
            <a:ext cx="3328988" cy="428625"/>
          </a:xfrm>
          <a:prstGeom prst="rect">
            <a:avLst/>
          </a:prstGeom>
        </p:spPr>
        <p:txBody>
          <a:bodyPr anchor="ctr">
            <a:normAutofit/>
          </a:bodyPr>
          <a:lstStyle/>
          <a:p>
            <a:pPr eaLnBrk="1" fontAlgn="auto" hangingPunct="1">
              <a:spcAft>
                <a:spcPts val="0"/>
              </a:spcAft>
              <a:defRPr/>
            </a:pPr>
            <a:r>
              <a:rPr lang="es-PE" sz="2000" b="1" dirty="0">
                <a:latin typeface="+mj-lt"/>
                <a:ea typeface="+mj-ea"/>
                <a:cs typeface="+mj-cs"/>
              </a:rPr>
              <a:t>Servicios </a:t>
            </a:r>
            <a:r>
              <a:rPr lang="es-PE" sz="2000" b="1" dirty="0" smtClean="0">
                <a:latin typeface="+mj-lt"/>
                <a:ea typeface="+mj-ea"/>
                <a:cs typeface="+mj-cs"/>
              </a:rPr>
              <a:t>ofrecidos</a:t>
            </a:r>
            <a:endParaRPr lang="es-ES" sz="2000" b="1" dirty="0">
              <a:latin typeface="+mj-lt"/>
              <a:ea typeface="+mj-ea"/>
              <a:cs typeface="+mj-cs"/>
            </a:endParaRPr>
          </a:p>
        </p:txBody>
      </p:sp>
      <p:sp>
        <p:nvSpPr>
          <p:cNvPr id="8"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smtClean="0">
                <a:solidFill>
                  <a:schemeClr val="bg1"/>
                </a:solidFill>
                <a:latin typeface="+mj-lt"/>
                <a:ea typeface="+mj-ea"/>
                <a:cs typeface="+mj-cs"/>
              </a:rPr>
              <a:t>b. Aspectos Operativos - Operaciones</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994941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7"/>
          <p:cNvSpPr txBox="1">
            <a:spLocks noChangeArrowheads="1"/>
          </p:cNvSpPr>
          <p:nvPr/>
        </p:nvSpPr>
        <p:spPr bwMode="auto">
          <a:xfrm>
            <a:off x="3923928" y="415266"/>
            <a:ext cx="4927864" cy="400110"/>
          </a:xfrm>
          <a:prstGeom prst="rect">
            <a:avLst/>
          </a:prstGeom>
          <a:noFill/>
          <a:ln w="76200" algn="ctr">
            <a:noFill/>
            <a:miter lim="800000"/>
            <a:headEnd/>
            <a:tailEnd/>
          </a:ln>
        </p:spPr>
        <p:txBody>
          <a:bodyPr wrap="square">
            <a:spAutoFit/>
          </a:bodyPr>
          <a:lstStyle/>
          <a:p>
            <a:pPr>
              <a:spcBef>
                <a:spcPct val="50000"/>
              </a:spcBef>
              <a:defRPr/>
            </a:pPr>
            <a:r>
              <a:rPr lang="es-MX" sz="2000" b="1" dirty="0">
                <a:solidFill>
                  <a:schemeClr val="bg2">
                    <a:lumMod val="10000"/>
                  </a:schemeClr>
                </a:solidFill>
                <a:latin typeface="Calibri" pitchFamily="34" charset="0"/>
              </a:rPr>
              <a:t>Ambulancias con personal médico y tópicos</a:t>
            </a:r>
            <a:endParaRPr lang="es-ES" sz="2000" b="1" dirty="0">
              <a:solidFill>
                <a:schemeClr val="bg2">
                  <a:lumMod val="10000"/>
                </a:schemeClr>
              </a:solidFill>
              <a:latin typeface="Calibri" pitchFamily="34" charset="0"/>
            </a:endParaRPr>
          </a:p>
        </p:txBody>
      </p:sp>
      <p:sp>
        <p:nvSpPr>
          <p:cNvPr id="7" name="Rectangle 2"/>
          <p:cNvSpPr txBox="1">
            <a:spLocks noChangeArrowheads="1"/>
          </p:cNvSpPr>
          <p:nvPr/>
        </p:nvSpPr>
        <p:spPr>
          <a:xfrm>
            <a:off x="24550" y="435219"/>
            <a:ext cx="3328988" cy="428625"/>
          </a:xfrm>
          <a:prstGeom prst="rect">
            <a:avLst/>
          </a:prstGeom>
        </p:spPr>
        <p:txBody>
          <a:bodyPr anchor="ctr">
            <a:normAutofit/>
          </a:bodyPr>
          <a:lstStyle/>
          <a:p>
            <a:pPr eaLnBrk="1" fontAlgn="auto" hangingPunct="1">
              <a:spcAft>
                <a:spcPts val="0"/>
              </a:spcAft>
              <a:defRPr/>
            </a:pPr>
            <a:r>
              <a:rPr lang="es-PE" sz="2000" b="1" dirty="0">
                <a:latin typeface="+mj-lt"/>
                <a:ea typeface="+mj-ea"/>
                <a:cs typeface="+mj-cs"/>
              </a:rPr>
              <a:t>Servicios </a:t>
            </a:r>
            <a:r>
              <a:rPr lang="es-PE" sz="2000" b="1" dirty="0" smtClean="0">
                <a:latin typeface="+mj-lt"/>
                <a:ea typeface="+mj-ea"/>
                <a:cs typeface="+mj-cs"/>
              </a:rPr>
              <a:t>Obligatorios</a:t>
            </a:r>
            <a:endParaRPr lang="es-ES" sz="2000" b="1" dirty="0">
              <a:latin typeface="+mj-lt"/>
              <a:ea typeface="+mj-ea"/>
              <a:cs typeface="+mj-cs"/>
            </a:endParaRPr>
          </a:p>
        </p:txBody>
      </p:sp>
      <p:sp>
        <p:nvSpPr>
          <p:cNvPr id="9" name="4 Título"/>
          <p:cNvSpPr txBox="1">
            <a:spLocks/>
          </p:cNvSpPr>
          <p:nvPr/>
        </p:nvSpPr>
        <p:spPr bwMode="auto">
          <a:xfrm>
            <a:off x="0" y="0"/>
            <a:ext cx="5436096" cy="428625"/>
          </a:xfrm>
          <a:prstGeom prst="rect">
            <a:avLst/>
          </a:prstGeom>
          <a:noFill/>
          <a:ln w="9525">
            <a:noFill/>
            <a:miter lim="800000"/>
            <a:headEnd/>
            <a:tailEnd/>
          </a:ln>
        </p:spPr>
        <p:txBody>
          <a:bodyPr anchor="ctr"/>
          <a:lstStyle/>
          <a:p>
            <a:pPr algn="ctr">
              <a:defRPr/>
            </a:pPr>
            <a:r>
              <a:rPr lang="es-PE" sz="2000" b="1" dirty="0" smtClean="0">
                <a:solidFill>
                  <a:schemeClr val="bg1"/>
                </a:solidFill>
                <a:latin typeface="+mj-lt"/>
                <a:ea typeface="+mj-ea"/>
                <a:cs typeface="+mj-cs"/>
              </a:rPr>
              <a:t>b. Aspectos Operativos - Operaciones</a:t>
            </a:r>
            <a:endParaRPr lang="es-PE" sz="2000" b="1" dirty="0">
              <a:solidFill>
                <a:schemeClr val="bg1"/>
              </a:solidFill>
              <a:latin typeface="+mj-lt"/>
              <a:ea typeface="+mj-ea"/>
              <a:cs typeface="+mj-cs"/>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295" y="892513"/>
            <a:ext cx="8422394" cy="5416125"/>
          </a:xfrm>
          <a:prstGeom prst="rect">
            <a:avLst/>
          </a:prstGeom>
          <a:ln>
            <a:noFill/>
          </a:ln>
          <a:effectLst>
            <a:outerShdw blurRad="292100" dist="139700" dir="2700000" algn="tl" rotWithShape="0">
              <a:srgbClr val="333333">
                <a:alpha val="65000"/>
              </a:srgbClr>
            </a:outerShdw>
          </a:effectLst>
        </p:spPr>
      </p:pic>
      <p:sp>
        <p:nvSpPr>
          <p:cNvPr id="8" name="7 CuadroTexto"/>
          <p:cNvSpPr txBox="1"/>
          <p:nvPr/>
        </p:nvSpPr>
        <p:spPr>
          <a:xfrm>
            <a:off x="611560" y="971831"/>
            <a:ext cx="8064896" cy="900246"/>
          </a:xfrm>
          <a:prstGeom prst="rect">
            <a:avLst/>
          </a:prstGeom>
          <a:noFill/>
        </p:spPr>
        <p:txBody>
          <a:bodyPr wrap="square">
            <a:spAutoFit/>
          </a:bodyPr>
          <a:lstStyle/>
          <a:p>
            <a:pPr eaLnBrk="1" hangingPunct="1">
              <a:defRPr/>
            </a:pPr>
            <a:r>
              <a:rPr lang="es-PE" sz="1750" b="1" dirty="0">
                <a:latin typeface="+mj-lt"/>
              </a:rPr>
              <a:t>Las </a:t>
            </a:r>
            <a:r>
              <a:rPr lang="es-PE" sz="1750" b="1" dirty="0" smtClean="0">
                <a:latin typeface="+mj-lt"/>
              </a:rPr>
              <a:t>ambulancias </a:t>
            </a:r>
            <a:r>
              <a:rPr lang="es-PE" sz="1750" b="1" dirty="0">
                <a:latin typeface="+mj-lt"/>
              </a:rPr>
              <a:t>de Norvial están disponibles permanentemente para atender casos de emergencias en la ruta. Cada ambulancia está operada por un </a:t>
            </a:r>
            <a:r>
              <a:rPr lang="es-PE" sz="1750" b="1" dirty="0" smtClean="0">
                <a:latin typeface="+mj-lt"/>
              </a:rPr>
              <a:t>médico </a:t>
            </a:r>
            <a:r>
              <a:rPr lang="es-PE" sz="1750" b="1" dirty="0">
                <a:latin typeface="+mj-lt"/>
              </a:rPr>
              <a:t>y un </a:t>
            </a:r>
            <a:r>
              <a:rPr lang="es-PE" sz="1750" b="1" dirty="0" smtClean="0">
                <a:latin typeface="+mj-lt"/>
              </a:rPr>
              <a:t>paramédico.  Estas ambulancias están ubicadas en los Peajes de Serpentin y Paraíso.</a:t>
            </a:r>
            <a:endParaRPr lang="es-PE" sz="1750" b="1" dirty="0">
              <a:latin typeface="+mj-lt"/>
            </a:endParaRPr>
          </a:p>
        </p:txBody>
      </p:sp>
    </p:spTree>
    <p:extLst>
      <p:ext uri="{BB962C8B-B14F-4D97-AF65-F5344CB8AC3E}">
        <p14:creationId xmlns:p14="http://schemas.microsoft.com/office/powerpoint/2010/main" val="32993559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Documents and Settings\jbustamanter\Mis documentos\Norvial\Imágenes\2009\20090114\Motociclista.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56082" y="4149080"/>
            <a:ext cx="2995549" cy="19442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891" name="Text Box 7"/>
          <p:cNvSpPr txBox="1">
            <a:spLocks noChangeArrowheads="1"/>
          </p:cNvSpPr>
          <p:nvPr/>
        </p:nvSpPr>
        <p:spPr bwMode="auto">
          <a:xfrm>
            <a:off x="5143500" y="357188"/>
            <a:ext cx="3233738" cy="400050"/>
          </a:xfrm>
          <a:prstGeom prst="rect">
            <a:avLst/>
          </a:prstGeom>
          <a:noFill/>
          <a:ln w="76200" algn="ctr">
            <a:noFill/>
            <a:miter lim="800000"/>
            <a:headEnd/>
            <a:tailEnd/>
          </a:ln>
        </p:spPr>
        <p:txBody>
          <a:bodyPr>
            <a:spAutoFit/>
          </a:bodyPr>
          <a:lstStyle/>
          <a:p>
            <a:pPr algn="r">
              <a:spcBef>
                <a:spcPct val="50000"/>
              </a:spcBef>
              <a:defRPr/>
            </a:pPr>
            <a:r>
              <a:rPr lang="es-MX" sz="2000" b="1" dirty="0" smtClean="0">
                <a:solidFill>
                  <a:schemeClr val="bg2">
                    <a:lumMod val="10000"/>
                  </a:schemeClr>
                </a:solidFill>
                <a:latin typeface="+mj-lt"/>
              </a:rPr>
              <a:t>Patrullaje</a:t>
            </a:r>
            <a:endParaRPr lang="es-MX" sz="2000" b="1" dirty="0">
              <a:solidFill>
                <a:schemeClr val="bg2">
                  <a:lumMod val="10000"/>
                </a:schemeClr>
              </a:solidFill>
              <a:latin typeface="+mj-lt"/>
            </a:endParaRPr>
          </a:p>
        </p:txBody>
      </p:sp>
      <p:sp>
        <p:nvSpPr>
          <p:cNvPr id="6" name="5 CuadroTexto"/>
          <p:cNvSpPr txBox="1"/>
          <p:nvPr/>
        </p:nvSpPr>
        <p:spPr>
          <a:xfrm>
            <a:off x="395536" y="1035280"/>
            <a:ext cx="8122994" cy="900246"/>
          </a:xfrm>
          <a:prstGeom prst="rect">
            <a:avLst/>
          </a:prstGeom>
          <a:noFill/>
        </p:spPr>
        <p:txBody>
          <a:bodyPr wrap="square">
            <a:spAutoFit/>
          </a:bodyPr>
          <a:lstStyle/>
          <a:p>
            <a:pPr algn="just" eaLnBrk="1" hangingPunct="1">
              <a:defRPr/>
            </a:pPr>
            <a:r>
              <a:rPr lang="es-PE" sz="1750" b="1" dirty="0" smtClean="0">
                <a:latin typeface="+mn-lt"/>
              </a:rPr>
              <a:t>Las furgonetas y motociclistas de Norvial S.A. </a:t>
            </a:r>
            <a:r>
              <a:rPr lang="es-PE" sz="1750" b="1" dirty="0">
                <a:latin typeface="+mn-lt"/>
              </a:rPr>
              <a:t>contribuyen con </a:t>
            </a:r>
            <a:r>
              <a:rPr lang="es-PE" sz="1750" b="1" dirty="0" smtClean="0">
                <a:latin typeface="+mn-lt"/>
              </a:rPr>
              <a:t>el monitoreo,  la </a:t>
            </a:r>
            <a:r>
              <a:rPr lang="es-PE" sz="1750" b="1" dirty="0">
                <a:latin typeface="+mn-lt"/>
              </a:rPr>
              <a:t>seguridad y mantenimiento de la carretera, resolviendo rápidamente los problemas que se presentan a lo largo de la vía</a:t>
            </a:r>
            <a:r>
              <a:rPr lang="es-PE" sz="1750" b="1" dirty="0" smtClean="0">
                <a:latin typeface="+mn-lt"/>
              </a:rPr>
              <a:t>.</a:t>
            </a:r>
            <a:endParaRPr lang="es-PE" sz="1750" b="1" dirty="0">
              <a:latin typeface="+mn-lt"/>
            </a:endParaRPr>
          </a:p>
        </p:txBody>
      </p:sp>
      <p:sp>
        <p:nvSpPr>
          <p:cNvPr id="8" name="Rectangle 2"/>
          <p:cNvSpPr txBox="1">
            <a:spLocks noChangeArrowheads="1"/>
          </p:cNvSpPr>
          <p:nvPr/>
        </p:nvSpPr>
        <p:spPr>
          <a:xfrm>
            <a:off x="24550" y="435219"/>
            <a:ext cx="3328988" cy="428625"/>
          </a:xfrm>
          <a:prstGeom prst="rect">
            <a:avLst/>
          </a:prstGeom>
        </p:spPr>
        <p:txBody>
          <a:bodyPr anchor="ctr">
            <a:normAutofit/>
          </a:bodyPr>
          <a:lstStyle/>
          <a:p>
            <a:pPr eaLnBrk="1" fontAlgn="auto" hangingPunct="1">
              <a:spcAft>
                <a:spcPts val="0"/>
              </a:spcAft>
              <a:defRPr/>
            </a:pPr>
            <a:r>
              <a:rPr lang="es-PE" sz="2000" b="1" dirty="0">
                <a:latin typeface="+mj-lt"/>
                <a:ea typeface="+mj-ea"/>
                <a:cs typeface="+mj-cs"/>
              </a:rPr>
              <a:t>Servicios </a:t>
            </a:r>
            <a:r>
              <a:rPr lang="es-PE" sz="2000" b="1" dirty="0" smtClean="0">
                <a:latin typeface="+mj-lt"/>
                <a:ea typeface="+mj-ea"/>
                <a:cs typeface="+mj-cs"/>
              </a:rPr>
              <a:t>ofrecidos</a:t>
            </a:r>
            <a:endParaRPr lang="es-ES" sz="2000" b="1" dirty="0">
              <a:latin typeface="+mj-lt"/>
              <a:ea typeface="+mj-ea"/>
              <a:cs typeface="+mj-cs"/>
            </a:endParaRPr>
          </a:p>
        </p:txBody>
      </p:sp>
      <p:sp>
        <p:nvSpPr>
          <p:cNvPr id="10"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smtClean="0">
                <a:solidFill>
                  <a:schemeClr val="bg1"/>
                </a:solidFill>
                <a:latin typeface="+mj-lt"/>
                <a:ea typeface="+mj-ea"/>
                <a:cs typeface="+mj-cs"/>
              </a:rPr>
              <a:t>b. Aspectos Operativos - Operaciones</a:t>
            </a:r>
            <a:endParaRPr lang="es-PE" sz="2000" b="1" dirty="0">
              <a:solidFill>
                <a:schemeClr val="bg1"/>
              </a:solidFill>
              <a:latin typeface="+mj-lt"/>
              <a:ea typeface="+mj-ea"/>
              <a:cs typeface="+mj-cs"/>
            </a:endParaRPr>
          </a:p>
        </p:txBody>
      </p:sp>
      <p:pic>
        <p:nvPicPr>
          <p:cNvPr id="3" name="Imagen 2"/>
          <p:cNvPicPr preferRelativeResize="0">
            <a:picLocks/>
          </p:cNvPicPr>
          <p:nvPr/>
        </p:nvPicPr>
        <p:blipFill>
          <a:blip r:embed="rId5" cstate="print">
            <a:extLst>
              <a:ext uri="{28A0092B-C50C-407E-A947-70E740481C1C}">
                <a14:useLocalDpi xmlns:a14="http://schemas.microsoft.com/office/drawing/2010/main" val="0"/>
              </a:ext>
            </a:extLst>
          </a:blip>
          <a:stretch>
            <a:fillRect/>
          </a:stretch>
        </p:blipFill>
        <p:spPr>
          <a:xfrm>
            <a:off x="256228" y="1963530"/>
            <a:ext cx="5827939" cy="34096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451352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5 Imagen" descr="001.JPG"/>
          <p:cNvPicPr>
            <a:picLocks noChangeAspect="1"/>
          </p:cNvPicPr>
          <p:nvPr/>
        </p:nvPicPr>
        <p:blipFill>
          <a:blip r:embed="rId4" cstate="print"/>
          <a:srcRect/>
          <a:stretch>
            <a:fillRect/>
          </a:stretch>
        </p:blipFill>
        <p:spPr bwMode="auto">
          <a:xfrm>
            <a:off x="250825" y="877888"/>
            <a:ext cx="8642350" cy="5408612"/>
          </a:xfrm>
          <a:prstGeom prst="rect">
            <a:avLst/>
          </a:prstGeom>
          <a:ln>
            <a:noFill/>
          </a:ln>
          <a:effectLst>
            <a:softEdge rad="112500"/>
          </a:effectLst>
        </p:spPr>
      </p:pic>
      <p:sp>
        <p:nvSpPr>
          <p:cNvPr id="57348"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endParaRPr lang="es-PE" altLang="es-PE">
              <a:latin typeface="Calibri" pitchFamily="34" charset="0"/>
            </a:endParaRPr>
          </a:p>
        </p:txBody>
      </p:sp>
      <p:sp>
        <p:nvSpPr>
          <p:cNvPr id="3" name="Text Box 7"/>
          <p:cNvSpPr txBox="1">
            <a:spLocks noChangeArrowheads="1"/>
          </p:cNvSpPr>
          <p:nvPr/>
        </p:nvSpPr>
        <p:spPr bwMode="auto">
          <a:xfrm>
            <a:off x="4286250" y="395288"/>
            <a:ext cx="4749800" cy="369887"/>
          </a:xfrm>
          <a:prstGeom prst="rect">
            <a:avLst/>
          </a:prstGeom>
          <a:noFill/>
          <a:ln w="76200" algn="ctr">
            <a:noFill/>
            <a:miter lim="800000"/>
            <a:headEnd/>
            <a:tailEnd/>
          </a:ln>
        </p:spPr>
        <p:txBody>
          <a:bodyPr>
            <a:spAutoFit/>
          </a:bodyPr>
          <a:lstStyle/>
          <a:p>
            <a:pPr>
              <a:spcBef>
                <a:spcPct val="50000"/>
              </a:spcBef>
              <a:defRPr/>
            </a:pPr>
            <a:r>
              <a:rPr lang="es-MX" b="1" dirty="0">
                <a:solidFill>
                  <a:schemeClr val="bg2">
                    <a:lumMod val="10000"/>
                  </a:schemeClr>
                </a:solidFill>
                <a:latin typeface="Calibri" pitchFamily="34" charset="0"/>
              </a:rPr>
              <a:t>Tratamiento paisajista y cuidado del ambiente</a:t>
            </a:r>
            <a:endParaRPr lang="es-ES" b="1" dirty="0">
              <a:solidFill>
                <a:schemeClr val="bg2">
                  <a:lumMod val="10000"/>
                </a:schemeClr>
              </a:solidFill>
              <a:latin typeface="Calibri" pitchFamily="34" charset="0"/>
            </a:endParaRPr>
          </a:p>
        </p:txBody>
      </p:sp>
      <p:sp>
        <p:nvSpPr>
          <p:cNvPr id="8" name="7 CuadroTexto"/>
          <p:cNvSpPr txBox="1"/>
          <p:nvPr/>
        </p:nvSpPr>
        <p:spPr>
          <a:xfrm>
            <a:off x="428625" y="1071563"/>
            <a:ext cx="8286750" cy="1169551"/>
          </a:xfrm>
          <a:prstGeom prst="rect">
            <a:avLst/>
          </a:prstGeom>
          <a:noFill/>
        </p:spPr>
        <p:txBody>
          <a:bodyPr>
            <a:spAutoFit/>
          </a:bodyPr>
          <a:lstStyle/>
          <a:p>
            <a:pPr eaLnBrk="1" hangingPunct="1">
              <a:defRPr/>
            </a:pPr>
            <a:r>
              <a:rPr lang="es-PE" sz="1750" b="1" dirty="0">
                <a:latin typeface="+mj-lt"/>
              </a:rPr>
              <a:t>Antes de la concesión muchos lugares eran punto de acopio de desmonte, sin embargo, gracias a un importante esfuerzo se han sembrado árboles, asumiendo Norvial el costo de su riego y cuidado.</a:t>
            </a:r>
          </a:p>
          <a:p>
            <a:pPr eaLnBrk="1" hangingPunct="1">
              <a:defRPr/>
            </a:pPr>
            <a:endParaRPr lang="es-PE" sz="1750" b="1" dirty="0">
              <a:latin typeface="+mj-lt"/>
            </a:endParaRPr>
          </a:p>
        </p:txBody>
      </p:sp>
      <p:sp>
        <p:nvSpPr>
          <p:cNvPr id="9" name="Rectangle 2"/>
          <p:cNvSpPr txBox="1">
            <a:spLocks noChangeArrowheads="1"/>
          </p:cNvSpPr>
          <p:nvPr/>
        </p:nvSpPr>
        <p:spPr>
          <a:xfrm>
            <a:off x="24550" y="435219"/>
            <a:ext cx="3328988" cy="428625"/>
          </a:xfrm>
          <a:prstGeom prst="rect">
            <a:avLst/>
          </a:prstGeom>
        </p:spPr>
        <p:txBody>
          <a:bodyPr anchor="ctr">
            <a:normAutofit/>
          </a:bodyPr>
          <a:lstStyle/>
          <a:p>
            <a:pPr eaLnBrk="1" fontAlgn="auto" hangingPunct="1">
              <a:spcAft>
                <a:spcPts val="0"/>
              </a:spcAft>
              <a:defRPr/>
            </a:pPr>
            <a:r>
              <a:rPr lang="es-PE" sz="2000" b="1" dirty="0">
                <a:latin typeface="+mj-lt"/>
                <a:ea typeface="+mj-ea"/>
                <a:cs typeface="+mj-cs"/>
              </a:rPr>
              <a:t>Servicios </a:t>
            </a:r>
            <a:r>
              <a:rPr lang="es-PE" sz="2000" b="1" dirty="0" smtClean="0">
                <a:latin typeface="+mj-lt"/>
                <a:ea typeface="+mj-ea"/>
                <a:cs typeface="+mj-cs"/>
              </a:rPr>
              <a:t>ofrecidos</a:t>
            </a:r>
            <a:endParaRPr lang="es-ES" sz="2000" b="1" dirty="0">
              <a:latin typeface="+mj-lt"/>
              <a:ea typeface="+mj-ea"/>
              <a:cs typeface="+mj-cs"/>
            </a:endParaRPr>
          </a:p>
        </p:txBody>
      </p:sp>
      <p:sp>
        <p:nvSpPr>
          <p:cNvPr id="10"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smtClean="0">
                <a:solidFill>
                  <a:schemeClr val="bg1"/>
                </a:solidFill>
                <a:latin typeface="+mj-lt"/>
                <a:ea typeface="+mj-ea"/>
                <a:cs typeface="+mj-cs"/>
              </a:rPr>
              <a:t>b. Aspectos Operativos - Operaciones</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2800433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 Imagen" descr="DSC01504 copy.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928670"/>
            <a:ext cx="4215602" cy="5143536"/>
          </a:xfrm>
          <a:prstGeom prst="rect">
            <a:avLst/>
          </a:prstGeom>
          <a:ln>
            <a:noFill/>
          </a:ln>
          <a:effectLst>
            <a:softEdge rad="112500"/>
          </a:effectLst>
        </p:spPr>
      </p:pic>
      <p:pic>
        <p:nvPicPr>
          <p:cNvPr id="39939" name="5 Imagen" descr="DSC04426.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42844" y="1000108"/>
            <a:ext cx="4429156" cy="3494105"/>
          </a:xfrm>
          <a:prstGeom prst="rect">
            <a:avLst/>
          </a:prstGeom>
          <a:ln>
            <a:noFill/>
          </a:ln>
          <a:effectLst>
            <a:softEdge rad="112500"/>
          </a:effectLst>
        </p:spPr>
      </p:pic>
      <p:sp>
        <p:nvSpPr>
          <p:cNvPr id="39941" name="Text Box 7"/>
          <p:cNvSpPr txBox="1">
            <a:spLocks noChangeArrowheads="1"/>
          </p:cNvSpPr>
          <p:nvPr/>
        </p:nvSpPr>
        <p:spPr bwMode="auto">
          <a:xfrm>
            <a:off x="5072063" y="357188"/>
            <a:ext cx="3571875" cy="400050"/>
          </a:xfrm>
          <a:prstGeom prst="rect">
            <a:avLst/>
          </a:prstGeom>
          <a:noFill/>
          <a:ln w="76200" algn="ctr">
            <a:noFill/>
            <a:miter lim="800000"/>
            <a:headEnd/>
            <a:tailEnd/>
          </a:ln>
        </p:spPr>
        <p:txBody>
          <a:bodyPr>
            <a:spAutoFit/>
          </a:bodyPr>
          <a:lstStyle/>
          <a:p>
            <a:pPr>
              <a:spcBef>
                <a:spcPct val="50000"/>
              </a:spcBef>
              <a:defRPr/>
            </a:pPr>
            <a:r>
              <a:rPr lang="es-MX" sz="2000" b="1" dirty="0">
                <a:solidFill>
                  <a:schemeClr val="bg2">
                    <a:lumMod val="10000"/>
                  </a:schemeClr>
                </a:solidFill>
                <a:latin typeface="+mj-lt"/>
              </a:rPr>
              <a:t>Delimitación del Derecho de Vía</a:t>
            </a:r>
          </a:p>
        </p:txBody>
      </p:sp>
      <p:sp>
        <p:nvSpPr>
          <p:cNvPr id="9" name="8 CuadroTexto"/>
          <p:cNvSpPr txBox="1"/>
          <p:nvPr/>
        </p:nvSpPr>
        <p:spPr>
          <a:xfrm>
            <a:off x="214313" y="4572000"/>
            <a:ext cx="4214812" cy="1708160"/>
          </a:xfrm>
          <a:prstGeom prst="rect">
            <a:avLst/>
          </a:prstGeom>
          <a:noFill/>
          <a:ln>
            <a:solidFill>
              <a:schemeClr val="tx1"/>
            </a:solidFill>
          </a:ln>
        </p:spPr>
        <p:txBody>
          <a:bodyPr>
            <a:spAutoFit/>
          </a:bodyPr>
          <a:lstStyle/>
          <a:p>
            <a:pPr algn="just" eaLnBrk="1" fontAlgn="auto" hangingPunct="1">
              <a:spcBef>
                <a:spcPts val="0"/>
              </a:spcBef>
              <a:spcAft>
                <a:spcPts val="0"/>
              </a:spcAft>
              <a:defRPr/>
            </a:pPr>
            <a:r>
              <a:rPr lang="es-PE" sz="1750" b="1" dirty="0">
                <a:latin typeface="+mj-lt"/>
              </a:rPr>
              <a:t>Para conservar la vía libre de invasiones, Norvial ha colocado hitos delimitando toda la franja de derecho de vía, además, disponemos de personal que la patrulla permanentemente para detectar inconvenientes.</a:t>
            </a:r>
          </a:p>
        </p:txBody>
      </p:sp>
      <p:sp>
        <p:nvSpPr>
          <p:cNvPr id="10" name="Rectangle 2"/>
          <p:cNvSpPr txBox="1">
            <a:spLocks noChangeArrowheads="1"/>
          </p:cNvSpPr>
          <p:nvPr/>
        </p:nvSpPr>
        <p:spPr>
          <a:xfrm>
            <a:off x="24550" y="435219"/>
            <a:ext cx="3328988" cy="428625"/>
          </a:xfrm>
          <a:prstGeom prst="rect">
            <a:avLst/>
          </a:prstGeom>
        </p:spPr>
        <p:txBody>
          <a:bodyPr anchor="ctr">
            <a:normAutofit/>
          </a:bodyPr>
          <a:lstStyle/>
          <a:p>
            <a:pPr eaLnBrk="1" fontAlgn="auto" hangingPunct="1">
              <a:spcAft>
                <a:spcPts val="0"/>
              </a:spcAft>
              <a:defRPr/>
            </a:pPr>
            <a:r>
              <a:rPr lang="es-PE" sz="2000" b="1" dirty="0">
                <a:latin typeface="+mj-lt"/>
                <a:ea typeface="+mj-ea"/>
                <a:cs typeface="+mj-cs"/>
              </a:rPr>
              <a:t>Servicios </a:t>
            </a:r>
            <a:r>
              <a:rPr lang="es-PE" sz="2000" b="1" dirty="0" smtClean="0">
                <a:latin typeface="+mj-lt"/>
                <a:ea typeface="+mj-ea"/>
                <a:cs typeface="+mj-cs"/>
              </a:rPr>
              <a:t>ofrecidos</a:t>
            </a:r>
            <a:endParaRPr lang="es-ES" sz="2000" b="1" dirty="0">
              <a:latin typeface="+mj-lt"/>
              <a:ea typeface="+mj-ea"/>
              <a:cs typeface="+mj-cs"/>
            </a:endParaRPr>
          </a:p>
        </p:txBody>
      </p:sp>
      <p:sp>
        <p:nvSpPr>
          <p:cNvPr id="12"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smtClean="0">
                <a:solidFill>
                  <a:schemeClr val="bg1"/>
                </a:solidFill>
                <a:latin typeface="+mj-lt"/>
                <a:ea typeface="+mj-ea"/>
                <a:cs typeface="+mj-cs"/>
              </a:rPr>
              <a:t>b. Aspectos Operativos - Operaciones</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1510157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3561"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1 Título"/>
          <p:cNvSpPr>
            <a:spLocks noGrp="1"/>
          </p:cNvSpPr>
          <p:nvPr>
            <p:ph type="title"/>
          </p:nvPr>
        </p:nvSpPr>
        <p:spPr>
          <a:xfrm>
            <a:off x="6215063" y="285750"/>
            <a:ext cx="2571750" cy="582613"/>
          </a:xfrm>
        </p:spPr>
        <p:txBody>
          <a:bodyPr/>
          <a:lstStyle/>
          <a:p>
            <a:pPr algn="l">
              <a:defRPr/>
            </a:pPr>
            <a:r>
              <a:rPr lang="es-PE" sz="2000" b="1" dirty="0" smtClean="0">
                <a:solidFill>
                  <a:schemeClr val="bg2">
                    <a:lumMod val="10000"/>
                  </a:schemeClr>
                </a:solidFill>
                <a:latin typeface="+mn-lt"/>
              </a:rPr>
              <a:t>Limpieza de carretera</a:t>
            </a:r>
          </a:p>
        </p:txBody>
      </p:sp>
      <p:sp>
        <p:nvSpPr>
          <p:cNvPr id="6" name="5 CuadroTexto"/>
          <p:cNvSpPr txBox="1"/>
          <p:nvPr/>
        </p:nvSpPr>
        <p:spPr>
          <a:xfrm>
            <a:off x="179388" y="836613"/>
            <a:ext cx="8607425" cy="630942"/>
          </a:xfrm>
          <a:prstGeom prst="rect">
            <a:avLst/>
          </a:prstGeom>
          <a:noFill/>
        </p:spPr>
        <p:txBody>
          <a:bodyPr wrap="square">
            <a:spAutoFit/>
          </a:bodyPr>
          <a:lstStyle/>
          <a:p>
            <a:pPr eaLnBrk="1" hangingPunct="1">
              <a:defRPr/>
            </a:pPr>
            <a:r>
              <a:rPr lang="es-PE" sz="1750" b="1" dirty="0">
                <a:solidFill>
                  <a:schemeClr val="bg1"/>
                </a:solidFill>
                <a:latin typeface="+mj-lt"/>
              </a:rPr>
              <a:t>Nuestro compromiso es ofrecer a los usuarios estrictos niveles de calidad y un buen servicio en toda la carretera concesionada.</a:t>
            </a:r>
          </a:p>
        </p:txBody>
      </p:sp>
      <p:sp>
        <p:nvSpPr>
          <p:cNvPr id="2" name="1 CuadroTexto"/>
          <p:cNvSpPr txBox="1"/>
          <p:nvPr/>
        </p:nvSpPr>
        <p:spPr>
          <a:xfrm>
            <a:off x="2411760" y="5301208"/>
            <a:ext cx="4032448" cy="361637"/>
          </a:xfrm>
          <a:prstGeom prst="rect">
            <a:avLst/>
          </a:prstGeom>
          <a:noFill/>
        </p:spPr>
        <p:txBody>
          <a:bodyPr wrap="square">
            <a:spAutoFit/>
          </a:bodyPr>
          <a:lstStyle/>
          <a:p>
            <a:pPr eaLnBrk="1" hangingPunct="1">
              <a:defRPr/>
            </a:pPr>
            <a:r>
              <a:rPr lang="es-PE" sz="1750" b="1" dirty="0">
                <a:latin typeface="+mj-lt"/>
              </a:rPr>
              <a:t>Trabajos de desarenado con  </a:t>
            </a:r>
            <a:r>
              <a:rPr lang="es-PE" sz="1750" b="1" dirty="0" smtClean="0">
                <a:latin typeface="+mj-lt"/>
              </a:rPr>
              <a:t>máquina</a:t>
            </a:r>
            <a:endParaRPr lang="es-PE" sz="1750" b="1" dirty="0">
              <a:latin typeface="+mj-lt"/>
            </a:endParaRPr>
          </a:p>
        </p:txBody>
      </p:sp>
      <p:sp>
        <p:nvSpPr>
          <p:cNvPr id="9"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Mantenimiento</a:t>
            </a:r>
            <a:endParaRPr lang="es-PE" sz="2000" b="1" dirty="0">
              <a:solidFill>
                <a:schemeClr val="bg1"/>
              </a:solidFill>
              <a:latin typeface="+mj-lt"/>
              <a:ea typeface="+mj-ea"/>
              <a:cs typeface="+mj-cs"/>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5" y="1971676"/>
            <a:ext cx="4665191" cy="3113508"/>
          </a:xfrm>
          <a:prstGeom prst="rect">
            <a:avLst/>
          </a:prstGeom>
          <a:noFill/>
          <a:ln>
            <a:noFill/>
          </a:ln>
          <a:effectLst>
            <a:softEdge rad="114300"/>
          </a:effec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3256" y="1971676"/>
            <a:ext cx="4537285" cy="3028145"/>
          </a:xfrm>
          <a:prstGeom prst="rect">
            <a:avLst/>
          </a:prstGeom>
          <a:noFill/>
          <a:ln>
            <a:noFill/>
          </a:ln>
          <a:effectLst>
            <a:softEdge rad="1143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1 Título"/>
          <p:cNvSpPr>
            <a:spLocks noGrp="1"/>
          </p:cNvSpPr>
          <p:nvPr>
            <p:ph type="title"/>
          </p:nvPr>
        </p:nvSpPr>
        <p:spPr>
          <a:xfrm>
            <a:off x="4333822" y="552422"/>
            <a:ext cx="4469597" cy="582612"/>
          </a:xfrm>
        </p:spPr>
        <p:txBody>
          <a:bodyPr/>
          <a:lstStyle/>
          <a:p>
            <a:pPr algn="l">
              <a:defRPr/>
            </a:pPr>
            <a:r>
              <a:rPr lang="es-PE" sz="2000" b="1" dirty="0" smtClean="0">
                <a:solidFill>
                  <a:schemeClr val="bg2">
                    <a:lumMod val="10000"/>
                  </a:schemeClr>
                </a:solidFill>
              </a:rPr>
              <a:t>Mantenimiento de calzada y bermas</a:t>
            </a:r>
          </a:p>
        </p:txBody>
      </p:sp>
      <p:sp>
        <p:nvSpPr>
          <p:cNvPr id="37894" name="1 CuadroTexto"/>
          <p:cNvSpPr txBox="1">
            <a:spLocks noChangeArrowheads="1"/>
          </p:cNvSpPr>
          <p:nvPr/>
        </p:nvSpPr>
        <p:spPr bwMode="auto">
          <a:xfrm>
            <a:off x="5148263" y="5214938"/>
            <a:ext cx="331152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sz="1750" b="1" dirty="0">
                <a:latin typeface="+mn-lt"/>
              </a:rPr>
              <a:t>Colocación de </a:t>
            </a:r>
            <a:r>
              <a:rPr lang="es-PE" sz="1750" b="1" dirty="0" smtClean="0">
                <a:latin typeface="+mn-lt"/>
              </a:rPr>
              <a:t>material reciclado en bermas</a:t>
            </a:r>
            <a:endParaRPr lang="es-PE" sz="1750" b="1" dirty="0">
              <a:latin typeface="+mn-lt"/>
            </a:endParaRPr>
          </a:p>
        </p:txBody>
      </p:sp>
      <p:sp>
        <p:nvSpPr>
          <p:cNvPr id="37896" name="10 CuadroTexto"/>
          <p:cNvSpPr txBox="1">
            <a:spLocks noChangeArrowheads="1"/>
          </p:cNvSpPr>
          <p:nvPr/>
        </p:nvSpPr>
        <p:spPr bwMode="auto">
          <a:xfrm>
            <a:off x="339725" y="5211763"/>
            <a:ext cx="394493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sz="1750" b="1" dirty="0">
                <a:latin typeface="+mn-lt"/>
              </a:rPr>
              <a:t>Colocación de MAC en carril derecho de la </a:t>
            </a:r>
            <a:r>
              <a:rPr lang="es-PE" sz="1750" b="1" dirty="0" smtClean="0">
                <a:latin typeface="+mn-lt"/>
              </a:rPr>
              <a:t>pista S - N</a:t>
            </a:r>
            <a:endParaRPr lang="es-PE" sz="1750" b="1" dirty="0">
              <a:latin typeface="+mn-lt"/>
            </a:endParaRPr>
          </a:p>
        </p:txBody>
      </p:sp>
      <p:sp>
        <p:nvSpPr>
          <p:cNvPr id="11"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Mantenimiento</a:t>
            </a:r>
            <a:endParaRPr lang="es-PE" sz="2000" b="1" dirty="0">
              <a:solidFill>
                <a:schemeClr val="bg1"/>
              </a:solidFill>
              <a:latin typeface="+mj-lt"/>
              <a:ea typeface="+mj-ea"/>
              <a:cs typeface="+mj-cs"/>
            </a:endParaRPr>
          </a:p>
        </p:txBody>
      </p:sp>
      <p:pic>
        <p:nvPicPr>
          <p:cNvPr id="12" name="Imagen 11" descr="G:\fotos marzo\MARZO\02-03-16\IMG_8957.JPG"/>
          <p:cNvPicPr/>
          <p:nvPr/>
        </p:nvPicPr>
        <p:blipFill>
          <a:blip r:embed="rId4" cstate="print">
            <a:extLst>
              <a:ext uri="{28A0092B-C50C-407E-A947-70E740481C1C}">
                <a14:useLocalDpi xmlns:a14="http://schemas.microsoft.com/office/drawing/2010/main"/>
              </a:ext>
            </a:extLst>
          </a:blip>
          <a:srcRect/>
          <a:stretch>
            <a:fillRect/>
          </a:stretch>
        </p:blipFill>
        <p:spPr bwMode="auto">
          <a:xfrm>
            <a:off x="179512" y="1390619"/>
            <a:ext cx="3974797" cy="3313143"/>
          </a:xfrm>
          <a:prstGeom prst="rect">
            <a:avLst/>
          </a:prstGeom>
          <a:noFill/>
          <a:ln>
            <a:noFill/>
          </a:ln>
          <a:effectLst>
            <a:softEdge rad="114300"/>
          </a:effectLst>
        </p:spPr>
      </p:pic>
      <p:pic>
        <p:nvPicPr>
          <p:cNvPr id="13" name="Imagen 12" descr="C:\Data\10.6.fotos del MP-2016\panel de fotoss\jorgesilva\IMG-20160516-WA0010.jpg"/>
          <p:cNvPicPr/>
          <p:nvPr/>
        </p:nvPicPr>
        <p:blipFill>
          <a:blip r:embed="rId5">
            <a:extLst>
              <a:ext uri="{28A0092B-C50C-407E-A947-70E740481C1C}">
                <a14:useLocalDpi xmlns:a14="http://schemas.microsoft.com/office/drawing/2010/main" val="0"/>
              </a:ext>
            </a:extLst>
          </a:blip>
          <a:srcRect/>
          <a:stretch>
            <a:fillRect/>
          </a:stretch>
        </p:blipFill>
        <p:spPr bwMode="auto">
          <a:xfrm>
            <a:off x="4333822" y="1390621"/>
            <a:ext cx="4630666" cy="3313142"/>
          </a:xfrm>
          <a:prstGeom prst="rect">
            <a:avLst/>
          </a:prstGeom>
          <a:noFill/>
          <a:ln>
            <a:noFill/>
          </a:ln>
          <a:effectLst>
            <a:softEdge rad="1524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1 Título"/>
          <p:cNvSpPr>
            <a:spLocks noGrp="1"/>
          </p:cNvSpPr>
          <p:nvPr>
            <p:ph type="title"/>
          </p:nvPr>
        </p:nvSpPr>
        <p:spPr>
          <a:xfrm>
            <a:off x="179164" y="463128"/>
            <a:ext cx="8785671" cy="582612"/>
          </a:xfrm>
        </p:spPr>
        <p:txBody>
          <a:bodyPr/>
          <a:lstStyle/>
          <a:p>
            <a:pPr algn="l">
              <a:defRPr/>
            </a:pPr>
            <a:r>
              <a:rPr lang="es-PE" sz="2000" b="1" dirty="0" smtClean="0">
                <a:solidFill>
                  <a:schemeClr val="bg2">
                    <a:lumMod val="10000"/>
                  </a:schemeClr>
                </a:solidFill>
              </a:rPr>
              <a:t>Demarcación y Pintura Horizontal de </a:t>
            </a:r>
            <a:r>
              <a:rPr lang="es-PE" sz="2000" b="1" dirty="0">
                <a:solidFill>
                  <a:schemeClr val="bg2">
                    <a:lumMod val="10000"/>
                  </a:schemeClr>
                </a:solidFill>
              </a:rPr>
              <a:t>pavimento </a:t>
            </a:r>
            <a:r>
              <a:rPr lang="es-PE" sz="2000" b="1" dirty="0" smtClean="0">
                <a:solidFill>
                  <a:schemeClr val="bg2">
                    <a:lumMod val="10000"/>
                  </a:schemeClr>
                </a:solidFill>
              </a:rPr>
              <a:t> y Mantenimiento </a:t>
            </a:r>
            <a:r>
              <a:rPr lang="es-PE" sz="2000" b="1" dirty="0">
                <a:solidFill>
                  <a:schemeClr val="bg2">
                    <a:lumMod val="10000"/>
                  </a:schemeClr>
                </a:solidFill>
              </a:rPr>
              <a:t>de </a:t>
            </a:r>
            <a:r>
              <a:rPr lang="es-PE" sz="2000" b="1" dirty="0" smtClean="0">
                <a:solidFill>
                  <a:schemeClr val="bg2">
                    <a:lumMod val="10000"/>
                  </a:schemeClr>
                </a:solidFill>
              </a:rPr>
              <a:t>sardineles</a:t>
            </a:r>
          </a:p>
        </p:txBody>
      </p:sp>
      <p:sp>
        <p:nvSpPr>
          <p:cNvPr id="8"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Mantenimiento</a:t>
            </a:r>
            <a:endParaRPr lang="es-PE" sz="2000" b="1" dirty="0">
              <a:solidFill>
                <a:schemeClr val="bg1"/>
              </a:solidFill>
              <a:latin typeface="+mj-lt"/>
              <a:ea typeface="+mj-ea"/>
              <a:cs typeface="+mj-cs"/>
            </a:endParaRPr>
          </a:p>
        </p:txBody>
      </p:sp>
      <p:pic>
        <p:nvPicPr>
          <p:cNvPr id="9" name="Imagen 8" descr="C:\Users\jorge.silva\AppData\Local\Microsoft\Windows\Temporary Internet Files\Content.Word\IMG-20160701-WA001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0479" y="919232"/>
            <a:ext cx="3946656" cy="2724277"/>
          </a:xfrm>
          <a:prstGeom prst="rect">
            <a:avLst/>
          </a:prstGeom>
          <a:noFill/>
          <a:ln>
            <a:noFill/>
          </a:ln>
          <a:effectLst>
            <a:softEdge rad="114300"/>
          </a:effectLst>
        </p:spPr>
      </p:pic>
      <p:pic>
        <p:nvPicPr>
          <p:cNvPr id="10" name="Imagen 9" descr="C:\Data\10.6.fotos del MP-2016\Julio\Nueva carpeta\IMG-20160707-WA0002.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6839" y="939800"/>
            <a:ext cx="4409450" cy="2724277"/>
          </a:xfrm>
          <a:prstGeom prst="rect">
            <a:avLst/>
          </a:prstGeom>
          <a:noFill/>
          <a:ln>
            <a:noFill/>
          </a:ln>
          <a:effectLst>
            <a:softEdge rad="139700"/>
          </a:effectLst>
        </p:spPr>
      </p:pic>
      <p:pic>
        <p:nvPicPr>
          <p:cNvPr id="2" name="Imagen 1"/>
          <p:cNvPicPr>
            <a:picLocks noChangeAspect="1"/>
          </p:cNvPicPr>
          <p:nvPr/>
        </p:nvPicPr>
        <p:blipFill rotWithShape="1">
          <a:blip r:embed="rId6" cstate="print">
            <a:extLst>
              <a:ext uri="{28A0092B-C50C-407E-A947-70E740481C1C}">
                <a14:useLocalDpi xmlns:a14="http://schemas.microsoft.com/office/drawing/2010/main" val="0"/>
              </a:ext>
            </a:extLst>
          </a:blip>
          <a:srcRect t="16503"/>
          <a:stretch/>
        </p:blipFill>
        <p:spPr>
          <a:xfrm>
            <a:off x="2550987" y="3664077"/>
            <a:ext cx="4413709" cy="2717251"/>
          </a:xfrm>
          <a:prstGeom prst="rect">
            <a:avLst/>
          </a:prstGeom>
          <a:effectLst>
            <a:softEdge rad="1651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5500688" y="642938"/>
            <a:ext cx="3071812" cy="500062"/>
          </a:xfrm>
        </p:spPr>
        <p:txBody>
          <a:bodyPr/>
          <a:lstStyle/>
          <a:p>
            <a:pPr algn="l">
              <a:defRPr/>
            </a:pPr>
            <a:r>
              <a:rPr lang="es-PE" sz="2400" b="1" dirty="0" smtClean="0">
                <a:solidFill>
                  <a:schemeClr val="bg2">
                    <a:lumMod val="10000"/>
                  </a:schemeClr>
                </a:solidFill>
              </a:rPr>
              <a:t>Accionistas de Norvial</a:t>
            </a:r>
          </a:p>
        </p:txBody>
      </p:sp>
      <p:pic>
        <p:nvPicPr>
          <p:cNvPr id="1029" name="Imagen 1" descr="Descripción: AF logo GrupoGyM CMYK - copi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88125" y="3786188"/>
            <a:ext cx="2430463"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Flecha derecha"/>
          <p:cNvSpPr/>
          <p:nvPr/>
        </p:nvSpPr>
        <p:spPr>
          <a:xfrm>
            <a:off x="2700338" y="4143375"/>
            <a:ext cx="728662"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E" dirty="0"/>
          </a:p>
        </p:txBody>
      </p:sp>
      <p:sp>
        <p:nvSpPr>
          <p:cNvPr id="9" name="8 Flecha derecha"/>
          <p:cNvSpPr/>
          <p:nvPr/>
        </p:nvSpPr>
        <p:spPr>
          <a:xfrm rot="10800000">
            <a:off x="5829300" y="4143375"/>
            <a:ext cx="614363"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PE" dirty="0"/>
          </a:p>
        </p:txBody>
      </p:sp>
      <p:sp>
        <p:nvSpPr>
          <p:cNvPr id="1035" name="11 CuadroTexto"/>
          <p:cNvSpPr txBox="1">
            <a:spLocks noChangeArrowheads="1"/>
          </p:cNvSpPr>
          <p:nvPr/>
        </p:nvSpPr>
        <p:spPr bwMode="auto">
          <a:xfrm>
            <a:off x="1002506" y="3043147"/>
            <a:ext cx="7858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altLang="es-PE" sz="2000" b="1" dirty="0">
                <a:latin typeface="Arial" charset="0"/>
              </a:rPr>
              <a:t> </a:t>
            </a:r>
            <a:r>
              <a:rPr lang="es-PE" altLang="es-PE" sz="1750" b="1" dirty="0">
                <a:latin typeface="+mn-lt"/>
              </a:rPr>
              <a:t>33%</a:t>
            </a:r>
          </a:p>
        </p:txBody>
      </p:sp>
      <p:sp>
        <p:nvSpPr>
          <p:cNvPr id="1036" name="12 CuadroTexto"/>
          <p:cNvSpPr txBox="1">
            <a:spLocks noChangeArrowheads="1"/>
          </p:cNvSpPr>
          <p:nvPr/>
        </p:nvSpPr>
        <p:spPr bwMode="auto">
          <a:xfrm>
            <a:off x="7164288" y="3236275"/>
            <a:ext cx="85725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altLang="es-PE" sz="1750" b="1" dirty="0">
                <a:latin typeface="+mn-lt"/>
              </a:rPr>
              <a:t>  67%</a:t>
            </a:r>
          </a:p>
        </p:txBody>
      </p:sp>
      <p:sp>
        <p:nvSpPr>
          <p:cNvPr id="1037" name="13 CuadroTexto"/>
          <p:cNvSpPr txBox="1">
            <a:spLocks noChangeArrowheads="1"/>
          </p:cNvSpPr>
          <p:nvPr/>
        </p:nvSpPr>
        <p:spPr bwMode="auto">
          <a:xfrm>
            <a:off x="2879725" y="1661257"/>
            <a:ext cx="3384550" cy="63094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altLang="es-PE" sz="1750" dirty="0">
                <a:latin typeface="+mn-lt"/>
              </a:rPr>
              <a:t>Actualmente, el accionariado está compuesto de la siguiente manera:</a:t>
            </a:r>
          </a:p>
        </p:txBody>
      </p:sp>
      <p:pic>
        <p:nvPicPr>
          <p:cNvPr id="1038" name="0 Imagen" descr="Logo plomo 201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35375" y="3643313"/>
            <a:ext cx="2079625"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4 Título"/>
          <p:cNvSpPr txBox="1">
            <a:spLocks/>
          </p:cNvSpPr>
          <p:nvPr/>
        </p:nvSpPr>
        <p:spPr bwMode="auto">
          <a:xfrm>
            <a:off x="0" y="0"/>
            <a:ext cx="1971675"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Introducción</a:t>
            </a:r>
          </a:p>
        </p:txBody>
      </p:sp>
      <p:pic>
        <p:nvPicPr>
          <p:cNvPr id="1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53779"/>
          <a:stretch/>
        </p:blipFill>
        <p:spPr bwMode="auto">
          <a:xfrm>
            <a:off x="179512" y="3643312"/>
            <a:ext cx="2392238"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Título"/>
          <p:cNvSpPr>
            <a:spLocks noGrp="1"/>
          </p:cNvSpPr>
          <p:nvPr>
            <p:ph type="title"/>
          </p:nvPr>
        </p:nvSpPr>
        <p:spPr>
          <a:xfrm>
            <a:off x="4140200" y="357188"/>
            <a:ext cx="4646613" cy="582612"/>
          </a:xfrm>
        </p:spPr>
        <p:txBody>
          <a:bodyPr/>
          <a:lstStyle/>
          <a:p>
            <a:pPr algn="l">
              <a:defRPr/>
            </a:pPr>
            <a:r>
              <a:rPr lang="es-PE" sz="2000" b="1" dirty="0" smtClean="0">
                <a:solidFill>
                  <a:schemeClr val="bg2">
                    <a:lumMod val="10000"/>
                  </a:schemeClr>
                </a:solidFill>
              </a:rPr>
              <a:t>Mantenimiento de alcantarillas y sifones</a:t>
            </a:r>
          </a:p>
        </p:txBody>
      </p:sp>
      <p:sp>
        <p:nvSpPr>
          <p:cNvPr id="11" name="10 CuadroTexto"/>
          <p:cNvSpPr txBox="1"/>
          <p:nvPr/>
        </p:nvSpPr>
        <p:spPr>
          <a:xfrm>
            <a:off x="755650" y="5084763"/>
            <a:ext cx="3384550" cy="630942"/>
          </a:xfrm>
          <a:prstGeom prst="rect">
            <a:avLst/>
          </a:prstGeom>
          <a:noFill/>
        </p:spPr>
        <p:txBody>
          <a:bodyPr>
            <a:spAutoFit/>
          </a:bodyPr>
          <a:lstStyle/>
          <a:p>
            <a:pPr algn="ctr" eaLnBrk="1" hangingPunct="1">
              <a:defRPr/>
            </a:pPr>
            <a:r>
              <a:rPr lang="es-PE" sz="1750" b="1" dirty="0">
                <a:latin typeface="+mj-lt"/>
              </a:rPr>
              <a:t>Trabajos de Limpieza de sifones. </a:t>
            </a:r>
          </a:p>
          <a:p>
            <a:pPr algn="ctr" eaLnBrk="1" hangingPunct="1">
              <a:defRPr/>
            </a:pPr>
            <a:r>
              <a:rPr lang="es-PE" sz="1750" b="1" dirty="0">
                <a:latin typeface="+mj-lt"/>
              </a:rPr>
              <a:t>Tramo: Huacho - Pativilca</a:t>
            </a:r>
          </a:p>
        </p:txBody>
      </p:sp>
      <p:sp>
        <p:nvSpPr>
          <p:cNvPr id="13" name="12 CuadroTexto"/>
          <p:cNvSpPr txBox="1"/>
          <p:nvPr/>
        </p:nvSpPr>
        <p:spPr>
          <a:xfrm>
            <a:off x="4932363" y="5084763"/>
            <a:ext cx="3600450" cy="630942"/>
          </a:xfrm>
          <a:prstGeom prst="rect">
            <a:avLst/>
          </a:prstGeom>
          <a:noFill/>
        </p:spPr>
        <p:txBody>
          <a:bodyPr>
            <a:spAutoFit/>
          </a:bodyPr>
          <a:lstStyle/>
          <a:p>
            <a:pPr algn="ctr" eaLnBrk="1" hangingPunct="1">
              <a:defRPr/>
            </a:pPr>
            <a:r>
              <a:rPr lang="es-PE" sz="1750" b="1" dirty="0">
                <a:latin typeface="+mj-lt"/>
              </a:rPr>
              <a:t>Trabajos de Limpieza de alcantarillas </a:t>
            </a:r>
            <a:r>
              <a:rPr lang="es-PE" sz="1750" b="1" dirty="0" smtClean="0">
                <a:latin typeface="+mj-lt"/>
              </a:rPr>
              <a:t> </a:t>
            </a:r>
            <a:endParaRPr lang="es-PE" sz="1750" b="1" dirty="0">
              <a:latin typeface="+mj-lt"/>
            </a:endParaRPr>
          </a:p>
          <a:p>
            <a:pPr algn="ctr" eaLnBrk="1" hangingPunct="1">
              <a:defRPr/>
            </a:pPr>
            <a:r>
              <a:rPr lang="es-PE" sz="1750" b="1" dirty="0">
                <a:latin typeface="+mj-lt"/>
              </a:rPr>
              <a:t>Tramo: Huacho - Pativilca</a:t>
            </a:r>
          </a:p>
        </p:txBody>
      </p:sp>
      <p:sp>
        <p:nvSpPr>
          <p:cNvPr id="10"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Mantenimiento</a:t>
            </a:r>
            <a:endParaRPr lang="es-PE" sz="2000" b="1" dirty="0">
              <a:solidFill>
                <a:schemeClr val="bg1"/>
              </a:solidFill>
              <a:latin typeface="+mj-lt"/>
              <a:ea typeface="+mj-ea"/>
              <a:cs typeface="+mj-cs"/>
            </a:endParaRPr>
          </a:p>
        </p:txBody>
      </p:sp>
      <p:pic>
        <p:nvPicPr>
          <p:cNvPr id="4" name="Imagen 3"/>
          <p:cNvPicPr>
            <a:picLocks noChangeAspect="1"/>
          </p:cNvPicPr>
          <p:nvPr/>
        </p:nvPicPr>
        <p:blipFill>
          <a:blip r:embed="rId4"/>
          <a:stretch>
            <a:fillRect/>
          </a:stretch>
        </p:blipFill>
        <p:spPr>
          <a:xfrm>
            <a:off x="179513" y="1293377"/>
            <a:ext cx="4193120" cy="3503775"/>
          </a:xfrm>
          <a:prstGeom prst="rect">
            <a:avLst/>
          </a:prstGeom>
          <a:effectLst>
            <a:softEdge rad="152400"/>
          </a:effectLst>
        </p:spPr>
      </p:pic>
      <p:pic>
        <p:nvPicPr>
          <p:cNvPr id="5" name="Imagen 4"/>
          <p:cNvPicPr>
            <a:picLocks noChangeAspect="1"/>
          </p:cNvPicPr>
          <p:nvPr/>
        </p:nvPicPr>
        <p:blipFill>
          <a:blip r:embed="rId5"/>
          <a:stretch>
            <a:fillRect/>
          </a:stretch>
        </p:blipFill>
        <p:spPr>
          <a:xfrm>
            <a:off x="4495251" y="1412776"/>
            <a:ext cx="4488751" cy="3384376"/>
          </a:xfrm>
          <a:prstGeom prst="rect">
            <a:avLst/>
          </a:prstGeom>
          <a:effectLst>
            <a:softEdge rad="190500"/>
          </a:effec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1 Título"/>
          <p:cNvSpPr>
            <a:spLocks noGrp="1"/>
          </p:cNvSpPr>
          <p:nvPr>
            <p:ph type="title"/>
          </p:nvPr>
        </p:nvSpPr>
        <p:spPr>
          <a:xfrm>
            <a:off x="5937250" y="357188"/>
            <a:ext cx="2955925" cy="582612"/>
          </a:xfrm>
        </p:spPr>
        <p:txBody>
          <a:bodyPr/>
          <a:lstStyle/>
          <a:p>
            <a:pPr algn="l">
              <a:defRPr/>
            </a:pPr>
            <a:r>
              <a:rPr lang="es-PE" sz="2000" b="1" dirty="0" smtClean="0">
                <a:solidFill>
                  <a:schemeClr val="bg2">
                    <a:lumMod val="10000"/>
                  </a:schemeClr>
                </a:solidFill>
              </a:rPr>
              <a:t>Protección de Taludes</a:t>
            </a:r>
          </a:p>
        </p:txBody>
      </p:sp>
      <p:sp>
        <p:nvSpPr>
          <p:cNvPr id="13" name="12 CuadroTexto"/>
          <p:cNvSpPr txBox="1"/>
          <p:nvPr/>
        </p:nvSpPr>
        <p:spPr>
          <a:xfrm>
            <a:off x="1331640" y="5229200"/>
            <a:ext cx="6120680" cy="1169551"/>
          </a:xfrm>
          <a:prstGeom prst="rect">
            <a:avLst/>
          </a:prstGeom>
          <a:noFill/>
          <a:ln>
            <a:solidFill>
              <a:srgbClr val="000000"/>
            </a:solidFill>
          </a:ln>
        </p:spPr>
        <p:txBody>
          <a:bodyPr wrap="square">
            <a:spAutoFit/>
          </a:bodyPr>
          <a:lstStyle/>
          <a:p>
            <a:pPr algn="just" eaLnBrk="1" hangingPunct="1">
              <a:defRPr/>
            </a:pPr>
            <a:r>
              <a:rPr lang="es-ES" sz="1750" dirty="0">
                <a:latin typeface="+mj-lt"/>
              </a:rPr>
              <a:t>En el tramo Serpentín de Pasamayo existen zonas en las cuales los taludes inferiores se </a:t>
            </a:r>
            <a:r>
              <a:rPr lang="es-ES" sz="1750" dirty="0" smtClean="0">
                <a:latin typeface="+mj-lt"/>
              </a:rPr>
              <a:t>erosionan </a:t>
            </a:r>
            <a:r>
              <a:rPr lang="es-ES" sz="1750" dirty="0">
                <a:latin typeface="+mj-lt"/>
              </a:rPr>
              <a:t>por la acción del viento, por ello, con el fin de evitar </a:t>
            </a:r>
            <a:r>
              <a:rPr lang="es-ES" sz="1750" dirty="0" smtClean="0">
                <a:latin typeface="+mj-lt"/>
              </a:rPr>
              <a:t>la erosión </a:t>
            </a:r>
            <a:r>
              <a:rPr lang="es-ES" sz="1750" dirty="0">
                <a:latin typeface="+mj-lt"/>
              </a:rPr>
              <a:t>del talud inferior </a:t>
            </a:r>
            <a:r>
              <a:rPr lang="es-ES" sz="1750" dirty="0" smtClean="0">
                <a:latin typeface="+mj-lt"/>
              </a:rPr>
              <a:t>Norvial, utiliza un sistema andenerías para protegerlos. </a:t>
            </a:r>
            <a:endParaRPr lang="es-PE" sz="1750" dirty="0">
              <a:latin typeface="+mj-lt"/>
            </a:endParaRPr>
          </a:p>
        </p:txBody>
      </p:sp>
      <p:sp>
        <p:nvSpPr>
          <p:cNvPr id="12"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Mantenimiento</a:t>
            </a:r>
            <a:endParaRPr lang="es-PE" sz="2000" b="1" dirty="0">
              <a:solidFill>
                <a:schemeClr val="bg1"/>
              </a:solidFill>
              <a:latin typeface="+mj-lt"/>
              <a:ea typeface="+mj-ea"/>
              <a:cs typeface="+mj-cs"/>
            </a:endParaRPr>
          </a:p>
        </p:txBody>
      </p:sp>
      <p:pic>
        <p:nvPicPr>
          <p:cNvPr id="14" name="Imagen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764704"/>
            <a:ext cx="4536504" cy="3402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14 Imagen" descr="C:\Users\usuario\Desktop\Nueva carpeta (4)\P1090933.JPG"/>
          <p:cNvPicPr/>
          <p:nvPr/>
        </p:nvPicPr>
        <p:blipFill>
          <a:blip r:embed="rId5" cstate="print"/>
          <a:srcRect/>
          <a:stretch>
            <a:fillRect/>
          </a:stretch>
        </p:blipFill>
        <p:spPr bwMode="auto">
          <a:xfrm>
            <a:off x="3779912" y="2492896"/>
            <a:ext cx="4968552" cy="2592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4 Título"/>
          <p:cNvSpPr txBox="1">
            <a:spLocks/>
          </p:cNvSpPr>
          <p:nvPr/>
        </p:nvSpPr>
        <p:spPr bwMode="auto">
          <a:xfrm>
            <a:off x="0" y="0"/>
            <a:ext cx="8892480"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Mantenimiento Periódico – Conformidad del Regulador</a:t>
            </a:r>
            <a:endParaRPr lang="es-PE" sz="2000" b="1" dirty="0">
              <a:solidFill>
                <a:schemeClr val="bg1"/>
              </a:solidFill>
              <a:latin typeface="+mj-lt"/>
              <a:ea typeface="+mj-ea"/>
              <a:cs typeface="+mj-cs"/>
            </a:endParaRPr>
          </a:p>
        </p:txBody>
      </p:sp>
      <p:pic>
        <p:nvPicPr>
          <p:cNvPr id="4" name="Imagen 3"/>
          <p:cNvPicPr/>
          <p:nvPr/>
        </p:nvPicPr>
        <p:blipFill rotWithShape="1">
          <a:blip r:embed="rId4"/>
          <a:srcRect l="29474" t="16128" r="33116" b="5217"/>
          <a:stretch/>
        </p:blipFill>
        <p:spPr bwMode="auto">
          <a:xfrm>
            <a:off x="2771800" y="620688"/>
            <a:ext cx="3816424" cy="5472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86503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1 Título"/>
          <p:cNvSpPr>
            <a:spLocks noGrp="1"/>
          </p:cNvSpPr>
          <p:nvPr>
            <p:ph type="title"/>
          </p:nvPr>
        </p:nvSpPr>
        <p:spPr>
          <a:xfrm>
            <a:off x="323528" y="692696"/>
            <a:ext cx="3000375" cy="299247"/>
          </a:xfrm>
        </p:spPr>
        <p:txBody>
          <a:bodyPr/>
          <a:lstStyle/>
          <a:p>
            <a:pPr algn="l">
              <a:defRPr/>
            </a:pPr>
            <a:r>
              <a:rPr lang="es-PE" sz="2000" b="1" dirty="0" smtClean="0">
                <a:solidFill>
                  <a:schemeClr val="bg2">
                    <a:lumMod val="10000"/>
                  </a:schemeClr>
                </a:solidFill>
              </a:rPr>
              <a:t>Monitoreos Ambientales</a:t>
            </a:r>
          </a:p>
        </p:txBody>
      </p:sp>
      <p:pic>
        <p:nvPicPr>
          <p:cNvPr id="7" name="8 Imagen" descr="C:\Ulises\PREVENCION DE RIESGOS\Norvial\Monitoreo\Abril 2015\PEAJE SERPENTIN - PARTE 1\AIRE\P-1\P104027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2036" y="1089422"/>
            <a:ext cx="2971800" cy="21977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11 Imagen" descr="R:\MONITOREOS 2015\NORVIAL\11. NOVIEMBRE\REGISTRO FOTOGRÁFICO\RUIDO AMBIENTAL\CR-5\IMG_0413.JPG"/>
          <p:cNvPicPr/>
          <p:nvPr/>
        </p:nvPicPr>
        <p:blipFill>
          <a:blip r:embed="rId5" cstate="print"/>
          <a:srcRect/>
          <a:stretch>
            <a:fillRect/>
          </a:stretch>
        </p:blipFill>
        <p:spPr bwMode="auto">
          <a:xfrm>
            <a:off x="4783263" y="1089422"/>
            <a:ext cx="2900998" cy="21977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4400" y="3763586"/>
            <a:ext cx="2971800" cy="2226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12 Imagen" descr="R:\MONITOREOS 2015\NORVIAL\11. NOVIEMBRE\REGISTRO FOTOGRÁFICO\CALIDAD DE AGUA\MA-04\IMG_0348.JPG"/>
          <p:cNvPicPr/>
          <p:nvPr/>
        </p:nvPicPr>
        <p:blipFill>
          <a:blip r:embed="rId7" cstate="print"/>
          <a:srcRect/>
          <a:stretch>
            <a:fillRect/>
          </a:stretch>
        </p:blipFill>
        <p:spPr bwMode="auto">
          <a:xfrm>
            <a:off x="4783263" y="3779661"/>
            <a:ext cx="2900998" cy="2226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1 Título"/>
          <p:cNvSpPr txBox="1">
            <a:spLocks/>
          </p:cNvSpPr>
          <p:nvPr/>
        </p:nvSpPr>
        <p:spPr bwMode="auto">
          <a:xfrm>
            <a:off x="1395825" y="3379012"/>
            <a:ext cx="3152065" cy="29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defRPr/>
            </a:pPr>
            <a:r>
              <a:rPr lang="es-PE" sz="1750" dirty="0" smtClean="0">
                <a:solidFill>
                  <a:schemeClr val="bg2">
                    <a:lumMod val="10000"/>
                  </a:schemeClr>
                </a:solidFill>
              </a:rPr>
              <a:t>Monitoreo de Calidad del Aire</a:t>
            </a:r>
          </a:p>
        </p:txBody>
      </p:sp>
      <p:sp>
        <p:nvSpPr>
          <p:cNvPr id="12" name="1 Título"/>
          <p:cNvSpPr txBox="1">
            <a:spLocks/>
          </p:cNvSpPr>
          <p:nvPr/>
        </p:nvSpPr>
        <p:spPr bwMode="auto">
          <a:xfrm>
            <a:off x="4660295" y="3346863"/>
            <a:ext cx="3152065" cy="29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defRPr/>
            </a:pPr>
            <a:r>
              <a:rPr lang="es-PE" sz="1750" dirty="0" smtClean="0">
                <a:solidFill>
                  <a:schemeClr val="bg2">
                    <a:lumMod val="10000"/>
                  </a:schemeClr>
                </a:solidFill>
              </a:rPr>
              <a:t>Monitoreo de Calidad de Ruido</a:t>
            </a:r>
          </a:p>
        </p:txBody>
      </p:sp>
      <p:sp>
        <p:nvSpPr>
          <p:cNvPr id="13" name="1 Título"/>
          <p:cNvSpPr txBox="1">
            <a:spLocks/>
          </p:cNvSpPr>
          <p:nvPr/>
        </p:nvSpPr>
        <p:spPr bwMode="auto">
          <a:xfrm>
            <a:off x="1395824" y="6090286"/>
            <a:ext cx="3152065" cy="29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defRPr/>
            </a:pPr>
            <a:r>
              <a:rPr lang="es-PE" sz="1750" dirty="0" smtClean="0">
                <a:solidFill>
                  <a:schemeClr val="bg2">
                    <a:lumMod val="10000"/>
                  </a:schemeClr>
                </a:solidFill>
              </a:rPr>
              <a:t>Monitoreo de Calidad de Suelo</a:t>
            </a:r>
          </a:p>
        </p:txBody>
      </p:sp>
      <p:sp>
        <p:nvSpPr>
          <p:cNvPr id="14" name="1 Título"/>
          <p:cNvSpPr txBox="1">
            <a:spLocks/>
          </p:cNvSpPr>
          <p:nvPr/>
        </p:nvSpPr>
        <p:spPr bwMode="auto">
          <a:xfrm>
            <a:off x="4660294" y="6090706"/>
            <a:ext cx="3152065" cy="29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defRPr/>
            </a:pPr>
            <a:r>
              <a:rPr lang="es-PE" sz="1750" dirty="0" smtClean="0">
                <a:solidFill>
                  <a:schemeClr val="bg2">
                    <a:lumMod val="10000"/>
                  </a:schemeClr>
                </a:solidFill>
              </a:rPr>
              <a:t>Monitoreo de Calidad de Agua</a:t>
            </a:r>
          </a:p>
        </p:txBody>
      </p:sp>
      <p:sp>
        <p:nvSpPr>
          <p:cNvPr id="15"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1377858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1 Título"/>
          <p:cNvSpPr>
            <a:spLocks noGrp="1"/>
          </p:cNvSpPr>
          <p:nvPr>
            <p:ph type="title"/>
          </p:nvPr>
        </p:nvSpPr>
        <p:spPr>
          <a:xfrm>
            <a:off x="323528" y="556920"/>
            <a:ext cx="7056784" cy="511175"/>
          </a:xfrm>
        </p:spPr>
        <p:txBody>
          <a:bodyPr/>
          <a:lstStyle/>
          <a:p>
            <a:pPr algn="l">
              <a:defRPr/>
            </a:pPr>
            <a:r>
              <a:rPr lang="es-PE" sz="2000" b="1" dirty="0" smtClean="0">
                <a:solidFill>
                  <a:schemeClr val="bg2">
                    <a:lumMod val="10000"/>
                  </a:schemeClr>
                </a:solidFill>
              </a:rPr>
              <a:t>Riego y cuidado de áreas verdes – Ancón – Huacho - </a:t>
            </a:r>
            <a:r>
              <a:rPr lang="es-PE" sz="2000" b="1" dirty="0">
                <a:solidFill>
                  <a:schemeClr val="bg2">
                    <a:lumMod val="10000"/>
                  </a:schemeClr>
                </a:solidFill>
              </a:rPr>
              <a:t>P</a:t>
            </a:r>
            <a:r>
              <a:rPr lang="es-PE" sz="2000" b="1" dirty="0" smtClean="0">
                <a:solidFill>
                  <a:schemeClr val="bg2">
                    <a:lumMod val="10000"/>
                  </a:schemeClr>
                </a:solidFill>
              </a:rPr>
              <a:t>ativilca </a:t>
            </a:r>
          </a:p>
        </p:txBody>
      </p:sp>
      <p:sp>
        <p:nvSpPr>
          <p:cNvPr id="11"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a:t>
            </a:r>
            <a:endParaRPr lang="es-PE" sz="2000" b="1" dirty="0">
              <a:solidFill>
                <a:schemeClr val="bg1"/>
              </a:solidFill>
              <a:latin typeface="+mj-lt"/>
              <a:ea typeface="+mj-ea"/>
              <a:cs typeface="+mj-cs"/>
            </a:endParaRPr>
          </a:p>
        </p:txBody>
      </p:sp>
      <p:pic>
        <p:nvPicPr>
          <p:cNvPr id="12" name="Imagen 11" descr="D:\Pc Ing. Jessica Taipe\Pictures\OCTUBRE\22-26.10.16\IMG_2804.JPG"/>
          <p:cNvPicPr/>
          <p:nvPr/>
        </p:nvPicPr>
        <p:blipFill rotWithShape="1">
          <a:blip r:embed="rId4" cstate="print">
            <a:extLst>
              <a:ext uri="{28A0092B-C50C-407E-A947-70E740481C1C}">
                <a14:useLocalDpi xmlns:a14="http://schemas.microsoft.com/office/drawing/2010/main" val="0"/>
              </a:ext>
            </a:extLst>
          </a:blip>
          <a:srcRect b="16479"/>
          <a:stretch/>
        </p:blipFill>
        <p:spPr bwMode="auto">
          <a:xfrm>
            <a:off x="1177253" y="1147017"/>
            <a:ext cx="2970612" cy="2232000"/>
          </a:xfrm>
          <a:prstGeom prst="rect">
            <a:avLst/>
          </a:prstGeom>
          <a:noFill/>
          <a:ln>
            <a:noFill/>
          </a:ln>
          <a:extLst>
            <a:ext uri="{53640926-AAD7-44D8-BBD7-CCE9431645EC}">
              <a14:shadowObscured xmlns:a14="http://schemas.microsoft.com/office/drawing/2010/main"/>
            </a:ext>
          </a:extLst>
        </p:spPr>
      </p:pic>
      <p:pic>
        <p:nvPicPr>
          <p:cNvPr id="13" name="Imagen 12" descr="C:\Users\Vanesa pc\Desktop\Fotos ancon\2017\Nueva carpeta\ABRIL\IMG-20170418-WA001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137100"/>
            <a:ext cx="2970612" cy="2251833"/>
          </a:xfrm>
          <a:prstGeom prst="rect">
            <a:avLst/>
          </a:prstGeom>
          <a:noFill/>
          <a:ln>
            <a:noFill/>
          </a:ln>
        </p:spPr>
      </p:pic>
      <p:pic>
        <p:nvPicPr>
          <p:cNvPr id="14" name="Imagen 13" descr="C:\Users\Vanesa pc\Desktop\Fotos ancon\2017\IMG-20170428-WA003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2742" y="3716079"/>
            <a:ext cx="2970612" cy="2241916"/>
          </a:xfrm>
          <a:prstGeom prst="rect">
            <a:avLst/>
          </a:prstGeom>
          <a:noFill/>
          <a:ln>
            <a:noFill/>
          </a:ln>
        </p:spPr>
      </p:pic>
      <p:pic>
        <p:nvPicPr>
          <p:cNvPr id="15" name="Imagen 14" descr="C:\Users\Vanesa pc\Desktop\Fotos ancon\2017\IMG-20170314-WA0079.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3745395"/>
            <a:ext cx="2941955" cy="2212600"/>
          </a:xfrm>
          <a:prstGeom prst="rect">
            <a:avLst/>
          </a:prstGeom>
          <a:noFill/>
          <a:ln>
            <a:noFill/>
          </a:ln>
        </p:spPr>
      </p:pic>
    </p:spTree>
    <p:extLst>
      <p:ext uri="{BB962C8B-B14F-4D97-AF65-F5344CB8AC3E}">
        <p14:creationId xmlns:p14="http://schemas.microsoft.com/office/powerpoint/2010/main" val="3359685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1 Título"/>
          <p:cNvSpPr>
            <a:spLocks noGrp="1"/>
          </p:cNvSpPr>
          <p:nvPr>
            <p:ph type="title"/>
          </p:nvPr>
        </p:nvSpPr>
        <p:spPr>
          <a:xfrm>
            <a:off x="323528" y="556920"/>
            <a:ext cx="8352928" cy="511175"/>
          </a:xfrm>
        </p:spPr>
        <p:txBody>
          <a:bodyPr/>
          <a:lstStyle/>
          <a:p>
            <a:pPr algn="l">
              <a:defRPr/>
            </a:pPr>
            <a:r>
              <a:rPr lang="es-PE" sz="2000" b="1" dirty="0" smtClean="0">
                <a:solidFill>
                  <a:schemeClr val="bg2">
                    <a:lumMod val="10000"/>
                  </a:schemeClr>
                </a:solidFill>
              </a:rPr>
              <a:t>Riego y cuidado de áreas verdes – Intercambios Viales Huaura - Barranca</a:t>
            </a:r>
          </a:p>
        </p:txBody>
      </p:sp>
      <p:sp>
        <p:nvSpPr>
          <p:cNvPr id="11"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a:t>
            </a:r>
            <a:endParaRPr lang="es-PE" sz="2000" b="1" dirty="0">
              <a:solidFill>
                <a:schemeClr val="bg1"/>
              </a:solidFill>
              <a:latin typeface="+mj-lt"/>
              <a:ea typeface="+mj-ea"/>
              <a:cs typeface="+mj-cs"/>
            </a:endParaRPr>
          </a:p>
        </p:txBody>
      </p:sp>
      <p:pic>
        <p:nvPicPr>
          <p:cNvPr id="9" name="Imagen 8" descr="C:\Users\COMPUMARK\Downloads\WhatsApp Image 2017-12-30 at 09.54.53.jpeg"/>
          <p:cNvPicPr/>
          <p:nvPr/>
        </p:nvPicPr>
        <p:blipFill>
          <a:blip r:embed="rId4">
            <a:extLst>
              <a:ext uri="{28A0092B-C50C-407E-A947-70E740481C1C}">
                <a14:useLocalDpi xmlns:a14="http://schemas.microsoft.com/office/drawing/2010/main" val="0"/>
              </a:ext>
            </a:extLst>
          </a:blip>
          <a:srcRect t="11765" b="23672"/>
          <a:stretch>
            <a:fillRect/>
          </a:stretch>
        </p:blipFill>
        <p:spPr bwMode="auto">
          <a:xfrm>
            <a:off x="1043608" y="1100866"/>
            <a:ext cx="3091157" cy="2288067"/>
          </a:xfrm>
          <a:prstGeom prst="rect">
            <a:avLst/>
          </a:prstGeom>
          <a:noFill/>
          <a:ln>
            <a:noFill/>
          </a:ln>
        </p:spPr>
      </p:pic>
      <p:pic>
        <p:nvPicPr>
          <p:cNvPr id="10" name="Imagen 9" descr="C:\Users\COMPUMARK\Downloads\WhatsApp Image 2017-12-30 at 09.54.52.jpeg"/>
          <p:cNvPicPr/>
          <p:nvPr/>
        </p:nvPicPr>
        <p:blipFill>
          <a:blip r:embed="rId5" cstate="print">
            <a:extLst>
              <a:ext uri="{28A0092B-C50C-407E-A947-70E740481C1C}">
                <a14:useLocalDpi xmlns:a14="http://schemas.microsoft.com/office/drawing/2010/main" val="0"/>
              </a:ext>
            </a:extLst>
          </a:blip>
          <a:srcRect b="38148"/>
          <a:stretch>
            <a:fillRect/>
          </a:stretch>
        </p:blipFill>
        <p:spPr bwMode="auto">
          <a:xfrm>
            <a:off x="4427983" y="1100866"/>
            <a:ext cx="3085971" cy="2288067"/>
          </a:xfrm>
          <a:prstGeom prst="rect">
            <a:avLst/>
          </a:prstGeom>
          <a:noFill/>
          <a:ln>
            <a:noFill/>
          </a:ln>
        </p:spPr>
      </p:pic>
      <p:pic>
        <p:nvPicPr>
          <p:cNvPr id="16" name="Imagen 15" descr="C:\Users\COMPUMARK\Downloads\WhatsApp Image 2017-12-30 at 09.23.35.jpeg"/>
          <p:cNvPicPr/>
          <p:nvPr/>
        </p:nvPicPr>
        <p:blipFill>
          <a:blip r:embed="rId6" cstate="print">
            <a:extLst>
              <a:ext uri="{28A0092B-C50C-407E-A947-70E740481C1C}">
                <a14:useLocalDpi xmlns:a14="http://schemas.microsoft.com/office/drawing/2010/main" val="0"/>
              </a:ext>
            </a:extLst>
          </a:blip>
          <a:srcRect t="6451" b="18584"/>
          <a:stretch>
            <a:fillRect/>
          </a:stretch>
        </p:blipFill>
        <p:spPr bwMode="auto">
          <a:xfrm>
            <a:off x="1043609" y="3745395"/>
            <a:ext cx="3091156" cy="2212600"/>
          </a:xfrm>
          <a:prstGeom prst="rect">
            <a:avLst/>
          </a:prstGeom>
          <a:noFill/>
          <a:ln>
            <a:noFill/>
          </a:ln>
        </p:spPr>
      </p:pic>
      <p:pic>
        <p:nvPicPr>
          <p:cNvPr id="17" name="Imagen 16" descr="IMG-20171203-WA0001"/>
          <p:cNvPicPr/>
          <p:nvPr/>
        </p:nvPicPr>
        <p:blipFill>
          <a:blip r:embed="rId7">
            <a:extLst>
              <a:ext uri="{28A0092B-C50C-407E-A947-70E740481C1C}">
                <a14:useLocalDpi xmlns:a14="http://schemas.microsoft.com/office/drawing/2010/main" val="0"/>
              </a:ext>
            </a:extLst>
          </a:blip>
          <a:srcRect/>
          <a:stretch>
            <a:fillRect/>
          </a:stretch>
        </p:blipFill>
        <p:spPr bwMode="auto">
          <a:xfrm>
            <a:off x="4447953" y="3745395"/>
            <a:ext cx="3066001" cy="2212600"/>
          </a:xfrm>
          <a:prstGeom prst="rect">
            <a:avLst/>
          </a:prstGeom>
          <a:noFill/>
          <a:ln>
            <a:noFill/>
          </a:ln>
        </p:spPr>
      </p:pic>
    </p:spTree>
    <p:extLst>
      <p:ext uri="{BB962C8B-B14F-4D97-AF65-F5344CB8AC3E}">
        <p14:creationId xmlns:p14="http://schemas.microsoft.com/office/powerpoint/2010/main" val="2457393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251520" y="597446"/>
            <a:ext cx="6840760" cy="400110"/>
          </a:xfrm>
          <a:prstGeom prst="rect">
            <a:avLst/>
          </a:prstGeom>
          <a:noFill/>
        </p:spPr>
        <p:txBody>
          <a:bodyPr wrap="square">
            <a:spAutoFit/>
          </a:bodyPr>
          <a:lstStyle/>
          <a:p>
            <a:pPr eaLnBrk="1" hangingPunct="1">
              <a:defRPr/>
            </a:pPr>
            <a:r>
              <a:rPr lang="es-PE" sz="2000" b="1" dirty="0">
                <a:solidFill>
                  <a:schemeClr val="bg2">
                    <a:lumMod val="10000"/>
                  </a:schemeClr>
                </a:solidFill>
                <a:latin typeface="+mj-lt"/>
              </a:rPr>
              <a:t>Campaña </a:t>
            </a:r>
            <a:r>
              <a:rPr lang="es-PE" sz="2000" b="1" dirty="0" smtClean="0">
                <a:solidFill>
                  <a:schemeClr val="bg2">
                    <a:lumMod val="10000"/>
                  </a:schemeClr>
                </a:solidFill>
                <a:latin typeface="+mj-lt"/>
              </a:rPr>
              <a:t>de capacitación y </a:t>
            </a:r>
            <a:r>
              <a:rPr lang="es-PE" sz="2000" b="1" dirty="0">
                <a:solidFill>
                  <a:schemeClr val="bg2">
                    <a:lumMod val="10000"/>
                  </a:schemeClr>
                </a:solidFill>
                <a:latin typeface="+mj-lt"/>
              </a:rPr>
              <a:t>sensibilización ambiental</a:t>
            </a:r>
          </a:p>
        </p:txBody>
      </p:sp>
      <p:sp>
        <p:nvSpPr>
          <p:cNvPr id="12" name="4 Título"/>
          <p:cNvSpPr txBox="1">
            <a:spLocks/>
          </p:cNvSpPr>
          <p:nvPr/>
        </p:nvSpPr>
        <p:spPr bwMode="auto">
          <a:xfrm>
            <a:off x="0" y="0"/>
            <a:ext cx="795637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 Sensibilización Ambiental</a:t>
            </a:r>
            <a:endParaRPr lang="es-PE" sz="2000" b="1" dirty="0">
              <a:solidFill>
                <a:schemeClr val="bg1"/>
              </a:solidFill>
              <a:latin typeface="+mj-lt"/>
              <a:ea typeface="+mj-ea"/>
              <a:cs typeface="+mj-cs"/>
            </a:endParaRPr>
          </a:p>
        </p:txBody>
      </p:sp>
      <p:pic>
        <p:nvPicPr>
          <p:cNvPr id="9" name="Imagen 8" descr="C:\MANPERAN\GESTION 2017 MANPERAN\11 FOTOS\MARZO\20170302_07553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3568" y="1177411"/>
            <a:ext cx="3781916" cy="2340000"/>
          </a:xfrm>
          <a:prstGeom prst="rect">
            <a:avLst/>
          </a:prstGeom>
          <a:ln>
            <a:noFill/>
          </a:ln>
          <a:effectLst>
            <a:outerShdw blurRad="292100" dist="139700" dir="2700000" algn="tl" rotWithShape="0">
              <a:srgbClr val="333333">
                <a:alpha val="65000"/>
              </a:srgbClr>
            </a:outerShdw>
          </a:effectLst>
        </p:spPr>
      </p:pic>
      <p:pic>
        <p:nvPicPr>
          <p:cNvPr id="13" name="Picture 39" descr="IMG-20171010-WA001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6255" y="1177411"/>
            <a:ext cx="3781916" cy="23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n 14" descr="C:\MANPERAN\GESTION 2017 MANPERAN\11 FOTOS\04 ABRIL\IMG-20170410-WA002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09291" y="3626558"/>
            <a:ext cx="5112385" cy="2879725"/>
          </a:xfrm>
          <a:prstGeom prst="rect">
            <a:avLst/>
          </a:prstGeom>
          <a:ln>
            <a:noFill/>
          </a:ln>
          <a:effectLst>
            <a:softEdge rad="112500"/>
          </a:effectLst>
        </p:spPr>
      </p:pic>
    </p:spTree>
    <p:extLst>
      <p:ext uri="{BB962C8B-B14F-4D97-AF65-F5344CB8AC3E}">
        <p14:creationId xmlns:p14="http://schemas.microsoft.com/office/powerpoint/2010/main" val="4145987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9103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4 CuadroTexto"/>
          <p:cNvSpPr txBox="1">
            <a:spLocks noChangeArrowheads="1"/>
          </p:cNvSpPr>
          <p:nvPr/>
        </p:nvSpPr>
        <p:spPr bwMode="auto">
          <a:xfrm>
            <a:off x="827584" y="4077118"/>
            <a:ext cx="3603645" cy="1977464"/>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s-PE" sz="1750" dirty="0" smtClean="0">
                <a:solidFill>
                  <a:srgbClr val="EEECE1">
                    <a:lumMod val="10000"/>
                  </a:srgbClr>
                </a:solidFill>
                <a:latin typeface="+mn-lt"/>
              </a:rPr>
              <a:t>NORVIAL ha </a:t>
            </a:r>
            <a:r>
              <a:rPr lang="es-PE" sz="1750" dirty="0">
                <a:solidFill>
                  <a:srgbClr val="EEECE1">
                    <a:lumMod val="10000"/>
                  </a:srgbClr>
                </a:solidFill>
                <a:latin typeface="+mn-lt"/>
              </a:rPr>
              <a:t>participado en la Feria Ambiental Ecológica de </a:t>
            </a:r>
            <a:r>
              <a:rPr lang="es-PE" sz="1750" dirty="0" smtClean="0">
                <a:solidFill>
                  <a:srgbClr val="EEECE1">
                    <a:lumMod val="10000"/>
                  </a:srgbClr>
                </a:solidFill>
                <a:latin typeface="+mn-lt"/>
              </a:rPr>
              <a:t>Ancón 2017, </a:t>
            </a:r>
            <a:r>
              <a:rPr lang="es-PE" sz="1750" dirty="0">
                <a:solidFill>
                  <a:srgbClr val="EEECE1">
                    <a:lumMod val="10000"/>
                  </a:srgbClr>
                </a:solidFill>
                <a:latin typeface="+mn-lt"/>
              </a:rPr>
              <a:t>dicha</a:t>
            </a:r>
            <a:r>
              <a:rPr lang="es-ES" sz="1750" dirty="0">
                <a:solidFill>
                  <a:prstClr val="black"/>
                </a:solidFill>
                <a:latin typeface="+mn-lt"/>
              </a:rPr>
              <a:t> actividad congregó a las principales instituciones educativas públicas de la zona, representantes de diversas empresas y público en </a:t>
            </a:r>
            <a:r>
              <a:rPr lang="es-ES" sz="1750" dirty="0" smtClean="0">
                <a:solidFill>
                  <a:prstClr val="black"/>
                </a:solidFill>
                <a:latin typeface="+mn-lt"/>
              </a:rPr>
              <a:t>general.</a:t>
            </a:r>
            <a:endParaRPr lang="es-PE" sz="1750" dirty="0">
              <a:solidFill>
                <a:srgbClr val="EEECE1">
                  <a:lumMod val="10000"/>
                </a:srgbClr>
              </a:solidFill>
              <a:latin typeface="+mn-lt"/>
            </a:endParaRPr>
          </a:p>
        </p:txBody>
      </p:sp>
      <p:pic>
        <p:nvPicPr>
          <p:cNvPr id="13" name="12 Imagen" descr="C:\Users\Usuario\Desktop\triptico.jpeg"/>
          <p:cNvPicPr/>
          <p:nvPr/>
        </p:nvPicPr>
        <p:blipFill rotWithShape="1">
          <a:blip r:embed="rId4" cstate="print">
            <a:extLst>
              <a:ext uri="{28A0092B-C50C-407E-A947-70E740481C1C}">
                <a14:useLocalDpi xmlns:a14="http://schemas.microsoft.com/office/drawing/2010/main" val="0"/>
              </a:ext>
            </a:extLst>
          </a:blip>
          <a:srcRect l="32953"/>
          <a:stretch/>
        </p:blipFill>
        <p:spPr bwMode="auto">
          <a:xfrm>
            <a:off x="4703986" y="3658116"/>
            <a:ext cx="3567488" cy="2815468"/>
          </a:xfrm>
          <a:prstGeom prst="rect">
            <a:avLst/>
          </a:prstGeom>
          <a:ln>
            <a:noFill/>
          </a:ln>
          <a:effectLst>
            <a:softEdge rad="112500"/>
          </a:effectLst>
          <a:extLst>
            <a:ext uri="{53640926-AAD7-44D8-BBD7-CCE9431645EC}">
              <a14:shadowObscured xmlns:a14="http://schemas.microsoft.com/office/drawing/2010/main"/>
            </a:ext>
          </a:extLst>
        </p:spPr>
      </p:pic>
      <p:sp>
        <p:nvSpPr>
          <p:cNvPr id="10" name="4 CuadroTexto"/>
          <p:cNvSpPr txBox="1">
            <a:spLocks noChangeArrowheads="1"/>
          </p:cNvSpPr>
          <p:nvPr/>
        </p:nvSpPr>
        <p:spPr bwMode="auto">
          <a:xfrm>
            <a:off x="482788" y="652787"/>
            <a:ext cx="4874667" cy="400110"/>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s-PE" sz="2000" b="1" dirty="0" smtClean="0">
                <a:solidFill>
                  <a:srgbClr val="EEECE1">
                    <a:lumMod val="10000"/>
                  </a:srgbClr>
                </a:solidFill>
                <a:latin typeface="+mn-lt"/>
              </a:rPr>
              <a:t>Participación en Feria Ambiental Ecológica</a:t>
            </a:r>
            <a:endParaRPr lang="es-PE" sz="2000" b="1" dirty="0">
              <a:solidFill>
                <a:srgbClr val="EEECE1">
                  <a:lumMod val="10000"/>
                </a:srgbClr>
              </a:solidFill>
              <a:latin typeface="+mn-lt"/>
            </a:endParaRPr>
          </a:p>
        </p:txBody>
      </p:sp>
      <p:grpSp>
        <p:nvGrpSpPr>
          <p:cNvPr id="9" name="922 Grupo"/>
          <p:cNvGrpSpPr/>
          <p:nvPr/>
        </p:nvGrpSpPr>
        <p:grpSpPr>
          <a:xfrm>
            <a:off x="919555" y="1138436"/>
            <a:ext cx="7351919" cy="2519680"/>
            <a:chOff x="0" y="0"/>
            <a:chExt cx="6485861" cy="2519916"/>
          </a:xfrm>
        </p:grpSpPr>
        <p:pic>
          <p:nvPicPr>
            <p:cNvPr id="15" name="Imagen 14" descr="F:\fotos febrero\IMG_0210.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179135" cy="2519916"/>
            </a:xfrm>
            <a:prstGeom prst="rect">
              <a:avLst/>
            </a:prstGeom>
            <a:noFill/>
            <a:ln>
              <a:noFill/>
            </a:ln>
          </p:spPr>
        </p:pic>
        <p:pic>
          <p:nvPicPr>
            <p:cNvPr id="16" name="Imagen 15" descr="F:\fotos febrero\IMG_0209.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8624" y="0"/>
              <a:ext cx="3147237" cy="2519916"/>
            </a:xfrm>
            <a:prstGeom prst="rect">
              <a:avLst/>
            </a:prstGeom>
            <a:noFill/>
            <a:ln>
              <a:noFill/>
            </a:ln>
          </p:spPr>
        </p:pic>
      </p:grpSp>
      <p:sp>
        <p:nvSpPr>
          <p:cNvPr id="18" name="4 Título"/>
          <p:cNvSpPr txBox="1">
            <a:spLocks/>
          </p:cNvSpPr>
          <p:nvPr/>
        </p:nvSpPr>
        <p:spPr bwMode="auto">
          <a:xfrm>
            <a:off x="-108520" y="44624"/>
            <a:ext cx="9828584"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 – Sensibilización - Servicios no contractuales</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29086461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67543" y="545656"/>
            <a:ext cx="7755301" cy="457976"/>
          </a:xfrm>
        </p:spPr>
        <p:txBody>
          <a:bodyPr/>
          <a:lstStyle/>
          <a:p>
            <a:pPr algn="l">
              <a:defRPr/>
            </a:pPr>
            <a:r>
              <a:rPr lang="es-PE" sz="2000" b="1" dirty="0">
                <a:solidFill>
                  <a:schemeClr val="bg2">
                    <a:lumMod val="10000"/>
                  </a:schemeClr>
                </a:solidFill>
                <a:latin typeface="+mn-lt"/>
              </a:rPr>
              <a:t>Sensibilización y </a:t>
            </a:r>
            <a:r>
              <a:rPr lang="es-PE" sz="2000" b="1" dirty="0" smtClean="0">
                <a:solidFill>
                  <a:schemeClr val="bg2">
                    <a:lumMod val="10000"/>
                  </a:schemeClr>
                </a:solidFill>
                <a:latin typeface="+mn-lt"/>
              </a:rPr>
              <a:t>Difusión </a:t>
            </a:r>
            <a:r>
              <a:rPr lang="es-PE" sz="2000" b="1" dirty="0">
                <a:solidFill>
                  <a:schemeClr val="bg2">
                    <a:lumMod val="10000"/>
                  </a:schemeClr>
                </a:solidFill>
                <a:latin typeface="+mn-lt"/>
              </a:rPr>
              <a:t>de </a:t>
            </a:r>
            <a:r>
              <a:rPr lang="es-PE" sz="2000" b="1" dirty="0" smtClean="0">
                <a:solidFill>
                  <a:schemeClr val="bg2">
                    <a:lumMod val="10000"/>
                  </a:schemeClr>
                </a:solidFill>
                <a:latin typeface="+mn-lt"/>
              </a:rPr>
              <a:t>Información Ambiental en caseta peajes</a:t>
            </a:r>
            <a:endParaRPr lang="es-PE" sz="2000" b="1" dirty="0">
              <a:solidFill>
                <a:schemeClr val="bg2">
                  <a:lumMod val="10000"/>
                </a:schemeClr>
              </a:solidFill>
              <a:latin typeface="+mn-lt"/>
            </a:endParaRPr>
          </a:p>
        </p:txBody>
      </p:sp>
      <p:grpSp>
        <p:nvGrpSpPr>
          <p:cNvPr id="3" name="Grupo 2"/>
          <p:cNvGrpSpPr/>
          <p:nvPr/>
        </p:nvGrpSpPr>
        <p:grpSpPr>
          <a:xfrm>
            <a:off x="947915" y="1086428"/>
            <a:ext cx="7295211" cy="5205592"/>
            <a:chOff x="947915" y="1086428"/>
            <a:chExt cx="7295211" cy="5205592"/>
          </a:xfrm>
        </p:grpSpPr>
        <p:pic>
          <p:nvPicPr>
            <p:cNvPr id="17" name="16 Imagen" descr="D:\COCAR-MANPERAN -DIC2015\Boletin Caral 1.jpg"/>
            <p:cNvPicPr preferRelativeResize="0"/>
            <p:nvPr/>
          </p:nvPicPr>
          <p:blipFill>
            <a:blip r:embed="rId4" cstate="print">
              <a:extLst>
                <a:ext uri="{28A0092B-C50C-407E-A947-70E740481C1C}">
                  <a14:useLocalDpi xmlns:a14="http://schemas.microsoft.com/office/drawing/2010/main" val="0"/>
                </a:ext>
              </a:extLst>
            </a:blip>
            <a:srcRect/>
            <a:stretch>
              <a:fillRect/>
            </a:stretch>
          </p:blipFill>
          <p:spPr bwMode="auto">
            <a:xfrm>
              <a:off x="947915" y="1086428"/>
              <a:ext cx="3600000" cy="2520000"/>
            </a:xfrm>
            <a:prstGeom prst="rect">
              <a:avLst/>
            </a:prstGeom>
            <a:noFill/>
            <a:ln>
              <a:noFill/>
            </a:ln>
          </p:spPr>
        </p:pic>
        <p:pic>
          <p:nvPicPr>
            <p:cNvPr id="18" name="17 Imagen" descr="D:\COCAR-MANPERAN -DIC2015\Boletin Caral 2.jpg"/>
            <p:cNvPicPr preferRelativeResize="0"/>
            <p:nvPr/>
          </p:nvPicPr>
          <p:blipFill>
            <a:blip r:embed="rId5" cstate="print">
              <a:extLst>
                <a:ext uri="{28A0092B-C50C-407E-A947-70E740481C1C}">
                  <a14:useLocalDpi xmlns:a14="http://schemas.microsoft.com/office/drawing/2010/main" val="0"/>
                </a:ext>
              </a:extLst>
            </a:blip>
            <a:srcRect/>
            <a:stretch>
              <a:fillRect/>
            </a:stretch>
          </p:blipFill>
          <p:spPr bwMode="auto">
            <a:xfrm>
              <a:off x="4643126" y="1113427"/>
              <a:ext cx="3600000" cy="2520000"/>
            </a:xfrm>
            <a:prstGeom prst="rect">
              <a:avLst/>
            </a:prstGeom>
            <a:noFill/>
            <a:ln>
              <a:noFill/>
            </a:ln>
          </p:spPr>
        </p:pic>
        <p:pic>
          <p:nvPicPr>
            <p:cNvPr id="8194" name="Picture 2"/>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7915" y="3772020"/>
              <a:ext cx="360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2845" y="3772020"/>
              <a:ext cx="360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4 Título"/>
          <p:cNvSpPr txBox="1">
            <a:spLocks/>
          </p:cNvSpPr>
          <p:nvPr/>
        </p:nvSpPr>
        <p:spPr bwMode="auto">
          <a:xfrm>
            <a:off x="-108520" y="44624"/>
            <a:ext cx="9828584"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 – Sensibilización - Servicios no contractuales</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3111049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210344" y="518509"/>
            <a:ext cx="4929187" cy="400110"/>
          </a:xfrm>
          <a:prstGeom prst="rect">
            <a:avLst/>
          </a:prstGeom>
          <a:noFill/>
        </p:spPr>
        <p:txBody>
          <a:bodyPr>
            <a:spAutoFit/>
          </a:bodyPr>
          <a:lstStyle/>
          <a:p>
            <a:pPr eaLnBrk="1" hangingPunct="1">
              <a:defRPr/>
            </a:pPr>
            <a:r>
              <a:rPr lang="es-PE" sz="2000" b="1" dirty="0" smtClean="0">
                <a:solidFill>
                  <a:schemeClr val="bg2">
                    <a:lumMod val="10000"/>
                  </a:schemeClr>
                </a:solidFill>
                <a:latin typeface="+mj-lt"/>
              </a:rPr>
              <a:t>Manejo Adecuado de los Residuos Sólidos</a:t>
            </a:r>
            <a:endParaRPr lang="es-PE" sz="2000" b="1" dirty="0">
              <a:solidFill>
                <a:schemeClr val="bg2">
                  <a:lumMod val="10000"/>
                </a:schemeClr>
              </a:solidFill>
              <a:latin typeface="+mj-lt"/>
            </a:endParaRPr>
          </a:p>
        </p:txBody>
      </p:sp>
      <p:pic>
        <p:nvPicPr>
          <p:cNvPr id="8" name="7 Imagen"/>
          <p:cNvPicPr/>
          <p:nvPr/>
        </p:nvPicPr>
        <p:blipFill>
          <a:blip r:embed="rId4">
            <a:extLst>
              <a:ext uri="{28A0092B-C50C-407E-A947-70E740481C1C}">
                <a14:useLocalDpi xmlns:a14="http://schemas.microsoft.com/office/drawing/2010/main"/>
              </a:ext>
            </a:extLst>
          </a:blip>
          <a:srcRect/>
          <a:stretch>
            <a:fillRect/>
          </a:stretch>
        </p:blipFill>
        <p:spPr bwMode="auto">
          <a:xfrm>
            <a:off x="387722" y="965036"/>
            <a:ext cx="4081715" cy="2469132"/>
          </a:xfrm>
          <a:prstGeom prst="rect">
            <a:avLst/>
          </a:prstGeom>
          <a:ln>
            <a:noFill/>
          </a:ln>
          <a:effectLst>
            <a:outerShdw blurRad="292100" dist="139700" dir="2700000" algn="tl" rotWithShape="0">
              <a:srgbClr val="333333">
                <a:alpha val="65000"/>
              </a:srgbClr>
            </a:outerShdw>
          </a:effectLst>
        </p:spPr>
      </p:pic>
      <p:sp>
        <p:nvSpPr>
          <p:cNvPr id="44038" name="8 CuadroTexto"/>
          <p:cNvSpPr txBox="1">
            <a:spLocks noChangeArrowheads="1"/>
          </p:cNvSpPr>
          <p:nvPr/>
        </p:nvSpPr>
        <p:spPr bwMode="auto">
          <a:xfrm>
            <a:off x="210344" y="3521049"/>
            <a:ext cx="40322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sz="1750" dirty="0">
                <a:latin typeface="+mn-lt"/>
              </a:rPr>
              <a:t>Campaña de sensibilización ambiental a </a:t>
            </a:r>
            <a:r>
              <a:rPr lang="es-PE" sz="1750" dirty="0" smtClean="0">
                <a:latin typeface="+mn-lt"/>
              </a:rPr>
              <a:t>vendedores</a:t>
            </a:r>
            <a:endParaRPr lang="es-PE" sz="1750" dirty="0">
              <a:latin typeface="+mn-lt"/>
            </a:endParaRPr>
          </a:p>
        </p:txBody>
      </p:sp>
      <p:pic>
        <p:nvPicPr>
          <p:cNvPr id="9" name="12 Imagen" descr="C:\Users\PDR-NORVIAL\Pictures\2014-06-19\061.JPG"/>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32166" y="3884123"/>
            <a:ext cx="3719757" cy="2324537"/>
          </a:xfrm>
          <a:prstGeom prst="rect">
            <a:avLst/>
          </a:prstGeom>
          <a:noFill/>
          <a:ln>
            <a:noFill/>
          </a:ln>
        </p:spPr>
      </p:pic>
      <p:pic>
        <p:nvPicPr>
          <p:cNvPr id="11" name="10 Imagen" descr="C:\Users\aramirez\AppData\Local\Microsoft\Windows\Temporary Internet Files\Content.Word\P1060260.jpg"/>
          <p:cNvPicPr/>
          <p:nvPr/>
        </p:nvPicPr>
        <p:blipFill>
          <a:blip r:embed="rId6" cstate="email">
            <a:extLst>
              <a:ext uri="{28A0092B-C50C-407E-A947-70E740481C1C}">
                <a14:useLocalDpi xmlns:a14="http://schemas.microsoft.com/office/drawing/2010/main"/>
              </a:ext>
            </a:extLst>
          </a:blip>
          <a:srcRect/>
          <a:stretch>
            <a:fillRect/>
          </a:stretch>
        </p:blipFill>
        <p:spPr bwMode="auto">
          <a:xfrm>
            <a:off x="4716016" y="965036"/>
            <a:ext cx="3952059" cy="2469132"/>
          </a:xfrm>
          <a:prstGeom prst="rect">
            <a:avLst/>
          </a:prstGeom>
          <a:noFill/>
          <a:ln>
            <a:solidFill>
              <a:schemeClr val="accent1">
                <a:lumMod val="60000"/>
                <a:lumOff val="40000"/>
              </a:schemeClr>
            </a:solidFill>
          </a:ln>
        </p:spPr>
      </p:pic>
      <p:pic>
        <p:nvPicPr>
          <p:cNvPr id="12" name="13 Imagen" descr="C:\Users\jorge.cabrera\AppData\Local\Microsoft\Windows\Temporary Internet Files\Content.Word\20140220_125042.jpg"/>
          <p:cNvPicPr/>
          <p:nvPr/>
        </p:nvPicPr>
        <p:blipFill>
          <a:blip r:embed="rId7">
            <a:extLst>
              <a:ext uri="{28A0092B-C50C-407E-A947-70E740481C1C}">
                <a14:useLocalDpi xmlns:a14="http://schemas.microsoft.com/office/drawing/2010/main" val="0"/>
              </a:ext>
            </a:extLst>
          </a:blip>
          <a:srcRect/>
          <a:stretch>
            <a:fillRect/>
          </a:stretch>
        </p:blipFill>
        <p:spPr bwMode="auto">
          <a:xfrm>
            <a:off x="687733" y="3875035"/>
            <a:ext cx="3768650" cy="2333625"/>
          </a:xfrm>
          <a:prstGeom prst="rect">
            <a:avLst/>
          </a:prstGeom>
          <a:noFill/>
          <a:ln>
            <a:solidFill>
              <a:schemeClr val="accent1"/>
            </a:solidFill>
          </a:ln>
        </p:spPr>
      </p:pic>
      <p:sp>
        <p:nvSpPr>
          <p:cNvPr id="13" name="4 Título"/>
          <p:cNvSpPr txBox="1">
            <a:spLocks/>
          </p:cNvSpPr>
          <p:nvPr/>
        </p:nvSpPr>
        <p:spPr bwMode="auto">
          <a:xfrm>
            <a:off x="0" y="0"/>
            <a:ext cx="6804248"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 Residuos y Limpieza</a:t>
            </a:r>
            <a:endParaRPr lang="es-PE" sz="2000" b="1" dirty="0">
              <a:solidFill>
                <a:schemeClr val="bg1"/>
              </a:solidFill>
              <a:latin typeface="+mj-lt"/>
              <a:ea typeface="+mj-ea"/>
              <a:cs typeface="+mj-cs"/>
            </a:endParaRPr>
          </a:p>
        </p:txBody>
      </p:sp>
      <p:sp>
        <p:nvSpPr>
          <p:cNvPr id="10" name="8 CuadroTexto"/>
          <p:cNvSpPr txBox="1">
            <a:spLocks noChangeArrowheads="1"/>
          </p:cNvSpPr>
          <p:nvPr/>
        </p:nvSpPr>
        <p:spPr bwMode="auto">
          <a:xfrm>
            <a:off x="4711146" y="3337260"/>
            <a:ext cx="403225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sz="1750" dirty="0" smtClean="0">
                <a:latin typeface="+mn-lt"/>
              </a:rPr>
              <a:t>Zona de almacenamiento temporal de Residuos Peligrosos</a:t>
            </a:r>
            <a:endParaRPr lang="es-PE" sz="1750" dirty="0">
              <a:latin typeface="+mn-lt"/>
            </a:endParaRPr>
          </a:p>
        </p:txBody>
      </p:sp>
      <p:sp>
        <p:nvSpPr>
          <p:cNvPr id="14" name="8 CuadroTexto"/>
          <p:cNvSpPr txBox="1">
            <a:spLocks noChangeArrowheads="1"/>
          </p:cNvSpPr>
          <p:nvPr/>
        </p:nvSpPr>
        <p:spPr bwMode="auto">
          <a:xfrm>
            <a:off x="1646896" y="6171692"/>
            <a:ext cx="5822273"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sz="1750" dirty="0" smtClean="0">
                <a:latin typeface="+mn-lt"/>
              </a:rPr>
              <a:t>Contenedores para la segregación de residuos solidos</a:t>
            </a:r>
            <a:endParaRPr lang="es-PE" sz="1750" dirty="0">
              <a:latin typeface="+mn-lt"/>
            </a:endParaRPr>
          </a:p>
        </p:txBody>
      </p:sp>
    </p:spTree>
    <p:extLst>
      <p:ext uri="{BB962C8B-B14F-4D97-AF65-F5344CB8AC3E}">
        <p14:creationId xmlns:p14="http://schemas.microsoft.com/office/powerpoint/2010/main" val="511062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0" name="Text Box 27"/>
          <p:cNvSpPr txBox="1">
            <a:spLocks noChangeArrowheads="1"/>
          </p:cNvSpPr>
          <p:nvPr/>
        </p:nvSpPr>
        <p:spPr bwMode="auto">
          <a:xfrm>
            <a:off x="5500688" y="428625"/>
            <a:ext cx="3500437" cy="461963"/>
          </a:xfrm>
          <a:prstGeom prst="rect">
            <a:avLst/>
          </a:prstGeom>
          <a:noFill/>
          <a:ln w="9525">
            <a:noFill/>
            <a:miter lim="800000"/>
            <a:headEnd/>
            <a:tailEnd/>
          </a:ln>
        </p:spPr>
        <p:txBody>
          <a:bodyPr>
            <a:spAutoFit/>
          </a:bodyPr>
          <a:lstStyle/>
          <a:p>
            <a:pPr eaLnBrk="1" hangingPunct="1">
              <a:spcBef>
                <a:spcPct val="50000"/>
              </a:spcBef>
              <a:defRPr/>
            </a:pPr>
            <a:r>
              <a:rPr lang="es-PE" sz="2400" b="1" dirty="0">
                <a:solidFill>
                  <a:schemeClr val="bg2">
                    <a:lumMod val="10000"/>
                  </a:schemeClr>
                </a:solidFill>
                <a:latin typeface="+mj-lt"/>
              </a:rPr>
              <a:t>Estructura Organizacional</a:t>
            </a:r>
            <a:endParaRPr lang="es-ES" sz="2400" b="1" dirty="0">
              <a:solidFill>
                <a:schemeClr val="bg2">
                  <a:lumMod val="10000"/>
                </a:schemeClr>
              </a:solidFill>
              <a:latin typeface="+mj-lt"/>
            </a:endParaRPr>
          </a:p>
        </p:txBody>
      </p:sp>
      <p:sp>
        <p:nvSpPr>
          <p:cNvPr id="9220" name="29 CuadroTexto"/>
          <p:cNvSpPr txBox="1">
            <a:spLocks noChangeArrowheads="1"/>
          </p:cNvSpPr>
          <p:nvPr/>
        </p:nvSpPr>
        <p:spPr bwMode="auto">
          <a:xfrm>
            <a:off x="139150" y="5056830"/>
            <a:ext cx="4681538" cy="143885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altLang="es-PE" sz="1750" dirty="0">
                <a:latin typeface="+mn-lt"/>
              </a:rPr>
              <a:t>Empresas que brindan soporte externo:</a:t>
            </a:r>
          </a:p>
          <a:p>
            <a:pPr eaLnBrk="1" hangingPunct="1">
              <a:buFontTx/>
              <a:buChar char="-"/>
            </a:pPr>
            <a:r>
              <a:rPr lang="es-PE" altLang="es-PE" sz="1750" dirty="0">
                <a:latin typeface="+mn-lt"/>
              </a:rPr>
              <a:t> Asesoría Legal:	</a:t>
            </a:r>
            <a:r>
              <a:rPr lang="es-PE" altLang="es-PE" sz="1750" i="1" dirty="0">
                <a:latin typeface="+mn-lt"/>
              </a:rPr>
              <a:t>Estudio Rosselló.</a:t>
            </a:r>
          </a:p>
          <a:p>
            <a:pPr eaLnBrk="1" hangingPunct="1">
              <a:buFontTx/>
              <a:buChar char="-"/>
            </a:pPr>
            <a:r>
              <a:rPr lang="es-PE" altLang="es-PE" sz="1750" dirty="0">
                <a:latin typeface="+mn-lt"/>
              </a:rPr>
              <a:t> Operador:	</a:t>
            </a:r>
            <a:r>
              <a:rPr lang="es-PE" altLang="es-PE" sz="1750" i="1" dirty="0" err="1" smtClean="0">
                <a:latin typeface="+mn-lt"/>
              </a:rPr>
              <a:t>Concar</a:t>
            </a:r>
            <a:r>
              <a:rPr lang="es-PE" altLang="es-PE" sz="1750" i="1" dirty="0" smtClean="0">
                <a:latin typeface="+mn-lt"/>
              </a:rPr>
              <a:t> </a:t>
            </a:r>
            <a:r>
              <a:rPr lang="es-PE" altLang="es-PE" sz="1750" i="1" dirty="0">
                <a:latin typeface="+mn-lt"/>
              </a:rPr>
              <a:t>S.A</a:t>
            </a:r>
            <a:r>
              <a:rPr lang="es-PE" altLang="es-PE" sz="1750" i="1" dirty="0" smtClean="0">
                <a:latin typeface="+mn-lt"/>
              </a:rPr>
              <a:t>.</a:t>
            </a:r>
          </a:p>
          <a:p>
            <a:pPr eaLnBrk="1" hangingPunct="1">
              <a:buFontTx/>
              <a:buChar char="-"/>
            </a:pPr>
            <a:r>
              <a:rPr lang="es-PE" altLang="es-PE" sz="1750" dirty="0" smtClean="0">
                <a:latin typeface="+mn-lt"/>
              </a:rPr>
              <a:t> </a:t>
            </a:r>
            <a:r>
              <a:rPr lang="es-PE" altLang="es-PE" sz="1750" dirty="0">
                <a:latin typeface="+mn-lt"/>
              </a:rPr>
              <a:t>Constructor:	</a:t>
            </a:r>
            <a:r>
              <a:rPr lang="es-PE" altLang="es-PE" sz="1750" i="1" dirty="0">
                <a:latin typeface="+mn-lt"/>
              </a:rPr>
              <a:t>Consorcio Huacho </a:t>
            </a:r>
            <a:r>
              <a:rPr lang="es-PE" altLang="es-PE" sz="1750" i="1" dirty="0" smtClean="0">
                <a:latin typeface="+mn-lt"/>
              </a:rPr>
              <a:t>Pativilca</a:t>
            </a:r>
          </a:p>
          <a:p>
            <a:pPr eaLnBrk="1" hangingPunct="1">
              <a:buFontTx/>
              <a:buChar char="-"/>
            </a:pPr>
            <a:r>
              <a:rPr lang="es-PE" altLang="es-PE" sz="1750" i="1" dirty="0">
                <a:latin typeface="+mn-lt"/>
              </a:rPr>
              <a:t> </a:t>
            </a:r>
            <a:r>
              <a:rPr lang="es-PE" altLang="es-PE" sz="1750" i="1" dirty="0" smtClean="0">
                <a:latin typeface="+mn-lt"/>
              </a:rPr>
              <a:t>                                 	</a:t>
            </a:r>
            <a:r>
              <a:rPr lang="es-PE" altLang="es-PE" sz="1750" i="1" dirty="0" err="1" smtClean="0">
                <a:latin typeface="+mn-lt"/>
              </a:rPr>
              <a:t>Manperan</a:t>
            </a:r>
            <a:endParaRPr lang="es-PE" altLang="es-PE" sz="1750" i="1" dirty="0">
              <a:latin typeface="+mn-lt"/>
            </a:endParaRPr>
          </a:p>
        </p:txBody>
      </p:sp>
      <p:sp>
        <p:nvSpPr>
          <p:cNvPr id="8" name="4 Título"/>
          <p:cNvSpPr txBox="1">
            <a:spLocks/>
          </p:cNvSpPr>
          <p:nvPr/>
        </p:nvSpPr>
        <p:spPr bwMode="auto">
          <a:xfrm>
            <a:off x="0" y="0"/>
            <a:ext cx="1971675"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Introducción</a:t>
            </a:r>
          </a:p>
        </p:txBody>
      </p:sp>
      <p:sp>
        <p:nvSpPr>
          <p:cNvPr id="11" name="Rectángulo redondeado 10"/>
          <p:cNvSpPr/>
          <p:nvPr/>
        </p:nvSpPr>
        <p:spPr>
          <a:xfrm>
            <a:off x="2987824" y="1036915"/>
            <a:ext cx="2200275" cy="552450"/>
          </a:xfrm>
          <a:prstGeom prst="roundRect">
            <a:avLst/>
          </a:prstGeom>
          <a:solidFill>
            <a:schemeClr val="bg1">
              <a:lumMod val="65000"/>
            </a:schemeClr>
          </a:solidFill>
          <a:ln cmpd="dbl">
            <a:solidFill>
              <a:schemeClr val="tx1"/>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E" sz="1050" b="1" dirty="0">
                <a:solidFill>
                  <a:schemeClr val="bg1"/>
                </a:solidFill>
              </a:rPr>
              <a:t>Gerente </a:t>
            </a:r>
            <a:r>
              <a:rPr lang="es-PE" sz="1050" b="1" dirty="0" smtClean="0">
                <a:solidFill>
                  <a:schemeClr val="bg1"/>
                </a:solidFill>
              </a:rPr>
              <a:t>General</a:t>
            </a:r>
            <a:endParaRPr lang="es-PE" sz="1050" b="1" dirty="0">
              <a:solidFill>
                <a:schemeClr val="bg1"/>
              </a:solidFill>
            </a:endParaRPr>
          </a:p>
          <a:p>
            <a:pPr algn="ctr"/>
            <a:r>
              <a:rPr lang="es-PE" sz="1050" b="1" dirty="0" smtClean="0">
                <a:solidFill>
                  <a:schemeClr val="bg1"/>
                </a:solidFill>
              </a:rPr>
              <a:t>(Rafael Haneda Hueda)</a:t>
            </a:r>
            <a:endParaRPr lang="es-PE" sz="1050" b="1" dirty="0">
              <a:solidFill>
                <a:schemeClr val="bg1"/>
              </a:solidFill>
            </a:endParaRPr>
          </a:p>
        </p:txBody>
      </p:sp>
      <p:sp>
        <p:nvSpPr>
          <p:cNvPr id="12" name="Rectángulo redondeado 11"/>
          <p:cNvSpPr/>
          <p:nvPr/>
        </p:nvSpPr>
        <p:spPr>
          <a:xfrm>
            <a:off x="1101874" y="2237065"/>
            <a:ext cx="2200275" cy="552450"/>
          </a:xfrm>
          <a:prstGeom prst="roundRect">
            <a:avLst/>
          </a:prstGeom>
          <a:solidFill>
            <a:schemeClr val="bg1">
              <a:lumMod val="65000"/>
            </a:schemeClr>
          </a:solidFill>
          <a:ln cmpd="dbl">
            <a:solidFill>
              <a:schemeClr val="tx1"/>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E" sz="1050" b="1" dirty="0">
                <a:solidFill>
                  <a:schemeClr val="bg1"/>
                </a:solidFill>
              </a:rPr>
              <a:t>Jefe de Administración</a:t>
            </a:r>
            <a:r>
              <a:rPr lang="es-PE" sz="1050" b="1" baseline="0" dirty="0">
                <a:solidFill>
                  <a:schemeClr val="bg1"/>
                </a:solidFill>
              </a:rPr>
              <a:t> y Finanzas</a:t>
            </a:r>
            <a:endParaRPr lang="es-PE" sz="1050" b="1" dirty="0">
              <a:solidFill>
                <a:schemeClr val="bg1"/>
              </a:solidFill>
            </a:endParaRPr>
          </a:p>
          <a:p>
            <a:pPr algn="ctr"/>
            <a:r>
              <a:rPr lang="es-PE" sz="1050" b="1" dirty="0" smtClean="0">
                <a:solidFill>
                  <a:schemeClr val="bg1"/>
                </a:solidFill>
              </a:rPr>
              <a:t>(Santiago</a:t>
            </a:r>
            <a:r>
              <a:rPr lang="es-PE" sz="1050" b="1" baseline="0" dirty="0" smtClean="0">
                <a:solidFill>
                  <a:schemeClr val="bg1"/>
                </a:solidFill>
              </a:rPr>
              <a:t> </a:t>
            </a:r>
            <a:r>
              <a:rPr lang="es-PE" sz="1050" b="1" baseline="0" dirty="0">
                <a:solidFill>
                  <a:schemeClr val="bg1"/>
                </a:solidFill>
              </a:rPr>
              <a:t>Abanto Aguilar</a:t>
            </a:r>
            <a:r>
              <a:rPr lang="es-PE" sz="1050" b="1" dirty="0">
                <a:solidFill>
                  <a:schemeClr val="bg1"/>
                </a:solidFill>
              </a:rPr>
              <a:t>)</a:t>
            </a:r>
          </a:p>
        </p:txBody>
      </p:sp>
      <p:sp>
        <p:nvSpPr>
          <p:cNvPr id="13" name="Rectángulo redondeado 12"/>
          <p:cNvSpPr/>
          <p:nvPr/>
        </p:nvSpPr>
        <p:spPr>
          <a:xfrm>
            <a:off x="4883299" y="2227540"/>
            <a:ext cx="2200275" cy="552450"/>
          </a:xfrm>
          <a:prstGeom prst="roundRect">
            <a:avLst/>
          </a:prstGeom>
          <a:solidFill>
            <a:schemeClr val="bg1">
              <a:lumMod val="65000"/>
            </a:schemeClr>
          </a:solidFill>
          <a:ln cmpd="dbl">
            <a:solidFill>
              <a:schemeClr val="tx1"/>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s-PE" sz="1050" b="1" dirty="0">
                <a:solidFill>
                  <a:schemeClr val="bg1"/>
                </a:solidFill>
              </a:rPr>
              <a:t>Gerencia Técnica</a:t>
            </a:r>
          </a:p>
          <a:p>
            <a:pPr algn="ctr"/>
            <a:r>
              <a:rPr lang="es-PE" sz="1050" b="1" dirty="0" smtClean="0">
                <a:solidFill>
                  <a:schemeClr val="bg1"/>
                </a:solidFill>
              </a:rPr>
              <a:t>(Augusto </a:t>
            </a:r>
            <a:r>
              <a:rPr lang="es-PE" sz="1050" b="1" dirty="0">
                <a:solidFill>
                  <a:schemeClr val="bg1"/>
                </a:solidFill>
              </a:rPr>
              <a:t>Gamarra Estrella)</a:t>
            </a:r>
          </a:p>
        </p:txBody>
      </p:sp>
      <p:sp>
        <p:nvSpPr>
          <p:cNvPr id="14" name="Proceso alternativo 13"/>
          <p:cNvSpPr/>
          <p:nvPr/>
        </p:nvSpPr>
        <p:spPr>
          <a:xfrm>
            <a:off x="987574" y="3370540"/>
            <a:ext cx="990600" cy="428625"/>
          </a:xfrm>
          <a:prstGeom prst="flowChartAlternateProcess">
            <a:avLst/>
          </a:prstGeom>
          <a:solidFill>
            <a:schemeClr val="bg1">
              <a:lumMod val="85000"/>
            </a:schemeClr>
          </a:solidFill>
          <a:ln cmpd="dbl">
            <a:solidFill>
              <a:schemeClr val="tx1"/>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s-PE" sz="1000" b="1">
                <a:solidFill>
                  <a:sysClr val="windowText" lastClr="000000"/>
                </a:solidFill>
                <a:latin typeface="+mn-lt"/>
                <a:ea typeface="+mn-ea"/>
                <a:cs typeface="+mn-cs"/>
              </a:rPr>
              <a:t>Tesorería</a:t>
            </a:r>
          </a:p>
        </p:txBody>
      </p:sp>
      <p:sp>
        <p:nvSpPr>
          <p:cNvPr id="15" name="Proceso alternativo 14"/>
          <p:cNvSpPr/>
          <p:nvPr/>
        </p:nvSpPr>
        <p:spPr>
          <a:xfrm>
            <a:off x="2397274" y="3361015"/>
            <a:ext cx="990600" cy="428625"/>
          </a:xfrm>
          <a:prstGeom prst="flowChartAlternateProcess">
            <a:avLst/>
          </a:prstGeom>
          <a:solidFill>
            <a:schemeClr val="bg1">
              <a:lumMod val="85000"/>
            </a:schemeClr>
          </a:solidFill>
          <a:ln cmpd="dbl">
            <a:solidFill>
              <a:schemeClr val="tx1"/>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s-PE" sz="1000" b="1">
                <a:solidFill>
                  <a:sysClr val="windowText" lastClr="000000"/>
                </a:solidFill>
                <a:latin typeface="+mn-lt"/>
                <a:ea typeface="+mn-ea"/>
                <a:cs typeface="+mn-cs"/>
              </a:rPr>
              <a:t>Contabilidad</a:t>
            </a:r>
          </a:p>
        </p:txBody>
      </p:sp>
      <p:sp>
        <p:nvSpPr>
          <p:cNvPr id="16" name="Proceso alternativo 15"/>
          <p:cNvSpPr/>
          <p:nvPr/>
        </p:nvSpPr>
        <p:spPr>
          <a:xfrm>
            <a:off x="4835674" y="3332440"/>
            <a:ext cx="990600" cy="428625"/>
          </a:xfrm>
          <a:prstGeom prst="flowChartAlternateProcess">
            <a:avLst/>
          </a:prstGeom>
          <a:solidFill>
            <a:schemeClr val="bg1">
              <a:lumMod val="85000"/>
            </a:schemeClr>
          </a:solidFill>
          <a:ln cmpd="dbl">
            <a:solidFill>
              <a:schemeClr val="tx1"/>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s-PE" sz="1000" b="1" dirty="0">
                <a:solidFill>
                  <a:sysClr val="windowText" lastClr="000000"/>
                </a:solidFill>
                <a:latin typeface="+mn-lt"/>
                <a:ea typeface="+mn-ea"/>
                <a:cs typeface="+mn-cs"/>
              </a:rPr>
              <a:t>Seguridad</a:t>
            </a:r>
          </a:p>
        </p:txBody>
      </p:sp>
      <p:sp>
        <p:nvSpPr>
          <p:cNvPr id="17" name="Proceso alternativo 16"/>
          <p:cNvSpPr/>
          <p:nvPr/>
        </p:nvSpPr>
        <p:spPr>
          <a:xfrm>
            <a:off x="6273949" y="3341965"/>
            <a:ext cx="990600" cy="466725"/>
          </a:xfrm>
          <a:prstGeom prst="flowChartAlternateProcess">
            <a:avLst/>
          </a:prstGeom>
          <a:solidFill>
            <a:schemeClr val="bg1">
              <a:lumMod val="85000"/>
            </a:schemeClr>
          </a:solidFill>
          <a:ln cmpd="dbl">
            <a:solidFill>
              <a:schemeClr val="tx1"/>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s-PE" sz="1000" b="1">
                <a:solidFill>
                  <a:sysClr val="windowText" lastClr="000000"/>
                </a:solidFill>
                <a:latin typeface="+mn-lt"/>
                <a:ea typeface="+mn-ea"/>
                <a:cs typeface="+mn-cs"/>
              </a:rPr>
              <a:t>Medio Ambiente</a:t>
            </a:r>
          </a:p>
        </p:txBody>
      </p:sp>
      <p:sp>
        <p:nvSpPr>
          <p:cNvPr id="18" name="Proceso alternativo 17"/>
          <p:cNvSpPr/>
          <p:nvPr/>
        </p:nvSpPr>
        <p:spPr>
          <a:xfrm>
            <a:off x="2416324" y="4523065"/>
            <a:ext cx="990600" cy="504825"/>
          </a:xfrm>
          <a:prstGeom prst="flowChartAlternateProcess">
            <a:avLst/>
          </a:prstGeom>
          <a:solidFill>
            <a:schemeClr val="bg1">
              <a:lumMod val="85000"/>
            </a:schemeClr>
          </a:solidFill>
          <a:ln cmpd="dbl">
            <a:solidFill>
              <a:schemeClr val="tx1"/>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s-PE" sz="1000" b="0">
                <a:solidFill>
                  <a:sysClr val="windowText" lastClr="000000"/>
                </a:solidFill>
                <a:latin typeface="+mn-lt"/>
                <a:ea typeface="+mn-ea"/>
                <a:cs typeface="+mn-cs"/>
              </a:rPr>
              <a:t>Operador</a:t>
            </a:r>
          </a:p>
          <a:p>
            <a:pPr marL="0" indent="0" algn="ctr"/>
            <a:r>
              <a:rPr lang="es-PE" sz="1000" b="0">
                <a:solidFill>
                  <a:sysClr val="windowText" lastClr="000000"/>
                </a:solidFill>
                <a:latin typeface="+mn-lt"/>
                <a:ea typeface="+mn-ea"/>
                <a:cs typeface="+mn-cs"/>
              </a:rPr>
              <a:t>(Externo)</a:t>
            </a:r>
          </a:p>
        </p:txBody>
      </p:sp>
      <p:sp>
        <p:nvSpPr>
          <p:cNvPr id="19" name="Proceso alternativo 18"/>
          <p:cNvSpPr/>
          <p:nvPr/>
        </p:nvSpPr>
        <p:spPr>
          <a:xfrm>
            <a:off x="4749949" y="4504015"/>
            <a:ext cx="990600" cy="504825"/>
          </a:xfrm>
          <a:prstGeom prst="flowChartAlternateProcess">
            <a:avLst/>
          </a:prstGeom>
          <a:solidFill>
            <a:schemeClr val="bg1">
              <a:lumMod val="85000"/>
            </a:schemeClr>
          </a:solidFill>
          <a:ln cmpd="dbl">
            <a:solidFill>
              <a:schemeClr val="tx1"/>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s-PE" sz="1000" b="0">
                <a:solidFill>
                  <a:sysClr val="windowText" lastClr="000000"/>
                </a:solidFill>
                <a:latin typeface="+mn-lt"/>
                <a:ea typeface="+mn-ea"/>
                <a:cs typeface="+mn-cs"/>
              </a:rPr>
              <a:t>Constructor</a:t>
            </a:r>
          </a:p>
          <a:p>
            <a:pPr marL="0" indent="0" algn="ctr"/>
            <a:r>
              <a:rPr lang="es-PE" sz="1000" b="0">
                <a:solidFill>
                  <a:sysClr val="windowText" lastClr="000000"/>
                </a:solidFill>
                <a:latin typeface="+mn-lt"/>
                <a:ea typeface="+mn-ea"/>
                <a:cs typeface="+mn-cs"/>
              </a:rPr>
              <a:t>(Externo)</a:t>
            </a:r>
          </a:p>
        </p:txBody>
      </p:sp>
      <p:sp>
        <p:nvSpPr>
          <p:cNvPr id="20" name="Proceso alternativo 19"/>
          <p:cNvSpPr/>
          <p:nvPr/>
        </p:nvSpPr>
        <p:spPr>
          <a:xfrm>
            <a:off x="3587899" y="2389465"/>
            <a:ext cx="990600" cy="504825"/>
          </a:xfrm>
          <a:prstGeom prst="flowChartAlternateProcess">
            <a:avLst/>
          </a:prstGeom>
          <a:solidFill>
            <a:schemeClr val="bg1">
              <a:lumMod val="85000"/>
            </a:schemeClr>
          </a:solidFill>
          <a:ln cmpd="dbl">
            <a:solidFill>
              <a:schemeClr val="tx1"/>
            </a:solidFill>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lgn="ctr"/>
            <a:r>
              <a:rPr lang="es-PE" sz="1000" b="0" dirty="0">
                <a:solidFill>
                  <a:sysClr val="windowText" lastClr="000000"/>
                </a:solidFill>
                <a:latin typeface="+mn-lt"/>
                <a:ea typeface="+mn-ea"/>
                <a:cs typeface="+mn-cs"/>
              </a:rPr>
              <a:t>Asesoría Legal</a:t>
            </a:r>
          </a:p>
          <a:p>
            <a:pPr marL="0" indent="0" algn="ctr"/>
            <a:r>
              <a:rPr lang="es-PE" sz="1000" b="0" dirty="0">
                <a:solidFill>
                  <a:sysClr val="windowText" lastClr="000000"/>
                </a:solidFill>
                <a:latin typeface="+mn-lt"/>
                <a:ea typeface="+mn-ea"/>
                <a:cs typeface="+mn-cs"/>
              </a:rPr>
              <a:t>(Externo)</a:t>
            </a:r>
          </a:p>
        </p:txBody>
      </p:sp>
      <p:cxnSp>
        <p:nvCxnSpPr>
          <p:cNvPr id="21" name="Conector recto 20"/>
          <p:cNvCxnSpPr/>
          <p:nvPr/>
        </p:nvCxnSpPr>
        <p:spPr>
          <a:xfrm flipH="1">
            <a:off x="4083199" y="1589365"/>
            <a:ext cx="4763" cy="800100"/>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Conector recto 21"/>
          <p:cNvCxnSpPr/>
          <p:nvPr/>
        </p:nvCxnSpPr>
        <p:spPr>
          <a:xfrm flipH="1">
            <a:off x="2187724" y="1970365"/>
            <a:ext cx="38004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2202012" y="1960840"/>
            <a:ext cx="4762" cy="276225"/>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5997724" y="1960840"/>
            <a:ext cx="4763" cy="276225"/>
          </a:xfrm>
          <a:prstGeom prst="line">
            <a:avLst/>
          </a:prstGeom>
          <a:ln w="19050"/>
        </p:spPr>
        <p:style>
          <a:lnRef idx="1">
            <a:schemeClr val="dk1"/>
          </a:lnRef>
          <a:fillRef idx="0">
            <a:schemeClr val="dk1"/>
          </a:fillRef>
          <a:effectRef idx="0">
            <a:schemeClr val="dk1"/>
          </a:effectRef>
          <a:fontRef idx="minor">
            <a:schemeClr val="tx1"/>
          </a:fontRef>
        </p:style>
      </p:cxnSp>
      <p:cxnSp>
        <p:nvCxnSpPr>
          <p:cNvPr id="25" name="Conector recto 24"/>
          <p:cNvCxnSpPr/>
          <p:nvPr/>
        </p:nvCxnSpPr>
        <p:spPr>
          <a:xfrm flipH="1">
            <a:off x="1397149" y="3094315"/>
            <a:ext cx="16287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6" name="Conector recto 25"/>
          <p:cNvCxnSpPr/>
          <p:nvPr/>
        </p:nvCxnSpPr>
        <p:spPr>
          <a:xfrm>
            <a:off x="1401912" y="3094315"/>
            <a:ext cx="0" cy="276225"/>
          </a:xfrm>
          <a:prstGeom prst="line">
            <a:avLst/>
          </a:prstGeom>
          <a:ln w="19050"/>
        </p:spPr>
        <p:style>
          <a:lnRef idx="1">
            <a:schemeClr val="dk1"/>
          </a:lnRef>
          <a:fillRef idx="0">
            <a:schemeClr val="dk1"/>
          </a:fillRef>
          <a:effectRef idx="0">
            <a:schemeClr val="dk1"/>
          </a:effectRef>
          <a:fontRef idx="minor">
            <a:schemeClr val="tx1"/>
          </a:fontRef>
        </p:style>
      </p:cxnSp>
      <p:cxnSp>
        <p:nvCxnSpPr>
          <p:cNvPr id="27" name="Conector recto 26"/>
          <p:cNvCxnSpPr/>
          <p:nvPr/>
        </p:nvCxnSpPr>
        <p:spPr>
          <a:xfrm>
            <a:off x="3016399" y="3084790"/>
            <a:ext cx="4763" cy="276225"/>
          </a:xfrm>
          <a:prstGeom prst="line">
            <a:avLst/>
          </a:prstGeom>
          <a:ln w="19050"/>
        </p:spPr>
        <p:style>
          <a:lnRef idx="1">
            <a:schemeClr val="dk1"/>
          </a:lnRef>
          <a:fillRef idx="0">
            <a:schemeClr val="dk1"/>
          </a:fillRef>
          <a:effectRef idx="0">
            <a:schemeClr val="dk1"/>
          </a:effectRef>
          <a:fontRef idx="minor">
            <a:schemeClr val="tx1"/>
          </a:fontRef>
        </p:style>
      </p:cxnSp>
      <p:cxnSp>
        <p:nvCxnSpPr>
          <p:cNvPr id="28" name="Conector recto 27"/>
          <p:cNvCxnSpPr/>
          <p:nvPr/>
        </p:nvCxnSpPr>
        <p:spPr>
          <a:xfrm>
            <a:off x="2182962" y="2789515"/>
            <a:ext cx="0" cy="1457325"/>
          </a:xfrm>
          <a:prstGeom prst="line">
            <a:avLst/>
          </a:prstGeom>
          <a:ln w="19050"/>
        </p:spPr>
        <p:style>
          <a:lnRef idx="1">
            <a:schemeClr val="dk1"/>
          </a:lnRef>
          <a:fillRef idx="0">
            <a:schemeClr val="dk1"/>
          </a:fillRef>
          <a:effectRef idx="0">
            <a:schemeClr val="dk1"/>
          </a:effectRef>
          <a:fontRef idx="minor">
            <a:schemeClr val="tx1"/>
          </a:fontRef>
        </p:style>
      </p:cxnSp>
      <p:cxnSp>
        <p:nvCxnSpPr>
          <p:cNvPr id="29" name="Conector recto 28"/>
          <p:cNvCxnSpPr/>
          <p:nvPr/>
        </p:nvCxnSpPr>
        <p:spPr>
          <a:xfrm flipH="1">
            <a:off x="5226199" y="3065740"/>
            <a:ext cx="16287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0" name="Conector recto 29"/>
          <p:cNvCxnSpPr/>
          <p:nvPr/>
        </p:nvCxnSpPr>
        <p:spPr>
          <a:xfrm>
            <a:off x="5230962" y="3065740"/>
            <a:ext cx="4762" cy="276225"/>
          </a:xfrm>
          <a:prstGeom prst="line">
            <a:avLst/>
          </a:prstGeom>
          <a:ln w="19050"/>
        </p:spPr>
        <p:style>
          <a:lnRef idx="1">
            <a:schemeClr val="dk1"/>
          </a:lnRef>
          <a:fillRef idx="0">
            <a:schemeClr val="dk1"/>
          </a:fillRef>
          <a:effectRef idx="0">
            <a:schemeClr val="dk1"/>
          </a:effectRef>
          <a:fontRef idx="minor">
            <a:schemeClr val="tx1"/>
          </a:fontRef>
        </p:style>
      </p:cxnSp>
      <p:cxnSp>
        <p:nvCxnSpPr>
          <p:cNvPr id="31" name="Conector recto 30"/>
          <p:cNvCxnSpPr/>
          <p:nvPr/>
        </p:nvCxnSpPr>
        <p:spPr>
          <a:xfrm>
            <a:off x="6845449" y="3056215"/>
            <a:ext cx="4763" cy="276225"/>
          </a:xfrm>
          <a:prstGeom prst="line">
            <a:avLst/>
          </a:prstGeom>
          <a:ln w="19050"/>
        </p:spPr>
        <p:style>
          <a:lnRef idx="1">
            <a:schemeClr val="dk1"/>
          </a:lnRef>
          <a:fillRef idx="0">
            <a:schemeClr val="dk1"/>
          </a:fillRef>
          <a:effectRef idx="0">
            <a:schemeClr val="dk1"/>
          </a:effectRef>
          <a:fontRef idx="minor">
            <a:schemeClr val="tx1"/>
          </a:fontRef>
        </p:style>
      </p:cxnSp>
      <p:cxnSp>
        <p:nvCxnSpPr>
          <p:cNvPr id="32" name="Conector recto 31"/>
          <p:cNvCxnSpPr/>
          <p:nvPr/>
        </p:nvCxnSpPr>
        <p:spPr>
          <a:xfrm>
            <a:off x="6012012" y="2789515"/>
            <a:ext cx="0" cy="1457325"/>
          </a:xfrm>
          <a:prstGeom prst="line">
            <a:avLst/>
          </a:prstGeom>
          <a:ln w="19050"/>
        </p:spPr>
        <p:style>
          <a:lnRef idx="1">
            <a:schemeClr val="dk1"/>
          </a:lnRef>
          <a:fillRef idx="0">
            <a:schemeClr val="dk1"/>
          </a:fillRef>
          <a:effectRef idx="0">
            <a:schemeClr val="dk1"/>
          </a:effectRef>
          <a:fontRef idx="minor">
            <a:schemeClr val="tx1"/>
          </a:fontRef>
        </p:style>
      </p:cxnSp>
      <p:cxnSp>
        <p:nvCxnSpPr>
          <p:cNvPr id="33" name="Conector recto 32"/>
          <p:cNvCxnSpPr/>
          <p:nvPr/>
        </p:nvCxnSpPr>
        <p:spPr>
          <a:xfrm flipH="1">
            <a:off x="2178199" y="4246840"/>
            <a:ext cx="383857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4" name="Conector recto 33"/>
          <p:cNvCxnSpPr/>
          <p:nvPr/>
        </p:nvCxnSpPr>
        <p:spPr>
          <a:xfrm>
            <a:off x="2940199" y="4246840"/>
            <a:ext cx="4763" cy="276225"/>
          </a:xfrm>
          <a:prstGeom prst="line">
            <a:avLst/>
          </a:prstGeom>
          <a:ln w="19050"/>
        </p:spPr>
        <p:style>
          <a:lnRef idx="1">
            <a:schemeClr val="dk1"/>
          </a:lnRef>
          <a:fillRef idx="0">
            <a:schemeClr val="dk1"/>
          </a:fillRef>
          <a:effectRef idx="0">
            <a:schemeClr val="dk1"/>
          </a:effectRef>
          <a:fontRef idx="minor">
            <a:schemeClr val="tx1"/>
          </a:fontRef>
        </p:style>
      </p:cxnSp>
      <p:cxnSp>
        <p:nvCxnSpPr>
          <p:cNvPr id="35" name="Conector recto 34"/>
          <p:cNvCxnSpPr/>
          <p:nvPr/>
        </p:nvCxnSpPr>
        <p:spPr>
          <a:xfrm flipH="1">
            <a:off x="5226199" y="4246840"/>
            <a:ext cx="0" cy="257175"/>
          </a:xfrm>
          <a:prstGeom prst="line">
            <a:avLst/>
          </a:prstGeom>
          <a:ln w="19050"/>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210344" y="518509"/>
            <a:ext cx="4929187" cy="400110"/>
          </a:xfrm>
          <a:prstGeom prst="rect">
            <a:avLst/>
          </a:prstGeom>
          <a:noFill/>
        </p:spPr>
        <p:txBody>
          <a:bodyPr>
            <a:spAutoFit/>
          </a:bodyPr>
          <a:lstStyle/>
          <a:p>
            <a:pPr eaLnBrk="1" hangingPunct="1">
              <a:defRPr/>
            </a:pPr>
            <a:r>
              <a:rPr lang="es-PE" sz="2000" b="1" dirty="0" smtClean="0">
                <a:solidFill>
                  <a:schemeClr val="bg2">
                    <a:lumMod val="10000"/>
                  </a:schemeClr>
                </a:solidFill>
                <a:latin typeface="+mj-lt"/>
              </a:rPr>
              <a:t>Manejo Adecuado de los Residuos Líquidos</a:t>
            </a:r>
            <a:endParaRPr lang="es-PE" sz="2000" b="1" dirty="0">
              <a:solidFill>
                <a:schemeClr val="bg2">
                  <a:lumMod val="10000"/>
                </a:schemeClr>
              </a:solidFill>
              <a:latin typeface="+mj-lt"/>
            </a:endParaRPr>
          </a:p>
        </p:txBody>
      </p:sp>
      <p:pic>
        <p:nvPicPr>
          <p:cNvPr id="14" name="13 Imagen"/>
          <p:cNvPicPr preferRelativeResize="0"/>
          <p:nvPr/>
        </p:nvPicPr>
        <p:blipFill>
          <a:blip r:embed="rId4">
            <a:extLst>
              <a:ext uri="{28A0092B-C50C-407E-A947-70E740481C1C}">
                <a14:useLocalDpi xmlns:a14="http://schemas.microsoft.com/office/drawing/2010/main" val="0"/>
              </a:ext>
            </a:extLst>
          </a:blip>
          <a:srcRect/>
          <a:stretch>
            <a:fillRect/>
          </a:stretch>
        </p:blipFill>
        <p:spPr bwMode="auto">
          <a:xfrm>
            <a:off x="976783" y="3853700"/>
            <a:ext cx="3449524" cy="2340000"/>
          </a:xfrm>
          <a:prstGeom prst="rect">
            <a:avLst/>
          </a:prstGeom>
          <a:noFill/>
        </p:spPr>
      </p:pic>
      <p:pic>
        <p:nvPicPr>
          <p:cNvPr id="15" name="14 Imagen"/>
          <p:cNvPicPr preferRelativeResize="0"/>
          <p:nvPr/>
        </p:nvPicPr>
        <p:blipFill>
          <a:blip r:embed="rId5">
            <a:extLst>
              <a:ext uri="{28A0092B-C50C-407E-A947-70E740481C1C}">
                <a14:useLocalDpi xmlns:a14="http://schemas.microsoft.com/office/drawing/2010/main" val="0"/>
              </a:ext>
            </a:extLst>
          </a:blip>
          <a:srcRect/>
          <a:stretch>
            <a:fillRect/>
          </a:stretch>
        </p:blipFill>
        <p:spPr bwMode="auto">
          <a:xfrm>
            <a:off x="4586708" y="3844612"/>
            <a:ext cx="3369308" cy="2340000"/>
          </a:xfrm>
          <a:prstGeom prst="rect">
            <a:avLst/>
          </a:prstGeom>
          <a:noFill/>
        </p:spPr>
      </p:pic>
      <p:pic>
        <p:nvPicPr>
          <p:cNvPr id="12" name="Imagen 11" descr="C:\MANPERAN\GESTION 2017 MANPERAN\11 FOTOS\ENERO\IMAG012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6783" y="1047815"/>
            <a:ext cx="3454706" cy="2422348"/>
          </a:xfrm>
          <a:prstGeom prst="rect">
            <a:avLst/>
          </a:prstGeom>
          <a:noFill/>
          <a:ln>
            <a:noFill/>
          </a:ln>
        </p:spPr>
      </p:pic>
      <p:sp>
        <p:nvSpPr>
          <p:cNvPr id="2" name="Rectangle 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PE"/>
          </a:p>
        </p:txBody>
      </p:sp>
      <p:pic>
        <p:nvPicPr>
          <p:cNvPr id="2051" name="Picture 3" descr="IMG-20171114-WA004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6708" y="1052166"/>
            <a:ext cx="3369307" cy="2413645"/>
          </a:xfrm>
          <a:prstGeom prst="rect">
            <a:avLst/>
          </a:prstGeom>
          <a:noFill/>
          <a:extLst>
            <a:ext uri="{909E8E84-426E-40DD-AFC4-6F175D3DCCD1}">
              <a14:hiddenFill xmlns:a14="http://schemas.microsoft.com/office/drawing/2010/main">
                <a:solidFill>
                  <a:srgbClr val="FFFFFF"/>
                </a:solidFill>
              </a14:hiddenFill>
            </a:ext>
          </a:extLst>
        </p:spPr>
      </p:pic>
      <p:sp>
        <p:nvSpPr>
          <p:cNvPr id="18" name="8 CuadroTexto"/>
          <p:cNvSpPr txBox="1">
            <a:spLocks noChangeArrowheads="1"/>
          </p:cNvSpPr>
          <p:nvPr/>
        </p:nvSpPr>
        <p:spPr bwMode="auto">
          <a:xfrm>
            <a:off x="1185158" y="3492063"/>
            <a:ext cx="6482298"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sz="1750" dirty="0" smtClean="0">
                <a:latin typeface="+mn-lt"/>
              </a:rPr>
              <a:t>Implementación y limpieza de baños químicos en frentes de trabajo</a:t>
            </a:r>
            <a:endParaRPr lang="es-PE" sz="1750" dirty="0">
              <a:latin typeface="+mn-lt"/>
            </a:endParaRPr>
          </a:p>
        </p:txBody>
      </p:sp>
      <p:sp>
        <p:nvSpPr>
          <p:cNvPr id="19" name="8 CuadroTexto"/>
          <p:cNvSpPr txBox="1">
            <a:spLocks noChangeArrowheads="1"/>
          </p:cNvSpPr>
          <p:nvPr/>
        </p:nvSpPr>
        <p:spPr bwMode="auto">
          <a:xfrm>
            <a:off x="1261357" y="6146960"/>
            <a:ext cx="5336381"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sz="1750" dirty="0" smtClean="0">
                <a:latin typeface="+mn-lt"/>
              </a:rPr>
              <a:t>Mantenimiento de pozos sépticos de las instalaciones</a:t>
            </a:r>
            <a:endParaRPr lang="es-PE" sz="1750" dirty="0">
              <a:latin typeface="+mn-lt"/>
            </a:endParaRPr>
          </a:p>
        </p:txBody>
      </p:sp>
      <p:sp>
        <p:nvSpPr>
          <p:cNvPr id="13" name="4 Título"/>
          <p:cNvSpPr txBox="1">
            <a:spLocks/>
          </p:cNvSpPr>
          <p:nvPr/>
        </p:nvSpPr>
        <p:spPr bwMode="auto">
          <a:xfrm>
            <a:off x="0" y="0"/>
            <a:ext cx="6804248"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 Residuos y Limpieza</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3877914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4 CuadroTexto"/>
          <p:cNvSpPr txBox="1">
            <a:spLocks noChangeArrowheads="1"/>
          </p:cNvSpPr>
          <p:nvPr/>
        </p:nvSpPr>
        <p:spPr bwMode="auto">
          <a:xfrm>
            <a:off x="717175" y="548318"/>
            <a:ext cx="4319551" cy="400110"/>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s-PE" sz="2000" b="1" dirty="0">
                <a:solidFill>
                  <a:srgbClr val="EEECE1">
                    <a:lumMod val="10000"/>
                  </a:srgbClr>
                </a:solidFill>
                <a:latin typeface="+mn-lt"/>
              </a:rPr>
              <a:t>Campaña de Limpieza </a:t>
            </a:r>
            <a:r>
              <a:rPr lang="es-PE" sz="2000" b="1" dirty="0" smtClean="0">
                <a:solidFill>
                  <a:srgbClr val="EEECE1">
                    <a:lumMod val="10000"/>
                  </a:srgbClr>
                </a:solidFill>
                <a:latin typeface="+mn-lt"/>
              </a:rPr>
              <a:t>Ambiental</a:t>
            </a:r>
            <a:endParaRPr lang="es-PE" sz="2000" b="1" dirty="0">
              <a:solidFill>
                <a:srgbClr val="EEECE1">
                  <a:lumMod val="10000"/>
                </a:srgbClr>
              </a:solidFill>
              <a:latin typeface="+mn-lt"/>
            </a:endParaRPr>
          </a:p>
        </p:txBody>
      </p:sp>
      <p:sp>
        <p:nvSpPr>
          <p:cNvPr id="11" name="4 CuadroTexto"/>
          <p:cNvSpPr txBox="1">
            <a:spLocks noChangeArrowheads="1"/>
          </p:cNvSpPr>
          <p:nvPr/>
        </p:nvSpPr>
        <p:spPr bwMode="auto">
          <a:xfrm>
            <a:off x="474529" y="986612"/>
            <a:ext cx="8391765" cy="630942"/>
          </a:xfrm>
          <a:prstGeom prst="rect">
            <a:avLst/>
          </a:prstGeom>
          <a:noFill/>
          <a:ln w="9525">
            <a:noFill/>
            <a:miter lim="800000"/>
            <a:headEnd/>
            <a:tailEnd/>
          </a:ln>
        </p:spPr>
        <p:txBody>
          <a:bodyPr wrap="square">
            <a:spAutoFit/>
          </a:bodyPr>
          <a:lstStyle/>
          <a:p>
            <a:pPr marL="285750" indent="-285750" algn="just">
              <a:buFont typeface="Arial" panose="020B0604020202020204" pitchFamily="34" charset="0"/>
              <a:buChar char="•"/>
            </a:pPr>
            <a:r>
              <a:rPr lang="es-ES" sz="1750" dirty="0" smtClean="0">
                <a:latin typeface="+mn-lt"/>
              </a:rPr>
              <a:t>NORVIAL continuará participando activamente en las campañas medio ambientales </a:t>
            </a:r>
            <a:r>
              <a:rPr lang="es-ES" sz="1750" dirty="0">
                <a:latin typeface="+mn-lt"/>
              </a:rPr>
              <a:t>de </a:t>
            </a:r>
            <a:r>
              <a:rPr lang="es-ES" sz="1750" dirty="0" smtClean="0">
                <a:latin typeface="+mn-lt"/>
              </a:rPr>
              <a:t>limpieza. El 2017 se participó en la limpieza del </a:t>
            </a:r>
            <a:r>
              <a:rPr lang="es-ES" sz="1750" dirty="0">
                <a:latin typeface="+mn-lt"/>
              </a:rPr>
              <a:t>Humedal de Santa Rosa en Chancay.</a:t>
            </a:r>
          </a:p>
        </p:txBody>
      </p:sp>
      <p:grpSp>
        <p:nvGrpSpPr>
          <p:cNvPr id="9" name="Grupo 8"/>
          <p:cNvGrpSpPr/>
          <p:nvPr/>
        </p:nvGrpSpPr>
        <p:grpSpPr>
          <a:xfrm>
            <a:off x="1236216" y="1673443"/>
            <a:ext cx="6791959" cy="2115597"/>
            <a:chOff x="0" y="0"/>
            <a:chExt cx="6792196" cy="2540945"/>
          </a:xfrm>
        </p:grpSpPr>
        <p:pic>
          <p:nvPicPr>
            <p:cNvPr id="13" name="Imagen 12" descr="C:\Users\jessica.taipe\Pictures\2017-06-09\07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3357880" cy="2540635"/>
            </a:xfrm>
            <a:prstGeom prst="rect">
              <a:avLst/>
            </a:prstGeom>
            <a:noFill/>
            <a:ln>
              <a:noFill/>
            </a:ln>
          </p:spPr>
        </p:pic>
        <p:pic>
          <p:nvPicPr>
            <p:cNvPr id="14" name="Imagen 13" descr="C:\Users\jessica.taipe\Pictures\2017-06-09\064.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4316" y="21265"/>
              <a:ext cx="3357880" cy="2519680"/>
            </a:xfrm>
            <a:prstGeom prst="rect">
              <a:avLst/>
            </a:prstGeom>
            <a:noFill/>
            <a:ln>
              <a:noFill/>
            </a:ln>
          </p:spPr>
        </p:pic>
      </p:grpSp>
      <p:pic>
        <p:nvPicPr>
          <p:cNvPr id="15" name="Imagen 14" descr="C:\Users\jessica.taipe\Pictures\2017-06-09\016.JPG"/>
          <p:cNvPicPr/>
          <p:nvPr/>
        </p:nvPicPr>
        <p:blipFill rotWithShape="1">
          <a:blip r:embed="rId6" cstate="print">
            <a:extLst>
              <a:ext uri="{28A0092B-C50C-407E-A947-70E740481C1C}">
                <a14:useLocalDpi xmlns:a14="http://schemas.microsoft.com/office/drawing/2010/main" val="0"/>
              </a:ext>
            </a:extLst>
          </a:blip>
          <a:srcRect/>
          <a:stretch/>
        </p:blipFill>
        <p:spPr bwMode="auto">
          <a:xfrm>
            <a:off x="2555776" y="3909773"/>
            <a:ext cx="3995390" cy="2543563"/>
          </a:xfrm>
          <a:prstGeom prst="rect">
            <a:avLst/>
          </a:prstGeom>
          <a:noFill/>
          <a:ln>
            <a:noFill/>
          </a:ln>
        </p:spPr>
      </p:pic>
      <p:sp>
        <p:nvSpPr>
          <p:cNvPr id="10" name="4 Título"/>
          <p:cNvSpPr txBox="1">
            <a:spLocks/>
          </p:cNvSpPr>
          <p:nvPr/>
        </p:nvSpPr>
        <p:spPr bwMode="auto">
          <a:xfrm>
            <a:off x="0" y="0"/>
            <a:ext cx="6804248"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 Residuos y Limpieza</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38209390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576"/>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4 CuadroTexto"/>
          <p:cNvSpPr txBox="1">
            <a:spLocks noChangeArrowheads="1"/>
          </p:cNvSpPr>
          <p:nvPr/>
        </p:nvSpPr>
        <p:spPr bwMode="auto">
          <a:xfrm>
            <a:off x="317561" y="546895"/>
            <a:ext cx="5760640" cy="400110"/>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s-PE" sz="2000" b="1" dirty="0">
                <a:solidFill>
                  <a:srgbClr val="EEECE1">
                    <a:lumMod val="10000"/>
                  </a:srgbClr>
                </a:solidFill>
                <a:latin typeface="+mn-lt"/>
              </a:rPr>
              <a:t>Campaña de Limpieza en Zona </a:t>
            </a:r>
            <a:r>
              <a:rPr lang="es-PE" sz="2000" b="1" dirty="0" smtClean="0">
                <a:solidFill>
                  <a:srgbClr val="EEECE1">
                    <a:lumMod val="10000"/>
                  </a:srgbClr>
                </a:solidFill>
                <a:latin typeface="+mn-lt"/>
              </a:rPr>
              <a:t>de </a:t>
            </a:r>
            <a:r>
              <a:rPr lang="es-PE" sz="2000" b="1" dirty="0">
                <a:solidFill>
                  <a:srgbClr val="EEECE1">
                    <a:lumMod val="10000"/>
                  </a:srgbClr>
                </a:solidFill>
                <a:latin typeface="+mn-lt"/>
              </a:rPr>
              <a:t>Reserva Natural</a:t>
            </a:r>
          </a:p>
        </p:txBody>
      </p:sp>
      <p:sp>
        <p:nvSpPr>
          <p:cNvPr id="11" name="4 CuadroTexto"/>
          <p:cNvSpPr txBox="1">
            <a:spLocks noChangeArrowheads="1"/>
          </p:cNvSpPr>
          <p:nvPr/>
        </p:nvSpPr>
        <p:spPr bwMode="auto">
          <a:xfrm>
            <a:off x="448357" y="927768"/>
            <a:ext cx="8247286" cy="1169551"/>
          </a:xfrm>
          <a:prstGeom prst="rect">
            <a:avLst/>
          </a:prstGeom>
          <a:noFill/>
          <a:ln w="9525">
            <a:noFill/>
            <a:miter lim="800000"/>
            <a:headEnd/>
            <a:tailEnd/>
          </a:ln>
        </p:spPr>
        <p:txBody>
          <a:bodyPr wrap="square">
            <a:spAutoFit/>
          </a:bodyPr>
          <a:lstStyle/>
          <a:p>
            <a:pPr algn="just">
              <a:defRPr/>
            </a:pPr>
            <a:r>
              <a:rPr lang="es-ES" sz="1750" dirty="0">
                <a:latin typeface="+mn-lt"/>
              </a:rPr>
              <a:t>Norvial en coordinación con la gerencia de Medio Ambiente de la Municipalidad Provincial de Huaura </a:t>
            </a:r>
            <a:r>
              <a:rPr lang="es-ES" sz="1750" dirty="0" smtClean="0">
                <a:latin typeface="+mn-lt"/>
              </a:rPr>
              <a:t>organizo </a:t>
            </a:r>
            <a:r>
              <a:rPr lang="es-ES" sz="1750" dirty="0">
                <a:latin typeface="+mn-lt"/>
              </a:rPr>
              <a:t>una campaña de limpieza en las playas del puerto de Huacho</a:t>
            </a:r>
            <a:r>
              <a:rPr lang="es-ES" sz="1750" dirty="0" smtClean="0">
                <a:latin typeface="+mn-lt"/>
              </a:rPr>
              <a:t>, </a:t>
            </a:r>
            <a:r>
              <a:rPr lang="es-ES" sz="1750" dirty="0">
                <a:latin typeface="+mn-lt"/>
              </a:rPr>
              <a:t>esta actividad se realizó con la finalidad de sensibilizar a los pobladores e incentivar al cuidado de las playas huachanas.</a:t>
            </a:r>
            <a:endParaRPr lang="es-PE" sz="1750" dirty="0">
              <a:solidFill>
                <a:srgbClr val="EEECE1">
                  <a:lumMod val="10000"/>
                </a:srgbClr>
              </a:solidFill>
              <a:latin typeface="+mn-lt"/>
            </a:endParaRPr>
          </a:p>
        </p:txBody>
      </p:sp>
      <p:pic>
        <p:nvPicPr>
          <p:cNvPr id="12" name="Imagen 11" descr="C:\Users\jessica.taipe\Pictures\2017-06-06\Nueva carpeta\005.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5652" y="2097319"/>
            <a:ext cx="3117850" cy="2339975"/>
          </a:xfrm>
          <a:prstGeom prst="rect">
            <a:avLst/>
          </a:prstGeom>
          <a:noFill/>
          <a:ln>
            <a:noFill/>
          </a:ln>
        </p:spPr>
      </p:pic>
      <p:grpSp>
        <p:nvGrpSpPr>
          <p:cNvPr id="15" name="Grupo 14"/>
          <p:cNvGrpSpPr/>
          <p:nvPr/>
        </p:nvGrpSpPr>
        <p:grpSpPr>
          <a:xfrm>
            <a:off x="1187624" y="4471594"/>
            <a:ext cx="6328409" cy="1979753"/>
            <a:chOff x="0" y="0"/>
            <a:chExt cx="6328882" cy="2339975"/>
          </a:xfrm>
        </p:grpSpPr>
        <p:pic>
          <p:nvPicPr>
            <p:cNvPr id="18" name="Imagen 17" descr="C:\Users\jessica.taipe\Pictures\2017-06-06\Nueva carpeta\07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3117850" cy="2339975"/>
            </a:xfrm>
            <a:prstGeom prst="rect">
              <a:avLst/>
            </a:prstGeom>
            <a:noFill/>
            <a:ln>
              <a:noFill/>
            </a:ln>
          </p:spPr>
        </p:pic>
        <p:pic>
          <p:nvPicPr>
            <p:cNvPr id="19" name="Imagen 18" descr="C:\Users\jessica.taipe\Pictures\2017-06-06\Nueva carpeta\05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11032" y="0"/>
              <a:ext cx="3117850" cy="2339975"/>
            </a:xfrm>
            <a:prstGeom prst="rect">
              <a:avLst/>
            </a:prstGeom>
            <a:noFill/>
            <a:ln>
              <a:noFill/>
            </a:ln>
          </p:spPr>
        </p:pic>
      </p:grpSp>
      <p:sp>
        <p:nvSpPr>
          <p:cNvPr id="13" name="4 Título"/>
          <p:cNvSpPr txBox="1">
            <a:spLocks/>
          </p:cNvSpPr>
          <p:nvPr/>
        </p:nvSpPr>
        <p:spPr bwMode="auto">
          <a:xfrm>
            <a:off x="0" y="0"/>
            <a:ext cx="6804248"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 Residuos y Limpieza</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3156169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4 CuadroTexto"/>
          <p:cNvSpPr txBox="1">
            <a:spLocks noChangeArrowheads="1"/>
          </p:cNvSpPr>
          <p:nvPr/>
        </p:nvSpPr>
        <p:spPr bwMode="auto">
          <a:xfrm>
            <a:off x="312398" y="493969"/>
            <a:ext cx="5760640" cy="400110"/>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s-PE" sz="2000" b="1" dirty="0">
                <a:solidFill>
                  <a:srgbClr val="EEECE1">
                    <a:lumMod val="10000"/>
                  </a:srgbClr>
                </a:solidFill>
                <a:latin typeface="+mn-lt"/>
              </a:rPr>
              <a:t>Campaña de Limpieza en Zona </a:t>
            </a:r>
            <a:r>
              <a:rPr lang="es-PE" sz="2000" b="1" dirty="0" smtClean="0">
                <a:solidFill>
                  <a:srgbClr val="EEECE1">
                    <a:lumMod val="10000"/>
                  </a:srgbClr>
                </a:solidFill>
                <a:latin typeface="+mn-lt"/>
              </a:rPr>
              <a:t>de </a:t>
            </a:r>
            <a:r>
              <a:rPr lang="es-PE" sz="2000" b="1" dirty="0">
                <a:solidFill>
                  <a:srgbClr val="EEECE1">
                    <a:lumMod val="10000"/>
                  </a:srgbClr>
                </a:solidFill>
                <a:latin typeface="+mn-lt"/>
              </a:rPr>
              <a:t>Reserva Natural</a:t>
            </a:r>
          </a:p>
        </p:txBody>
      </p:sp>
      <p:sp>
        <p:nvSpPr>
          <p:cNvPr id="11" name="4 CuadroTexto"/>
          <p:cNvSpPr txBox="1">
            <a:spLocks noChangeArrowheads="1"/>
          </p:cNvSpPr>
          <p:nvPr/>
        </p:nvSpPr>
        <p:spPr bwMode="auto">
          <a:xfrm>
            <a:off x="448357" y="894718"/>
            <a:ext cx="8247286" cy="1438855"/>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s-PE" sz="1750" dirty="0">
                <a:solidFill>
                  <a:srgbClr val="EEECE1">
                    <a:lumMod val="10000"/>
                  </a:srgbClr>
                </a:solidFill>
                <a:latin typeface="+mn-lt"/>
              </a:rPr>
              <a:t>Norvial en coordinación con el SERNANP de la  Zona de Reserva de la Lomas de Ancón </a:t>
            </a:r>
            <a:r>
              <a:rPr lang="es-PE" sz="1750" dirty="0" smtClean="0">
                <a:solidFill>
                  <a:srgbClr val="EEECE1">
                    <a:lumMod val="10000"/>
                  </a:srgbClr>
                </a:solidFill>
                <a:latin typeface="+mn-lt"/>
              </a:rPr>
              <a:t>efectuó </a:t>
            </a:r>
            <a:r>
              <a:rPr lang="es-PE" sz="1750" dirty="0">
                <a:solidFill>
                  <a:srgbClr val="EEECE1">
                    <a:lumMod val="10000"/>
                  </a:srgbClr>
                </a:solidFill>
                <a:latin typeface="+mn-lt"/>
              </a:rPr>
              <a:t>campañas de limpieza en el sector de Variante, con la finalidad de crear conciencia ambiental en nuestros usuarios y no permitir el almacenamiento de los residuos sólidos, donde las especies de flora y fauna de la zona reservada se ven afectados.</a:t>
            </a:r>
          </a:p>
        </p:txBody>
      </p:sp>
      <p:pic>
        <p:nvPicPr>
          <p:cNvPr id="13" name="Imagen 12" descr="C:\Users\jessica.taipe\Pictures\2017-09-21\13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2103816"/>
            <a:ext cx="4968552" cy="2267952"/>
          </a:xfrm>
          <a:prstGeom prst="rect">
            <a:avLst/>
          </a:prstGeom>
          <a:noFill/>
          <a:ln>
            <a:noFill/>
          </a:ln>
        </p:spPr>
      </p:pic>
      <p:grpSp>
        <p:nvGrpSpPr>
          <p:cNvPr id="14" name="Grupo 13"/>
          <p:cNvGrpSpPr/>
          <p:nvPr/>
        </p:nvGrpSpPr>
        <p:grpSpPr>
          <a:xfrm>
            <a:off x="1259632" y="4437112"/>
            <a:ext cx="6318250" cy="1931218"/>
            <a:chOff x="0" y="0"/>
            <a:chExt cx="6318250" cy="2339975"/>
          </a:xfrm>
        </p:grpSpPr>
        <p:pic>
          <p:nvPicPr>
            <p:cNvPr id="16" name="Imagen 15" descr="C:\Users\jessica.taipe\Pictures\2017-09-21\157.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0"/>
              <a:ext cx="3117850" cy="2339975"/>
            </a:xfrm>
            <a:prstGeom prst="rect">
              <a:avLst/>
            </a:prstGeom>
            <a:noFill/>
            <a:ln>
              <a:noFill/>
            </a:ln>
          </p:spPr>
        </p:pic>
        <p:pic>
          <p:nvPicPr>
            <p:cNvPr id="17" name="Imagen 16" descr="C:\Users\jessica.taipe\Pictures\2017-09-21\15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3117850" cy="2339975"/>
            </a:xfrm>
            <a:prstGeom prst="rect">
              <a:avLst/>
            </a:prstGeom>
            <a:noFill/>
            <a:ln>
              <a:noFill/>
            </a:ln>
          </p:spPr>
        </p:pic>
      </p:grpSp>
      <p:sp>
        <p:nvSpPr>
          <p:cNvPr id="12" name="4 Título"/>
          <p:cNvSpPr txBox="1">
            <a:spLocks/>
          </p:cNvSpPr>
          <p:nvPr/>
        </p:nvSpPr>
        <p:spPr bwMode="auto">
          <a:xfrm>
            <a:off x="0" y="0"/>
            <a:ext cx="6804248"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 Residuos y Limpieza</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3043989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631" y="0"/>
            <a:ext cx="915699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194431" y="353046"/>
            <a:ext cx="4929187" cy="400110"/>
          </a:xfrm>
          <a:prstGeom prst="rect">
            <a:avLst/>
          </a:prstGeom>
          <a:noFill/>
        </p:spPr>
        <p:txBody>
          <a:bodyPr>
            <a:spAutoFit/>
          </a:bodyPr>
          <a:lstStyle/>
          <a:p>
            <a:pPr eaLnBrk="1" hangingPunct="1">
              <a:defRPr/>
            </a:pPr>
            <a:r>
              <a:rPr lang="es-PE" sz="2000" b="1" dirty="0" smtClean="0">
                <a:solidFill>
                  <a:schemeClr val="bg2">
                    <a:lumMod val="10000"/>
                  </a:schemeClr>
                </a:solidFill>
                <a:latin typeface="+mj-lt"/>
              </a:rPr>
              <a:t>Capacitación Ambiental</a:t>
            </a:r>
            <a:endParaRPr lang="es-PE" sz="2000" b="1" dirty="0">
              <a:solidFill>
                <a:schemeClr val="bg2">
                  <a:lumMod val="10000"/>
                </a:schemeClr>
              </a:solidFill>
              <a:latin typeface="+mj-lt"/>
            </a:endParaRPr>
          </a:p>
        </p:txBody>
      </p:sp>
      <p:sp>
        <p:nvSpPr>
          <p:cNvPr id="12"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a:t>
            </a:r>
            <a:endParaRPr lang="es-PE" sz="2000" b="1" dirty="0">
              <a:solidFill>
                <a:schemeClr val="bg1"/>
              </a:solidFill>
              <a:latin typeface="+mj-lt"/>
              <a:ea typeface="+mj-ea"/>
              <a:cs typeface="+mj-cs"/>
            </a:endParaRPr>
          </a:p>
        </p:txBody>
      </p:sp>
      <p:pic>
        <p:nvPicPr>
          <p:cNvPr id="11" name="Imagen 10" descr="37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5406" y="762224"/>
            <a:ext cx="2923602" cy="2527445"/>
          </a:xfrm>
          <a:prstGeom prst="rect">
            <a:avLst/>
          </a:prstGeom>
          <a:noFill/>
          <a:ln>
            <a:noFill/>
          </a:ln>
        </p:spPr>
      </p:pic>
      <p:sp>
        <p:nvSpPr>
          <p:cNvPr id="2" name="Rectángulo 1"/>
          <p:cNvSpPr/>
          <p:nvPr/>
        </p:nvSpPr>
        <p:spPr>
          <a:xfrm>
            <a:off x="-573557" y="3364056"/>
            <a:ext cx="4953859" cy="361637"/>
          </a:xfrm>
          <a:prstGeom prst="rect">
            <a:avLst/>
          </a:prstGeom>
        </p:spPr>
        <p:txBody>
          <a:bodyPr wrap="square">
            <a:spAutoFit/>
          </a:bodyPr>
          <a:lstStyle/>
          <a:p>
            <a:pPr marL="914400">
              <a:spcAft>
                <a:spcPts val="800"/>
              </a:spcAft>
            </a:pPr>
            <a:r>
              <a:rPr lang="es-PE" sz="1750" dirty="0" smtClean="0">
                <a:latin typeface="+mn-lt"/>
                <a:ea typeface="Calibri" panose="020F0502020204030204" pitchFamily="34" charset="0"/>
                <a:cs typeface="Times New Roman" panose="02020603050405020304" pitchFamily="18" charset="0"/>
              </a:rPr>
              <a:t>Municipalidad de Vegueta</a:t>
            </a:r>
            <a:endParaRPr lang="es-PE" sz="1750" dirty="0">
              <a:effectLst/>
              <a:latin typeface="+mn-lt"/>
              <a:ea typeface="Calibri" panose="020F0502020204030204" pitchFamily="34" charset="0"/>
              <a:cs typeface="Times New Roman" panose="02020603050405020304" pitchFamily="18" charset="0"/>
            </a:endParaRPr>
          </a:p>
        </p:txBody>
      </p:sp>
      <p:pic>
        <p:nvPicPr>
          <p:cNvPr id="18" name="Picture 25" descr="IMG_3040"/>
          <p:cNvPicPr/>
          <p:nvPr/>
        </p:nvPicPr>
        <p:blipFill>
          <a:blip r:embed="rId5">
            <a:extLst>
              <a:ext uri="{28A0092B-C50C-407E-A947-70E740481C1C}">
                <a14:useLocalDpi xmlns:a14="http://schemas.microsoft.com/office/drawing/2010/main" val="0"/>
              </a:ext>
            </a:extLst>
          </a:blip>
          <a:srcRect/>
          <a:stretch>
            <a:fillRect/>
          </a:stretch>
        </p:blipFill>
        <p:spPr bwMode="auto">
          <a:xfrm>
            <a:off x="237773" y="3875474"/>
            <a:ext cx="2881630" cy="221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p:cNvSpPr/>
          <p:nvPr/>
        </p:nvSpPr>
        <p:spPr>
          <a:xfrm>
            <a:off x="2026830" y="5993736"/>
            <a:ext cx="4279545" cy="496290"/>
          </a:xfrm>
          <a:prstGeom prst="rect">
            <a:avLst/>
          </a:prstGeom>
        </p:spPr>
        <p:txBody>
          <a:bodyPr wrap="square">
            <a:spAutoFit/>
          </a:bodyPr>
          <a:lstStyle/>
          <a:p>
            <a:pPr marL="914400" algn="ctr">
              <a:lnSpc>
                <a:spcPct val="150000"/>
              </a:lnSpc>
              <a:spcAft>
                <a:spcPts val="800"/>
              </a:spcAft>
            </a:pPr>
            <a:r>
              <a:rPr lang="es-PE" sz="1750" dirty="0" smtClean="0">
                <a:latin typeface="+mn-lt"/>
                <a:ea typeface="Calibri" panose="020F0502020204030204" pitchFamily="34" charset="0"/>
                <a:cs typeface="Times New Roman" panose="02020603050405020304" pitchFamily="18" charset="0"/>
              </a:rPr>
              <a:t>Centro Poblado Villas de Ancón</a:t>
            </a:r>
            <a:endParaRPr lang="es-PE" sz="1750" dirty="0">
              <a:effectLst/>
              <a:latin typeface="+mn-lt"/>
              <a:ea typeface="Calibri" panose="020F0502020204030204" pitchFamily="34" charset="0"/>
              <a:cs typeface="Times New Roman" panose="02020603050405020304" pitchFamily="18" charset="0"/>
            </a:endParaRPr>
          </a:p>
        </p:txBody>
      </p:sp>
      <p:pic>
        <p:nvPicPr>
          <p:cNvPr id="20" name="Imagen 19" descr="C:\Users\jessica.taipe\AppData\Local\Microsoft\Windows\Temporary Internet Files\Content.Outlook\5TLPP9EO\060.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58194" y="3863929"/>
            <a:ext cx="2879725" cy="2222282"/>
          </a:xfrm>
          <a:prstGeom prst="rect">
            <a:avLst/>
          </a:prstGeom>
          <a:noFill/>
          <a:ln>
            <a:noFill/>
          </a:ln>
        </p:spPr>
      </p:pic>
      <p:sp>
        <p:nvSpPr>
          <p:cNvPr id="21" name="Rectángulo 20"/>
          <p:cNvSpPr/>
          <p:nvPr/>
        </p:nvSpPr>
        <p:spPr>
          <a:xfrm>
            <a:off x="-1055831" y="6000519"/>
            <a:ext cx="4279545" cy="496290"/>
          </a:xfrm>
          <a:prstGeom prst="rect">
            <a:avLst/>
          </a:prstGeom>
        </p:spPr>
        <p:txBody>
          <a:bodyPr wrap="square">
            <a:spAutoFit/>
          </a:bodyPr>
          <a:lstStyle/>
          <a:p>
            <a:pPr marL="914400" algn="ctr">
              <a:lnSpc>
                <a:spcPct val="150000"/>
              </a:lnSpc>
              <a:spcAft>
                <a:spcPts val="800"/>
              </a:spcAft>
            </a:pPr>
            <a:r>
              <a:rPr lang="es-PE" sz="1750" dirty="0" smtClean="0">
                <a:latin typeface="+mn-lt"/>
                <a:ea typeface="Calibri" panose="020F0502020204030204" pitchFamily="34" charset="0"/>
                <a:cs typeface="Times New Roman" panose="02020603050405020304" pitchFamily="18" charset="0"/>
              </a:rPr>
              <a:t>Asociación Cerro Montero</a:t>
            </a:r>
            <a:endParaRPr lang="es-PE" sz="1750" dirty="0">
              <a:effectLst/>
              <a:latin typeface="+mn-lt"/>
              <a:ea typeface="Calibri" panose="020F0502020204030204" pitchFamily="34" charset="0"/>
              <a:cs typeface="Times New Roman" panose="02020603050405020304" pitchFamily="18" charset="0"/>
            </a:endParaRPr>
          </a:p>
        </p:txBody>
      </p:sp>
      <p:pic>
        <p:nvPicPr>
          <p:cNvPr id="22" name="Imagen 21" descr="C:\Users\jessica.taipe\Pictures\2017-12-13\135.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43119" y="782089"/>
            <a:ext cx="2885048" cy="2507580"/>
          </a:xfrm>
          <a:prstGeom prst="rect">
            <a:avLst/>
          </a:prstGeom>
          <a:noFill/>
          <a:ln>
            <a:noFill/>
          </a:ln>
        </p:spPr>
      </p:pic>
      <p:sp>
        <p:nvSpPr>
          <p:cNvPr id="23" name="Rectángulo 22"/>
          <p:cNvSpPr/>
          <p:nvPr/>
        </p:nvSpPr>
        <p:spPr>
          <a:xfrm>
            <a:off x="2458734" y="3290878"/>
            <a:ext cx="4472872" cy="496290"/>
          </a:xfrm>
          <a:prstGeom prst="rect">
            <a:avLst/>
          </a:prstGeom>
        </p:spPr>
        <p:txBody>
          <a:bodyPr wrap="square">
            <a:spAutoFit/>
          </a:bodyPr>
          <a:lstStyle/>
          <a:p>
            <a:pPr marL="914400">
              <a:lnSpc>
                <a:spcPct val="150000"/>
              </a:lnSpc>
              <a:spcAft>
                <a:spcPts val="800"/>
              </a:spcAft>
            </a:pPr>
            <a:r>
              <a:rPr lang="es-PE" sz="1750" dirty="0" smtClean="0">
                <a:latin typeface="+mn-lt"/>
                <a:ea typeface="Calibri" panose="020F0502020204030204" pitchFamily="34" charset="0"/>
                <a:cs typeface="Times New Roman" panose="02020603050405020304" pitchFamily="18" charset="0"/>
              </a:rPr>
              <a:t>Municipalidad de Chancay</a:t>
            </a:r>
            <a:endParaRPr lang="es-PE" sz="1750" dirty="0">
              <a:effectLst/>
              <a:latin typeface="+mn-lt"/>
              <a:ea typeface="Calibri" panose="020F0502020204030204" pitchFamily="34" charset="0"/>
              <a:cs typeface="Times New Roman" panose="02020603050405020304" pitchFamily="18" charset="0"/>
            </a:endParaRPr>
          </a:p>
        </p:txBody>
      </p:sp>
      <p:pic>
        <p:nvPicPr>
          <p:cNvPr id="24" name="Picture 50" descr="029"/>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4431" y="782089"/>
            <a:ext cx="2917754" cy="2507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ángulo 24"/>
          <p:cNvSpPr/>
          <p:nvPr/>
        </p:nvSpPr>
        <p:spPr>
          <a:xfrm>
            <a:off x="5579550" y="3267805"/>
            <a:ext cx="4094575" cy="496290"/>
          </a:xfrm>
          <a:prstGeom prst="rect">
            <a:avLst/>
          </a:prstGeom>
        </p:spPr>
        <p:txBody>
          <a:bodyPr wrap="square">
            <a:spAutoFit/>
          </a:bodyPr>
          <a:lstStyle/>
          <a:p>
            <a:pPr marL="914400">
              <a:lnSpc>
                <a:spcPct val="150000"/>
              </a:lnSpc>
              <a:spcAft>
                <a:spcPts val="800"/>
              </a:spcAft>
            </a:pPr>
            <a:r>
              <a:rPr lang="es-PE" sz="1750" dirty="0" smtClean="0">
                <a:latin typeface="+mn-lt"/>
                <a:ea typeface="Calibri" panose="020F0502020204030204" pitchFamily="34" charset="0"/>
                <a:cs typeface="Times New Roman" panose="02020603050405020304" pitchFamily="18" charset="0"/>
              </a:rPr>
              <a:t>Municipalidad de </a:t>
            </a:r>
            <a:r>
              <a:rPr lang="es-PE" sz="1750" dirty="0">
                <a:latin typeface="+mn-lt"/>
                <a:ea typeface="Calibri" panose="020F0502020204030204" pitchFamily="34" charset="0"/>
                <a:cs typeface="Times New Roman" panose="02020603050405020304" pitchFamily="18" charset="0"/>
              </a:rPr>
              <a:t>Supe</a:t>
            </a:r>
            <a:endParaRPr lang="es-PE" sz="1750" dirty="0">
              <a:effectLst/>
              <a:latin typeface="+mn-lt"/>
              <a:ea typeface="Calibri" panose="020F0502020204030204" pitchFamily="34" charset="0"/>
              <a:cs typeface="Times New Roman" panose="02020603050405020304" pitchFamily="18" charset="0"/>
            </a:endParaRPr>
          </a:p>
        </p:txBody>
      </p:sp>
      <p:pic>
        <p:nvPicPr>
          <p:cNvPr id="26" name="Imagen 25" descr="198"/>
          <p:cNvPicPr/>
          <p:nvPr/>
        </p:nvPicPr>
        <p:blipFill>
          <a:blip r:embed="rId9">
            <a:extLst>
              <a:ext uri="{28A0092B-C50C-407E-A947-70E740481C1C}">
                <a14:useLocalDpi xmlns:a14="http://schemas.microsoft.com/office/drawing/2010/main" val="0"/>
              </a:ext>
            </a:extLst>
          </a:blip>
          <a:srcRect/>
          <a:stretch>
            <a:fillRect/>
          </a:stretch>
        </p:blipFill>
        <p:spPr bwMode="auto">
          <a:xfrm>
            <a:off x="6206879" y="3863929"/>
            <a:ext cx="2902129" cy="2222282"/>
          </a:xfrm>
          <a:prstGeom prst="rect">
            <a:avLst/>
          </a:prstGeom>
          <a:noFill/>
          <a:ln>
            <a:noFill/>
          </a:ln>
        </p:spPr>
      </p:pic>
      <p:sp>
        <p:nvSpPr>
          <p:cNvPr id="27" name="Rectángulo 26"/>
          <p:cNvSpPr/>
          <p:nvPr/>
        </p:nvSpPr>
        <p:spPr>
          <a:xfrm>
            <a:off x="5007610" y="6025512"/>
            <a:ext cx="4279545" cy="496290"/>
          </a:xfrm>
          <a:prstGeom prst="rect">
            <a:avLst/>
          </a:prstGeom>
        </p:spPr>
        <p:txBody>
          <a:bodyPr wrap="square">
            <a:spAutoFit/>
          </a:bodyPr>
          <a:lstStyle/>
          <a:p>
            <a:pPr marL="914400" algn="ctr">
              <a:lnSpc>
                <a:spcPct val="150000"/>
              </a:lnSpc>
              <a:spcAft>
                <a:spcPts val="800"/>
              </a:spcAft>
            </a:pPr>
            <a:r>
              <a:rPr lang="es-PE" sz="1750" dirty="0" smtClean="0">
                <a:latin typeface="+mn-lt"/>
                <a:ea typeface="Calibri" panose="020F0502020204030204" pitchFamily="34" charset="0"/>
                <a:cs typeface="Times New Roman" panose="02020603050405020304" pitchFamily="18" charset="0"/>
              </a:rPr>
              <a:t>Centro Poblado </a:t>
            </a:r>
            <a:r>
              <a:rPr lang="es-PE" sz="1750" dirty="0">
                <a:latin typeface="+mn-lt"/>
                <a:ea typeface="Calibri" panose="020F0502020204030204" pitchFamily="34" charset="0"/>
                <a:cs typeface="Times New Roman" panose="02020603050405020304" pitchFamily="18" charset="0"/>
              </a:rPr>
              <a:t>L</a:t>
            </a:r>
            <a:r>
              <a:rPr lang="es-PE" sz="1750" dirty="0" smtClean="0">
                <a:latin typeface="+mn-lt"/>
                <a:ea typeface="Calibri" panose="020F0502020204030204" pitchFamily="34" charset="0"/>
                <a:cs typeface="Times New Roman" panose="02020603050405020304" pitchFamily="18" charset="0"/>
              </a:rPr>
              <a:t>a Villa</a:t>
            </a:r>
            <a:endParaRPr lang="es-PE" sz="175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9531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0" y="498537"/>
            <a:ext cx="7059002" cy="400110"/>
          </a:xfrm>
          <a:prstGeom prst="rect">
            <a:avLst/>
          </a:prstGeom>
          <a:noFill/>
        </p:spPr>
        <p:txBody>
          <a:bodyPr wrap="square">
            <a:spAutoFit/>
          </a:bodyPr>
          <a:lstStyle/>
          <a:p>
            <a:pPr algn="r" eaLnBrk="1" hangingPunct="1">
              <a:defRPr/>
            </a:pPr>
            <a:r>
              <a:rPr lang="es-PE" sz="2000" b="1" dirty="0">
                <a:solidFill>
                  <a:schemeClr val="bg2">
                    <a:lumMod val="10000"/>
                  </a:schemeClr>
                </a:solidFill>
                <a:latin typeface="+mj-lt"/>
              </a:rPr>
              <a:t>Campaña </a:t>
            </a:r>
            <a:r>
              <a:rPr lang="es-PE" sz="2000" b="1" dirty="0" smtClean="0">
                <a:solidFill>
                  <a:schemeClr val="bg2">
                    <a:lumMod val="10000"/>
                  </a:schemeClr>
                </a:solidFill>
                <a:latin typeface="+mj-lt"/>
              </a:rPr>
              <a:t>de sensibilización y difusión de información ambiental</a:t>
            </a:r>
            <a:endParaRPr lang="es-PE" sz="2000" b="1" dirty="0">
              <a:solidFill>
                <a:schemeClr val="bg2">
                  <a:lumMod val="10000"/>
                </a:schemeClr>
              </a:solidFill>
              <a:latin typeface="+mj-lt"/>
            </a:endParaRPr>
          </a:p>
        </p:txBody>
      </p:sp>
      <p:pic>
        <p:nvPicPr>
          <p:cNvPr id="11" name="0 Imagen"/>
          <p:cNvPicPr preferRelativeResize="0"/>
          <p:nvPr/>
        </p:nvPicPr>
        <p:blipFill>
          <a:blip r:embed="rId4" cstate="print">
            <a:extLst>
              <a:ext uri="{28A0092B-C50C-407E-A947-70E740481C1C}">
                <a14:useLocalDpi xmlns:a14="http://schemas.microsoft.com/office/drawing/2010/main" val="0"/>
              </a:ext>
            </a:extLst>
          </a:blip>
          <a:stretch>
            <a:fillRect/>
          </a:stretch>
        </p:blipFill>
        <p:spPr>
          <a:xfrm>
            <a:off x="4646626" y="924146"/>
            <a:ext cx="3600000" cy="2520000"/>
          </a:xfrm>
          <a:prstGeom prst="rect">
            <a:avLst/>
          </a:prstGeom>
        </p:spPr>
      </p:pic>
      <p:pic>
        <p:nvPicPr>
          <p:cNvPr id="12" name="0 Imagen"/>
          <p:cNvPicPr preferRelativeResize="0"/>
          <p:nvPr/>
        </p:nvPicPr>
        <p:blipFill>
          <a:blip r:embed="rId5" cstate="print">
            <a:extLst>
              <a:ext uri="{28A0092B-C50C-407E-A947-70E740481C1C}">
                <a14:useLocalDpi xmlns:a14="http://schemas.microsoft.com/office/drawing/2010/main" val="0"/>
              </a:ext>
            </a:extLst>
          </a:blip>
          <a:stretch>
            <a:fillRect/>
          </a:stretch>
        </p:blipFill>
        <p:spPr>
          <a:xfrm>
            <a:off x="727662" y="3678667"/>
            <a:ext cx="3600000" cy="2520000"/>
          </a:xfrm>
          <a:prstGeom prst="rect">
            <a:avLst/>
          </a:prstGeom>
          <a:ln>
            <a:solidFill>
              <a:schemeClr val="accent1"/>
            </a:solidFill>
          </a:ln>
        </p:spPr>
      </p:pic>
      <p:pic>
        <p:nvPicPr>
          <p:cNvPr id="14" name="0 Imagen"/>
          <p:cNvPicPr preferRelativeResize="0"/>
          <p:nvPr/>
        </p:nvPicPr>
        <p:blipFill rotWithShape="1">
          <a:blip r:embed="rId6" cstate="print">
            <a:extLst>
              <a:ext uri="{28A0092B-C50C-407E-A947-70E740481C1C}">
                <a14:useLocalDpi xmlns:a14="http://schemas.microsoft.com/office/drawing/2010/main" val="0"/>
              </a:ext>
            </a:extLst>
          </a:blip>
          <a:srcRect t="3572" b="4762"/>
          <a:stretch/>
        </p:blipFill>
        <p:spPr bwMode="auto">
          <a:xfrm>
            <a:off x="4646626" y="3678667"/>
            <a:ext cx="3600000" cy="2520000"/>
          </a:xfrm>
          <a:prstGeom prst="rect">
            <a:avLst/>
          </a:prstGeom>
          <a:ln>
            <a:noFill/>
          </a:ln>
          <a:extLst>
            <a:ext uri="{53640926-AAD7-44D8-BBD7-CCE9431645EC}">
              <a14:shadowObscured xmlns:a14="http://schemas.microsoft.com/office/drawing/2010/main"/>
            </a:ext>
          </a:extLst>
        </p:spPr>
      </p:pic>
      <p:sp>
        <p:nvSpPr>
          <p:cNvPr id="10"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Medio Ambiente</a:t>
            </a:r>
            <a:endParaRPr lang="es-PE" sz="2000" b="1" dirty="0">
              <a:solidFill>
                <a:schemeClr val="bg1"/>
              </a:solidFill>
              <a:latin typeface="+mj-lt"/>
              <a:ea typeface="+mj-ea"/>
              <a:cs typeface="+mj-cs"/>
            </a:endParaRPr>
          </a:p>
        </p:txBody>
      </p:sp>
      <p:pic>
        <p:nvPicPr>
          <p:cNvPr id="9" name="Imagen 8"/>
          <p:cNvPicPr/>
          <p:nvPr/>
        </p:nvPicPr>
        <p:blipFill>
          <a:blip r:embed="rId7">
            <a:extLst>
              <a:ext uri="{28A0092B-C50C-407E-A947-70E740481C1C}">
                <a14:useLocalDpi xmlns:a14="http://schemas.microsoft.com/office/drawing/2010/main" val="0"/>
              </a:ext>
            </a:extLst>
          </a:blip>
          <a:srcRect/>
          <a:stretch>
            <a:fillRect/>
          </a:stretch>
        </p:blipFill>
        <p:spPr bwMode="auto">
          <a:xfrm>
            <a:off x="727662" y="912426"/>
            <a:ext cx="3700322" cy="2531719"/>
          </a:xfrm>
          <a:prstGeom prst="rect">
            <a:avLst/>
          </a:prstGeom>
          <a:noFill/>
        </p:spPr>
      </p:pic>
    </p:spTree>
    <p:extLst>
      <p:ext uri="{BB962C8B-B14F-4D97-AF65-F5344CB8AC3E}">
        <p14:creationId xmlns:p14="http://schemas.microsoft.com/office/powerpoint/2010/main" val="396404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6 Imagen" descr="Z:\FOTOS REVISTA\Para Capeco\Chancayllo.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2910" y="1000108"/>
            <a:ext cx="7643866" cy="5286412"/>
          </a:xfrm>
          <a:prstGeom prst="rect">
            <a:avLst/>
          </a:prstGeom>
          <a:ln>
            <a:noFill/>
          </a:ln>
          <a:effectLst>
            <a:softEdge rad="112500"/>
          </a:effectLst>
        </p:spPr>
      </p:pic>
      <p:sp>
        <p:nvSpPr>
          <p:cNvPr id="2" name="1 CuadroTexto"/>
          <p:cNvSpPr txBox="1"/>
          <p:nvPr/>
        </p:nvSpPr>
        <p:spPr>
          <a:xfrm>
            <a:off x="785813" y="1125538"/>
            <a:ext cx="7386637" cy="900246"/>
          </a:xfrm>
          <a:prstGeom prst="rect">
            <a:avLst/>
          </a:prstGeom>
          <a:noFill/>
          <a:ln>
            <a:noFill/>
          </a:ln>
          <a:effectLst>
            <a:outerShdw blurRad="50800" dist="38100" dir="2700000" algn="tl" rotWithShape="0">
              <a:prstClr val="black">
                <a:alpha val="40000"/>
              </a:prstClr>
            </a:outerShdw>
          </a:effectLst>
        </p:spPr>
        <p:txBody>
          <a:bodyPr>
            <a:spAutoFit/>
          </a:bodyPr>
          <a:lstStyle/>
          <a:p>
            <a:pPr eaLnBrk="1" hangingPunct="1">
              <a:defRPr/>
            </a:pPr>
            <a:r>
              <a:rPr lang="es-PE" sz="1750" b="1" dirty="0">
                <a:solidFill>
                  <a:schemeClr val="bg1"/>
                </a:solidFill>
                <a:latin typeface="+mn-lt"/>
              </a:rPr>
              <a:t>Norvial revisa permanentemente </a:t>
            </a:r>
            <a:r>
              <a:rPr lang="es-PE" sz="1750" b="1" dirty="0" smtClean="0">
                <a:solidFill>
                  <a:schemeClr val="bg1"/>
                </a:solidFill>
                <a:latin typeface="+mn-lt"/>
              </a:rPr>
              <a:t>el inventario vial, la </a:t>
            </a:r>
            <a:r>
              <a:rPr lang="es-PE" sz="1750" b="1" dirty="0">
                <a:solidFill>
                  <a:schemeClr val="bg1"/>
                </a:solidFill>
                <a:latin typeface="+mn-lt"/>
              </a:rPr>
              <a:t>señalización, </a:t>
            </a:r>
            <a:r>
              <a:rPr lang="es-PE" sz="1750" b="1" dirty="0" smtClean="0">
                <a:solidFill>
                  <a:schemeClr val="bg1"/>
                </a:solidFill>
                <a:latin typeface="+mn-lt"/>
              </a:rPr>
              <a:t>elementos de seguridad y </a:t>
            </a:r>
            <a:r>
              <a:rPr lang="es-PE" sz="1750" b="1" dirty="0">
                <a:solidFill>
                  <a:schemeClr val="bg1"/>
                </a:solidFill>
                <a:latin typeface="+mn-lt"/>
              </a:rPr>
              <a:t>otros elementos </a:t>
            </a:r>
            <a:r>
              <a:rPr lang="es-PE" sz="1750" b="1" dirty="0" smtClean="0">
                <a:solidFill>
                  <a:schemeClr val="bg1"/>
                </a:solidFill>
                <a:latin typeface="+mn-lt"/>
              </a:rPr>
              <a:t>para cumplir con los niveles de servicio exigidos en el contrato de concesión.</a:t>
            </a:r>
            <a:endParaRPr lang="es-PE" sz="1750" b="1" dirty="0">
              <a:solidFill>
                <a:schemeClr val="bg1"/>
              </a:solidFill>
              <a:latin typeface="+mn-lt"/>
            </a:endParaRPr>
          </a:p>
        </p:txBody>
      </p:sp>
      <p:sp>
        <p:nvSpPr>
          <p:cNvPr id="8"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Seguridad</a:t>
            </a:r>
            <a:endParaRPr lang="es-PE" sz="2000" b="1" dirty="0">
              <a:solidFill>
                <a:schemeClr val="bg1"/>
              </a:solidFill>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3890963" y="766763"/>
            <a:ext cx="4968875" cy="708025"/>
          </a:xfrm>
          <a:prstGeom prst="rect">
            <a:avLst/>
          </a:prstGeom>
          <a:noFill/>
        </p:spPr>
        <p:txBody>
          <a:bodyPr>
            <a:spAutoFit/>
          </a:bodyPr>
          <a:lstStyle/>
          <a:p>
            <a:pPr eaLnBrk="1" hangingPunct="1">
              <a:defRPr/>
            </a:pPr>
            <a:r>
              <a:rPr lang="es-PE" sz="2000" b="1" dirty="0">
                <a:solidFill>
                  <a:schemeClr val="bg2">
                    <a:lumMod val="10000"/>
                  </a:schemeClr>
                </a:solidFill>
                <a:latin typeface="+mj-lt"/>
              </a:rPr>
              <a:t>Instalación y mantenimiento de guardavías, barandas y mallas metálicas</a:t>
            </a:r>
          </a:p>
        </p:txBody>
      </p:sp>
      <p:pic>
        <p:nvPicPr>
          <p:cNvPr id="10" name="9 Imagen"/>
          <p:cNvPicPr/>
          <p:nvPr/>
        </p:nvPicPr>
        <p:blipFill>
          <a:blip r:embed="rId4" cstate="email">
            <a:extLst>
              <a:ext uri="{28A0092B-C50C-407E-A947-70E740481C1C}">
                <a14:useLocalDpi xmlns:a14="http://schemas.microsoft.com/office/drawing/2010/main"/>
              </a:ext>
            </a:extLst>
          </a:blip>
          <a:srcRect/>
          <a:stretch>
            <a:fillRect/>
          </a:stretch>
        </p:blipFill>
        <p:spPr bwMode="auto">
          <a:xfrm>
            <a:off x="179513" y="3504912"/>
            <a:ext cx="3600400" cy="2444368"/>
          </a:xfrm>
          <a:prstGeom prst="rect">
            <a:avLst/>
          </a:prstGeom>
          <a:ln>
            <a:noFill/>
          </a:ln>
          <a:effectLst>
            <a:softEdge rad="112500"/>
          </a:effectLst>
        </p:spPr>
      </p:pic>
      <p:sp>
        <p:nvSpPr>
          <p:cNvPr id="3" name="2 CuadroTexto"/>
          <p:cNvSpPr txBox="1"/>
          <p:nvPr/>
        </p:nvSpPr>
        <p:spPr>
          <a:xfrm>
            <a:off x="431615" y="5885824"/>
            <a:ext cx="3024187" cy="630942"/>
          </a:xfrm>
          <a:prstGeom prst="rect">
            <a:avLst/>
          </a:prstGeom>
          <a:noFill/>
        </p:spPr>
        <p:txBody>
          <a:bodyPr>
            <a:spAutoFit/>
          </a:bodyPr>
          <a:lstStyle/>
          <a:p>
            <a:pPr algn="ctr" eaLnBrk="1" hangingPunct="1">
              <a:defRPr/>
            </a:pPr>
            <a:r>
              <a:rPr lang="es-PE" sz="1750" dirty="0">
                <a:latin typeface="+mj-lt"/>
              </a:rPr>
              <a:t>Reparación mallas metálicas.</a:t>
            </a:r>
          </a:p>
          <a:p>
            <a:pPr algn="ctr" eaLnBrk="1" hangingPunct="1">
              <a:defRPr/>
            </a:pPr>
            <a:r>
              <a:rPr lang="es-PE" sz="1750" dirty="0">
                <a:latin typeface="+mj-lt"/>
              </a:rPr>
              <a:t>Tramo: Huacho - Pativilca</a:t>
            </a:r>
          </a:p>
        </p:txBody>
      </p:sp>
      <p:pic>
        <p:nvPicPr>
          <p:cNvPr id="12" name="11 Imagen"/>
          <p:cNvPicPr/>
          <p:nvPr/>
        </p:nvPicPr>
        <p:blipFill>
          <a:blip r:embed="rId5" cstate="print">
            <a:extLst>
              <a:ext uri="{28A0092B-C50C-407E-A947-70E740481C1C}">
                <a14:useLocalDpi xmlns:a14="http://schemas.microsoft.com/office/drawing/2010/main"/>
              </a:ext>
            </a:extLst>
          </a:blip>
          <a:stretch>
            <a:fillRect/>
          </a:stretch>
        </p:blipFill>
        <p:spPr bwMode="auto">
          <a:xfrm>
            <a:off x="4139952" y="1802537"/>
            <a:ext cx="4247877" cy="3426663"/>
          </a:xfrm>
          <a:prstGeom prst="rect">
            <a:avLst/>
          </a:prstGeom>
          <a:ln>
            <a:noFill/>
          </a:ln>
          <a:effectLst>
            <a:softEdge rad="112500"/>
          </a:effectLst>
        </p:spPr>
      </p:pic>
      <p:sp>
        <p:nvSpPr>
          <p:cNvPr id="4" name="3 CuadroTexto"/>
          <p:cNvSpPr txBox="1"/>
          <p:nvPr/>
        </p:nvSpPr>
        <p:spPr>
          <a:xfrm>
            <a:off x="4394200" y="5229225"/>
            <a:ext cx="3711575" cy="361637"/>
          </a:xfrm>
          <a:prstGeom prst="rect">
            <a:avLst/>
          </a:prstGeom>
          <a:noFill/>
        </p:spPr>
        <p:txBody>
          <a:bodyPr>
            <a:spAutoFit/>
          </a:bodyPr>
          <a:lstStyle/>
          <a:p>
            <a:pPr algn="ctr" eaLnBrk="1" hangingPunct="1">
              <a:defRPr/>
            </a:pPr>
            <a:r>
              <a:rPr lang="es-PE" sz="1750" dirty="0" smtClean="0">
                <a:latin typeface="+mj-lt"/>
              </a:rPr>
              <a:t>Mantenimiento de guardavías</a:t>
            </a:r>
            <a:endParaRPr lang="es-PE" sz="1750" dirty="0">
              <a:latin typeface="+mj-lt"/>
            </a:endParaRPr>
          </a:p>
        </p:txBody>
      </p:sp>
      <p:pic>
        <p:nvPicPr>
          <p:cNvPr id="14" name="13 Imagen"/>
          <p:cNvPicPr/>
          <p:nvPr/>
        </p:nvPicPr>
        <p:blipFill>
          <a:blip r:embed="rId6" cstate="email">
            <a:extLst>
              <a:ext uri="{28A0092B-C50C-407E-A947-70E740481C1C}">
                <a14:useLocalDpi xmlns:a14="http://schemas.microsoft.com/office/drawing/2010/main"/>
              </a:ext>
            </a:extLst>
          </a:blip>
          <a:srcRect/>
          <a:stretch>
            <a:fillRect/>
          </a:stretch>
        </p:blipFill>
        <p:spPr bwMode="auto">
          <a:xfrm rot="5400000">
            <a:off x="641324" y="-129156"/>
            <a:ext cx="2604770" cy="3528393"/>
          </a:xfrm>
          <a:prstGeom prst="rect">
            <a:avLst/>
          </a:prstGeom>
          <a:ln>
            <a:noFill/>
          </a:ln>
          <a:effectLst>
            <a:softEdge rad="112500"/>
          </a:effectLst>
        </p:spPr>
      </p:pic>
      <p:sp>
        <p:nvSpPr>
          <p:cNvPr id="5" name="4 CuadroTexto"/>
          <p:cNvSpPr txBox="1"/>
          <p:nvPr/>
        </p:nvSpPr>
        <p:spPr>
          <a:xfrm>
            <a:off x="-306065" y="2884926"/>
            <a:ext cx="4752082" cy="630942"/>
          </a:xfrm>
          <a:prstGeom prst="rect">
            <a:avLst/>
          </a:prstGeom>
          <a:noFill/>
        </p:spPr>
        <p:txBody>
          <a:bodyPr wrap="square">
            <a:spAutoFit/>
          </a:bodyPr>
          <a:lstStyle/>
          <a:p>
            <a:pPr algn="ctr" eaLnBrk="1" hangingPunct="1">
              <a:defRPr/>
            </a:pPr>
            <a:r>
              <a:rPr lang="es-PE" sz="1750" dirty="0">
                <a:latin typeface="+mj-lt"/>
              </a:rPr>
              <a:t>Reparación y limpieza de baranda de </a:t>
            </a:r>
            <a:r>
              <a:rPr lang="es-PE" sz="1750" dirty="0" smtClean="0">
                <a:latin typeface="+mj-lt"/>
              </a:rPr>
              <a:t>puentes</a:t>
            </a:r>
            <a:endParaRPr lang="es-PE" sz="1750" dirty="0">
              <a:latin typeface="+mj-lt"/>
            </a:endParaRPr>
          </a:p>
          <a:p>
            <a:pPr algn="ctr" eaLnBrk="1" hangingPunct="1">
              <a:defRPr/>
            </a:pPr>
            <a:r>
              <a:rPr lang="es-PE" sz="1750" dirty="0">
                <a:latin typeface="+mj-lt"/>
              </a:rPr>
              <a:t>Tramo: Huacho -  Pativilca</a:t>
            </a:r>
          </a:p>
        </p:txBody>
      </p:sp>
      <p:sp>
        <p:nvSpPr>
          <p:cNvPr id="11"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Seguridad</a:t>
            </a:r>
            <a:endParaRPr lang="es-PE" sz="2000" b="1" dirty="0">
              <a:solidFill>
                <a:schemeClr val="bg1"/>
              </a:solidFill>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4355976" y="812800"/>
            <a:ext cx="4549899" cy="400110"/>
          </a:xfrm>
          <a:prstGeom prst="rect">
            <a:avLst/>
          </a:prstGeom>
          <a:noFill/>
        </p:spPr>
        <p:txBody>
          <a:bodyPr wrap="square">
            <a:spAutoFit/>
          </a:bodyPr>
          <a:lstStyle/>
          <a:p>
            <a:pPr eaLnBrk="1" hangingPunct="1">
              <a:defRPr/>
            </a:pPr>
            <a:r>
              <a:rPr lang="es-PE" sz="2000" b="1" dirty="0">
                <a:solidFill>
                  <a:schemeClr val="bg2">
                    <a:lumMod val="10000"/>
                  </a:schemeClr>
                </a:solidFill>
                <a:latin typeface="+mj-lt"/>
              </a:rPr>
              <a:t>Instalación y mantenimiento de </a:t>
            </a:r>
            <a:r>
              <a:rPr lang="es-PE" sz="2000" b="1" dirty="0" smtClean="0">
                <a:solidFill>
                  <a:schemeClr val="bg2">
                    <a:lumMod val="10000"/>
                  </a:schemeClr>
                </a:solidFill>
                <a:latin typeface="+mj-lt"/>
              </a:rPr>
              <a:t>señales</a:t>
            </a:r>
            <a:endParaRPr lang="es-PE" sz="2000" b="1" dirty="0">
              <a:solidFill>
                <a:schemeClr val="bg2">
                  <a:lumMod val="10000"/>
                </a:schemeClr>
              </a:solidFill>
              <a:latin typeface="+mj-lt"/>
            </a:endParaRPr>
          </a:p>
        </p:txBody>
      </p:sp>
      <p:pic>
        <p:nvPicPr>
          <p:cNvPr id="8" name="7 Imagen"/>
          <p:cNvPicPr/>
          <p:nvPr/>
        </p:nvPicPr>
        <p:blipFill>
          <a:blip r:embed="rId4" cstate="email">
            <a:extLst>
              <a:ext uri="{28A0092B-C50C-407E-A947-70E740481C1C}">
                <a14:useLocalDpi xmlns:a14="http://schemas.microsoft.com/office/drawing/2010/main"/>
              </a:ext>
            </a:extLst>
          </a:blip>
          <a:srcRect/>
          <a:stretch>
            <a:fillRect/>
          </a:stretch>
        </p:blipFill>
        <p:spPr bwMode="auto">
          <a:xfrm>
            <a:off x="4680456" y="1844824"/>
            <a:ext cx="3996000" cy="3312368"/>
          </a:xfrm>
          <a:prstGeom prst="rect">
            <a:avLst/>
          </a:prstGeom>
          <a:ln>
            <a:noFill/>
          </a:ln>
          <a:effectLst>
            <a:softEdge rad="112500"/>
          </a:effectLst>
        </p:spPr>
      </p:pic>
      <p:sp>
        <p:nvSpPr>
          <p:cNvPr id="2" name="1 CuadroTexto"/>
          <p:cNvSpPr txBox="1"/>
          <p:nvPr/>
        </p:nvSpPr>
        <p:spPr>
          <a:xfrm>
            <a:off x="4985581" y="5070133"/>
            <a:ext cx="3240782" cy="630942"/>
          </a:xfrm>
          <a:prstGeom prst="rect">
            <a:avLst/>
          </a:prstGeom>
          <a:noFill/>
        </p:spPr>
        <p:txBody>
          <a:bodyPr wrap="square">
            <a:spAutoFit/>
          </a:bodyPr>
          <a:lstStyle/>
          <a:p>
            <a:pPr algn="ctr" eaLnBrk="1" hangingPunct="1">
              <a:defRPr/>
            </a:pPr>
            <a:r>
              <a:rPr lang="es-PE" sz="1750" dirty="0">
                <a:latin typeface="+mj-lt"/>
              </a:rPr>
              <a:t>Trabajos de limpieza de </a:t>
            </a:r>
            <a:r>
              <a:rPr lang="es-PE" sz="1750" dirty="0" smtClean="0">
                <a:latin typeface="+mj-lt"/>
              </a:rPr>
              <a:t>señales</a:t>
            </a:r>
            <a:endParaRPr lang="es-PE" sz="1750" dirty="0">
              <a:latin typeface="+mj-lt"/>
            </a:endParaRPr>
          </a:p>
          <a:p>
            <a:pPr algn="ctr" eaLnBrk="1" hangingPunct="1">
              <a:defRPr/>
            </a:pPr>
            <a:r>
              <a:rPr lang="es-PE" sz="1750" dirty="0">
                <a:latin typeface="+mj-lt"/>
              </a:rPr>
              <a:t>Tramo: Serpentín </a:t>
            </a:r>
          </a:p>
        </p:txBody>
      </p:sp>
      <p:pic>
        <p:nvPicPr>
          <p:cNvPr id="11" name="10 Imagen"/>
          <p:cNvPicPr/>
          <p:nvPr/>
        </p:nvPicPr>
        <p:blipFill>
          <a:blip r:embed="rId5" cstate="email">
            <a:extLst>
              <a:ext uri="{28A0092B-C50C-407E-A947-70E740481C1C}">
                <a14:useLocalDpi xmlns:a14="http://schemas.microsoft.com/office/drawing/2010/main"/>
              </a:ext>
            </a:extLst>
          </a:blip>
          <a:srcRect/>
          <a:stretch>
            <a:fillRect/>
          </a:stretch>
        </p:blipFill>
        <p:spPr bwMode="auto">
          <a:xfrm>
            <a:off x="395536" y="332656"/>
            <a:ext cx="3672408" cy="2622775"/>
          </a:xfrm>
          <a:prstGeom prst="rect">
            <a:avLst/>
          </a:prstGeom>
          <a:ln>
            <a:noFill/>
          </a:ln>
          <a:effectLst>
            <a:softEdge rad="112500"/>
          </a:effectLst>
        </p:spPr>
      </p:pic>
      <p:pic>
        <p:nvPicPr>
          <p:cNvPr id="12" name="4 Imagen"/>
          <p:cNvPicPr/>
          <p:nvPr/>
        </p:nvPicPr>
        <p:blipFill>
          <a:blip r:embed="rId6" cstate="email">
            <a:extLst/>
          </a:blip>
          <a:srcRect/>
          <a:stretch>
            <a:fillRect/>
          </a:stretch>
        </p:blipFill>
        <p:spPr bwMode="auto">
          <a:xfrm>
            <a:off x="467544" y="3429000"/>
            <a:ext cx="3600400" cy="2592288"/>
          </a:xfrm>
          <a:prstGeom prst="rect">
            <a:avLst/>
          </a:prstGeom>
          <a:ln>
            <a:noFill/>
          </a:ln>
          <a:effectLst>
            <a:softEdge rad="112500"/>
          </a:effectLst>
        </p:spPr>
      </p:pic>
      <p:sp>
        <p:nvSpPr>
          <p:cNvPr id="13" name="12 CuadroTexto"/>
          <p:cNvSpPr txBox="1"/>
          <p:nvPr/>
        </p:nvSpPr>
        <p:spPr>
          <a:xfrm>
            <a:off x="0" y="5925987"/>
            <a:ext cx="4355976" cy="630942"/>
          </a:xfrm>
          <a:prstGeom prst="rect">
            <a:avLst/>
          </a:prstGeom>
          <a:noFill/>
        </p:spPr>
        <p:txBody>
          <a:bodyPr wrap="square">
            <a:spAutoFit/>
          </a:bodyPr>
          <a:lstStyle/>
          <a:p>
            <a:pPr algn="ctr" eaLnBrk="1" hangingPunct="1">
              <a:defRPr/>
            </a:pPr>
            <a:r>
              <a:rPr lang="es-PE" sz="1750" dirty="0">
                <a:latin typeface="+mj-lt"/>
              </a:rPr>
              <a:t>Trabajos de Renovación de Señalización  Tramo: Medio Mundo - Pativilca </a:t>
            </a:r>
          </a:p>
        </p:txBody>
      </p:sp>
      <p:sp>
        <p:nvSpPr>
          <p:cNvPr id="14" name="Text Box 19"/>
          <p:cNvSpPr txBox="1">
            <a:spLocks noChangeArrowheads="1"/>
          </p:cNvSpPr>
          <p:nvPr/>
        </p:nvSpPr>
        <p:spPr bwMode="auto">
          <a:xfrm>
            <a:off x="522225" y="2879725"/>
            <a:ext cx="3311525" cy="549275"/>
          </a:xfrm>
          <a:prstGeom prst="rect">
            <a:avLst/>
          </a:prstGeom>
          <a:noFill/>
          <a:ln>
            <a:noFill/>
          </a:ln>
          <a:extLst/>
        </p:spPr>
        <p:txBody>
          <a:bodyPr upright="1"/>
          <a:lstStyle/>
          <a:p>
            <a:pPr algn="ctr" eaLnBrk="1" hangingPunct="1">
              <a:defRPr/>
            </a:pPr>
            <a:r>
              <a:rPr lang="es-ES" sz="1750" dirty="0">
                <a:latin typeface="+mj-lt"/>
              </a:rPr>
              <a:t>Trabajos de reparación de señales</a:t>
            </a:r>
            <a:endParaRPr lang="es-PE" sz="1750" dirty="0">
              <a:latin typeface="+mj-lt"/>
            </a:endParaRPr>
          </a:p>
          <a:p>
            <a:pPr algn="ctr" eaLnBrk="1" hangingPunct="1">
              <a:defRPr/>
            </a:pPr>
            <a:r>
              <a:rPr lang="es-ES" sz="1750" dirty="0">
                <a:latin typeface="+mj-lt"/>
              </a:rPr>
              <a:t>Tramo: Rio Seco – Huacho</a:t>
            </a:r>
            <a:endParaRPr lang="es-PE" sz="1750" dirty="0">
              <a:latin typeface="+mj-lt"/>
            </a:endParaRPr>
          </a:p>
          <a:p>
            <a:pPr eaLnBrk="1" hangingPunct="1">
              <a:spcAft>
                <a:spcPts val="0"/>
              </a:spcAft>
              <a:defRPr/>
            </a:pPr>
            <a:r>
              <a:rPr lang="es-ES" sz="1750" dirty="0">
                <a:latin typeface="+mj-lt"/>
                <a:ea typeface="Times New Roman"/>
              </a:rPr>
              <a:t> </a:t>
            </a:r>
            <a:endParaRPr lang="es-PE" sz="1750" dirty="0">
              <a:latin typeface="+mj-lt"/>
              <a:ea typeface="Times New Roman"/>
            </a:endParaRPr>
          </a:p>
        </p:txBody>
      </p:sp>
      <p:sp>
        <p:nvSpPr>
          <p:cNvPr id="15"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Seguridad</a:t>
            </a:r>
            <a:endParaRPr lang="es-PE" sz="2000" b="1" dirty="0">
              <a:solidFill>
                <a:schemeClr val="bg1"/>
              </a:solidFill>
              <a:latin typeface="+mj-lt"/>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11 Imagen" descr="D:\COCAR-MANPERAN -DIC2015\IMAGENES\048.JPG"/>
          <p:cNvPicPr preferRelativeResize="0"/>
          <p:nvPr/>
        </p:nvPicPr>
        <p:blipFill>
          <a:blip r:embed="rId4" cstate="print">
            <a:extLst>
              <a:ext uri="{28A0092B-C50C-407E-A947-70E740481C1C}">
                <a14:useLocalDpi xmlns:a14="http://schemas.microsoft.com/office/drawing/2010/main" val="0"/>
              </a:ext>
            </a:extLst>
          </a:blip>
          <a:srcRect/>
          <a:stretch>
            <a:fillRect/>
          </a:stretch>
        </p:blipFill>
        <p:spPr bwMode="auto">
          <a:xfrm>
            <a:off x="4668664" y="549000"/>
            <a:ext cx="4320000" cy="2880000"/>
          </a:xfrm>
          <a:prstGeom prst="rect">
            <a:avLst/>
          </a:prstGeom>
          <a:noFill/>
          <a:ln>
            <a:noFill/>
          </a:ln>
        </p:spPr>
      </p:pic>
      <p:pic>
        <p:nvPicPr>
          <p:cNvPr id="90114" name="Picture 2"/>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3502462"/>
            <a:ext cx="4320000" cy="28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0 Imagen"/>
          <p:cNvPicPr preferRelativeResize="0"/>
          <p:nvPr/>
        </p:nvPicPr>
        <p:blipFill>
          <a:blip r:embed="rId6" cstate="print">
            <a:extLst>
              <a:ext uri="{28A0092B-C50C-407E-A947-70E740481C1C}">
                <a14:useLocalDpi xmlns:a14="http://schemas.microsoft.com/office/drawing/2010/main" val="0"/>
              </a:ext>
            </a:extLst>
          </a:blip>
          <a:stretch>
            <a:fillRect/>
          </a:stretch>
        </p:blipFill>
        <p:spPr>
          <a:xfrm>
            <a:off x="193328" y="554455"/>
            <a:ext cx="4320000" cy="2880000"/>
          </a:xfrm>
          <a:prstGeom prst="rect">
            <a:avLst/>
          </a:prstGeom>
        </p:spPr>
      </p:pic>
      <p:sp>
        <p:nvSpPr>
          <p:cNvPr id="9"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Seguridad</a:t>
            </a:r>
            <a:endParaRPr lang="es-PE" sz="2000" b="1" dirty="0">
              <a:solidFill>
                <a:schemeClr val="bg1"/>
              </a:solidFill>
              <a:latin typeface="+mj-lt"/>
              <a:ea typeface="+mj-ea"/>
              <a:cs typeface="+mj-cs"/>
            </a:endParaRPr>
          </a:p>
        </p:txBody>
      </p:sp>
    </p:spTree>
    <p:extLst>
      <p:ext uri="{BB962C8B-B14F-4D97-AF65-F5344CB8AC3E}">
        <p14:creationId xmlns:p14="http://schemas.microsoft.com/office/powerpoint/2010/main" val="407166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20" name="Text Box 60"/>
          <p:cNvSpPr txBox="1">
            <a:spLocks noChangeArrowheads="1"/>
          </p:cNvSpPr>
          <p:nvPr/>
        </p:nvSpPr>
        <p:spPr bwMode="auto">
          <a:xfrm>
            <a:off x="5429250" y="357188"/>
            <a:ext cx="3714750" cy="461962"/>
          </a:xfrm>
          <a:prstGeom prst="rect">
            <a:avLst/>
          </a:prstGeom>
          <a:noFill/>
          <a:ln w="9525">
            <a:noFill/>
            <a:miter lim="800000"/>
            <a:headEnd/>
            <a:tailEnd/>
          </a:ln>
        </p:spPr>
        <p:txBody>
          <a:bodyPr>
            <a:spAutoFit/>
          </a:bodyPr>
          <a:lstStyle/>
          <a:p>
            <a:pPr eaLnBrk="1" hangingPunct="1">
              <a:spcBef>
                <a:spcPct val="50000"/>
              </a:spcBef>
              <a:defRPr/>
            </a:pPr>
            <a:r>
              <a:rPr lang="es-PE" sz="2400" b="1" dirty="0">
                <a:solidFill>
                  <a:schemeClr val="bg2">
                    <a:lumMod val="10000"/>
                  </a:schemeClr>
                </a:solidFill>
                <a:latin typeface="+mj-lt"/>
              </a:rPr>
              <a:t>Estructura de la Operación</a:t>
            </a:r>
            <a:endParaRPr lang="es-ES" sz="2400" b="1" dirty="0">
              <a:solidFill>
                <a:schemeClr val="bg2">
                  <a:lumMod val="10000"/>
                </a:schemeClr>
              </a:solidFill>
              <a:latin typeface="+mj-lt"/>
            </a:endParaRPr>
          </a:p>
        </p:txBody>
      </p:sp>
      <p:sp>
        <p:nvSpPr>
          <p:cNvPr id="6" name="4 Título"/>
          <p:cNvSpPr txBox="1">
            <a:spLocks/>
          </p:cNvSpPr>
          <p:nvPr/>
        </p:nvSpPr>
        <p:spPr bwMode="auto">
          <a:xfrm>
            <a:off x="0" y="0"/>
            <a:ext cx="1971675"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Introducción</a:t>
            </a:r>
          </a:p>
        </p:txBody>
      </p:sp>
      <p:pic>
        <p:nvPicPr>
          <p:cNvPr id="9222"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4038" y="785813"/>
            <a:ext cx="8034337"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6813960" y="2867004"/>
            <a:ext cx="1368152" cy="261610"/>
          </a:xfrm>
          <a:prstGeom prst="rect">
            <a:avLst/>
          </a:prstGeom>
          <a:noFill/>
        </p:spPr>
        <p:txBody>
          <a:bodyPr wrap="square" rtlCol="0">
            <a:spAutoFit/>
          </a:bodyPr>
          <a:lstStyle/>
          <a:p>
            <a:pPr algn="r"/>
            <a:r>
              <a:rPr lang="es-PE" sz="1100" dirty="0" smtClean="0"/>
              <a:t>/ Furgonetas</a:t>
            </a:r>
            <a:endParaRPr lang="es-PE"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1 Título"/>
          <p:cNvSpPr>
            <a:spLocks noGrp="1"/>
          </p:cNvSpPr>
          <p:nvPr>
            <p:ph type="title"/>
          </p:nvPr>
        </p:nvSpPr>
        <p:spPr>
          <a:xfrm>
            <a:off x="437181" y="486694"/>
            <a:ext cx="8269638" cy="688262"/>
          </a:xfrm>
        </p:spPr>
        <p:txBody>
          <a:bodyPr/>
          <a:lstStyle/>
          <a:p>
            <a:pPr algn="l">
              <a:defRPr/>
            </a:pPr>
            <a:r>
              <a:rPr lang="es-PE" sz="1750" b="1" dirty="0" smtClean="0">
                <a:solidFill>
                  <a:schemeClr val="bg2">
                    <a:lumMod val="10000"/>
                  </a:schemeClr>
                </a:solidFill>
              </a:rPr>
              <a:t>b) Servicios Adicionales – no contractuales que fueron brindados en la zona                de influencia de la concesión en el 2017</a:t>
            </a:r>
            <a:endParaRPr lang="es-PE" sz="1750" b="1" dirty="0">
              <a:solidFill>
                <a:schemeClr val="bg2">
                  <a:lumMod val="10000"/>
                </a:schemeClr>
              </a:solidFill>
            </a:endParaRPr>
          </a:p>
        </p:txBody>
      </p:sp>
      <p:sp>
        <p:nvSpPr>
          <p:cNvPr id="8" name="1 Título"/>
          <p:cNvSpPr txBox="1">
            <a:spLocks/>
          </p:cNvSpPr>
          <p:nvPr/>
        </p:nvSpPr>
        <p:spPr bwMode="auto">
          <a:xfrm>
            <a:off x="440861" y="1104493"/>
            <a:ext cx="6552728" cy="43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defRPr/>
            </a:pPr>
            <a:r>
              <a:rPr lang="es-PE" sz="1750" b="1" dirty="0" smtClean="0">
                <a:solidFill>
                  <a:schemeClr val="bg2">
                    <a:lumMod val="10000"/>
                  </a:schemeClr>
                </a:solidFill>
                <a:latin typeface="+mn-lt"/>
              </a:rPr>
              <a:t>Compromiso con la Sociedad – Educación Vial en Colegios</a:t>
            </a:r>
            <a:endParaRPr lang="es-PE" sz="1750" b="1" dirty="0">
              <a:solidFill>
                <a:schemeClr val="bg2">
                  <a:lumMod val="10000"/>
                </a:schemeClr>
              </a:solidFill>
              <a:latin typeface="+mn-lt"/>
            </a:endParaRPr>
          </a:p>
        </p:txBody>
      </p:sp>
      <p:sp>
        <p:nvSpPr>
          <p:cNvPr id="9" name="8 CuadroTexto"/>
          <p:cNvSpPr txBox="1">
            <a:spLocks noChangeArrowheads="1"/>
          </p:cNvSpPr>
          <p:nvPr/>
        </p:nvSpPr>
        <p:spPr bwMode="auto">
          <a:xfrm>
            <a:off x="409650" y="1461981"/>
            <a:ext cx="8410822" cy="630942"/>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s-PE" sz="1750" dirty="0">
                <a:solidFill>
                  <a:prstClr val="black"/>
                </a:solidFill>
                <a:latin typeface="+mn-lt"/>
              </a:rPr>
              <a:t>Nos preocupamos por la seguridad de la población aledaña a la Concesión, por ello, continuamente realizamos campañas para difundir una buena conducta en Educación Vial.</a:t>
            </a: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5428" y="4356530"/>
            <a:ext cx="3540580" cy="2106231"/>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0684" y="2265026"/>
            <a:ext cx="3540580" cy="1990028"/>
          </a:xfrm>
          <a:prstGeom prst="rect">
            <a:avLst/>
          </a:prstGeom>
        </p:spPr>
      </p:pic>
      <p:pic>
        <p:nvPicPr>
          <p:cNvPr id="5" name="Imagen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749" y="2253977"/>
            <a:ext cx="3563032" cy="1990028"/>
          </a:xfrm>
          <a:prstGeom prst="rect">
            <a:avLst/>
          </a:prstGeom>
        </p:spPr>
      </p:pic>
      <p:pic>
        <p:nvPicPr>
          <p:cNvPr id="6" name="Imagen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941" y="4356530"/>
            <a:ext cx="3566540" cy="2083257"/>
          </a:xfrm>
          <a:prstGeom prst="rect">
            <a:avLst/>
          </a:prstGeom>
        </p:spPr>
      </p:pic>
      <p:sp>
        <p:nvSpPr>
          <p:cNvPr id="11" name="Text Box 14"/>
          <p:cNvSpPr txBox="1">
            <a:spLocks noChangeArrowheads="1"/>
          </p:cNvSpPr>
          <p:nvPr/>
        </p:nvSpPr>
        <p:spPr bwMode="auto">
          <a:xfrm>
            <a:off x="107504" y="18085"/>
            <a:ext cx="9361040"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s-PE" sz="2000" b="1" dirty="0">
                <a:solidFill>
                  <a:schemeClr val="bg1"/>
                </a:solidFill>
              </a:rPr>
              <a:t>b. Aspectos Operativos – Seguridad </a:t>
            </a:r>
            <a:r>
              <a:rPr lang="es-PE" sz="2000" b="1" dirty="0" smtClean="0">
                <a:solidFill>
                  <a:schemeClr val="bg1"/>
                </a:solidFill>
              </a:rPr>
              <a:t>- </a:t>
            </a:r>
            <a:r>
              <a:rPr lang="es-PE" sz="2000" b="1" dirty="0" smtClean="0">
                <a:solidFill>
                  <a:prstClr val="white"/>
                </a:solidFill>
                <a:latin typeface="Calibri"/>
              </a:rPr>
              <a:t>Servicios Adicionales – no contractuales</a:t>
            </a:r>
            <a:endParaRPr lang="es-PE" sz="2000" b="1" dirty="0">
              <a:solidFill>
                <a:prstClr val="white"/>
              </a:solidFill>
              <a:latin typeface="Calibri"/>
            </a:endParaRPr>
          </a:p>
        </p:txBody>
      </p:sp>
    </p:spTree>
    <p:extLst>
      <p:ext uri="{BB962C8B-B14F-4D97-AF65-F5344CB8AC3E}">
        <p14:creationId xmlns:p14="http://schemas.microsoft.com/office/powerpoint/2010/main" val="2036395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92"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9 CuadroTexto"/>
          <p:cNvSpPr txBox="1"/>
          <p:nvPr/>
        </p:nvSpPr>
        <p:spPr>
          <a:xfrm>
            <a:off x="1418705" y="3350953"/>
            <a:ext cx="6433726" cy="630942"/>
          </a:xfrm>
          <a:prstGeom prst="rect">
            <a:avLst/>
          </a:prstGeom>
          <a:noFill/>
        </p:spPr>
        <p:txBody>
          <a:bodyPr wrap="square">
            <a:spAutoFit/>
          </a:bodyPr>
          <a:lstStyle/>
          <a:p>
            <a:pPr algn="just" fontAlgn="base">
              <a:spcBef>
                <a:spcPct val="0"/>
              </a:spcBef>
              <a:spcAft>
                <a:spcPct val="0"/>
              </a:spcAft>
              <a:defRPr/>
            </a:pPr>
            <a:r>
              <a:rPr lang="es-ES" sz="1750" dirty="0" smtClean="0">
                <a:solidFill>
                  <a:prstClr val="black"/>
                </a:solidFill>
                <a:latin typeface="+mn-lt"/>
              </a:rPr>
              <a:t>Se efectuaron programas </a:t>
            </a:r>
            <a:r>
              <a:rPr lang="es-ES" sz="1750" dirty="0">
                <a:solidFill>
                  <a:prstClr val="black"/>
                </a:solidFill>
                <a:latin typeface="+mn-lt"/>
              </a:rPr>
              <a:t>de educación Vial en </a:t>
            </a:r>
            <a:r>
              <a:rPr lang="es-ES" sz="1750" dirty="0" smtClean="0">
                <a:solidFill>
                  <a:prstClr val="black"/>
                </a:solidFill>
                <a:latin typeface="+mn-lt"/>
              </a:rPr>
              <a:t>colegios </a:t>
            </a:r>
            <a:r>
              <a:rPr lang="es-ES" sz="1750" dirty="0">
                <a:solidFill>
                  <a:prstClr val="black"/>
                </a:solidFill>
                <a:latin typeface="+mn-lt"/>
              </a:rPr>
              <a:t>de nuestra zona de influencia, donde </a:t>
            </a:r>
            <a:r>
              <a:rPr lang="es-ES" sz="1750" dirty="0" smtClean="0">
                <a:solidFill>
                  <a:prstClr val="black"/>
                </a:solidFill>
                <a:latin typeface="+mn-lt"/>
              </a:rPr>
              <a:t>participaron más </a:t>
            </a:r>
            <a:r>
              <a:rPr lang="es-ES" sz="1750" dirty="0">
                <a:solidFill>
                  <a:prstClr val="black"/>
                </a:solidFill>
                <a:latin typeface="+mn-lt"/>
              </a:rPr>
              <a:t>de 2,000 </a:t>
            </a:r>
            <a:r>
              <a:rPr lang="es-ES" sz="1750" dirty="0" smtClean="0">
                <a:solidFill>
                  <a:prstClr val="black"/>
                </a:solidFill>
                <a:latin typeface="+mn-lt"/>
              </a:rPr>
              <a:t>niños.</a:t>
            </a:r>
            <a:endParaRPr lang="es-PE" sz="1750" dirty="0">
              <a:solidFill>
                <a:prstClr val="black"/>
              </a:solidFill>
              <a:latin typeface="+mn-lt"/>
            </a:endParaRPr>
          </a:p>
        </p:txBody>
      </p:sp>
      <p:sp>
        <p:nvSpPr>
          <p:cNvPr id="12" name="1 Título"/>
          <p:cNvSpPr txBox="1">
            <a:spLocks/>
          </p:cNvSpPr>
          <p:nvPr/>
        </p:nvSpPr>
        <p:spPr bwMode="auto">
          <a:xfrm>
            <a:off x="395536" y="571234"/>
            <a:ext cx="6552728" cy="43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defRPr/>
            </a:pPr>
            <a:r>
              <a:rPr lang="es-PE" sz="2000" b="1" dirty="0" smtClean="0">
                <a:solidFill>
                  <a:schemeClr val="bg2">
                    <a:lumMod val="10000"/>
                  </a:schemeClr>
                </a:solidFill>
              </a:rPr>
              <a:t>Compromiso con la Sociedad – Educación Vial a Colegios</a:t>
            </a:r>
            <a:endParaRPr lang="es-PE" sz="2000" b="1" dirty="0">
              <a:solidFill>
                <a:schemeClr val="bg2">
                  <a:lumMod val="10000"/>
                </a:schemeClr>
              </a:solidFill>
            </a:endParaRPr>
          </a:p>
        </p:txBody>
      </p:sp>
      <p:pic>
        <p:nvPicPr>
          <p:cNvPr id="15" name="Imagen 14"/>
          <p:cNvPicPr/>
          <p:nvPr/>
        </p:nvPicPr>
        <p:blipFill>
          <a:blip r:embed="rId4">
            <a:extLst>
              <a:ext uri="{28A0092B-C50C-407E-A947-70E740481C1C}">
                <a14:useLocalDpi xmlns:a14="http://schemas.microsoft.com/office/drawing/2010/main" val="0"/>
              </a:ext>
            </a:extLst>
          </a:blip>
          <a:srcRect/>
          <a:stretch>
            <a:fillRect/>
          </a:stretch>
        </p:blipFill>
        <p:spPr bwMode="auto">
          <a:xfrm>
            <a:off x="4868755" y="1105362"/>
            <a:ext cx="3362325" cy="2232660"/>
          </a:xfrm>
          <a:prstGeom prst="rect">
            <a:avLst/>
          </a:prstGeom>
          <a:noFill/>
        </p:spPr>
      </p:pic>
      <p:pic>
        <p:nvPicPr>
          <p:cNvPr id="16" name="Picture 4" descr="04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1" y="1133105"/>
            <a:ext cx="3303927" cy="223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18" descr="C:\Users\jessica.taipe\Pictures\2017-05-02\225.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31641" y="4117931"/>
            <a:ext cx="3399098" cy="2228260"/>
          </a:xfrm>
          <a:prstGeom prst="rect">
            <a:avLst/>
          </a:prstGeom>
          <a:noFill/>
          <a:ln>
            <a:noFill/>
          </a:ln>
        </p:spPr>
      </p:pic>
      <p:pic>
        <p:nvPicPr>
          <p:cNvPr id="20" name="Imagen 19" descr="11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8755" y="4117931"/>
            <a:ext cx="3362325" cy="2228260"/>
          </a:xfrm>
          <a:prstGeom prst="rect">
            <a:avLst/>
          </a:prstGeom>
          <a:noFill/>
          <a:ln>
            <a:noFill/>
          </a:ln>
        </p:spPr>
      </p:pic>
      <p:sp>
        <p:nvSpPr>
          <p:cNvPr id="11" name="Text Box 14"/>
          <p:cNvSpPr txBox="1">
            <a:spLocks noChangeArrowheads="1"/>
          </p:cNvSpPr>
          <p:nvPr/>
        </p:nvSpPr>
        <p:spPr bwMode="auto">
          <a:xfrm>
            <a:off x="107504" y="18085"/>
            <a:ext cx="9361040"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s-PE" sz="2000" b="1" dirty="0">
                <a:solidFill>
                  <a:schemeClr val="bg1"/>
                </a:solidFill>
              </a:rPr>
              <a:t>b. Aspectos Operativos – Seguridad </a:t>
            </a:r>
            <a:r>
              <a:rPr lang="es-PE" sz="2000" b="1" dirty="0" smtClean="0">
                <a:solidFill>
                  <a:schemeClr val="bg1"/>
                </a:solidFill>
              </a:rPr>
              <a:t>- </a:t>
            </a:r>
            <a:r>
              <a:rPr lang="es-PE" sz="2000" b="1" dirty="0" smtClean="0">
                <a:solidFill>
                  <a:prstClr val="white"/>
                </a:solidFill>
                <a:latin typeface="Calibri"/>
              </a:rPr>
              <a:t>Servicios Adicionales – no contractuales</a:t>
            </a:r>
            <a:endParaRPr lang="es-PE" sz="2000" b="1" dirty="0">
              <a:solidFill>
                <a:prstClr val="white"/>
              </a:solidFill>
              <a:latin typeface="Calibri"/>
            </a:endParaRPr>
          </a:p>
        </p:txBody>
      </p:sp>
    </p:spTree>
    <p:extLst>
      <p:ext uri="{BB962C8B-B14F-4D97-AF65-F5344CB8AC3E}">
        <p14:creationId xmlns:p14="http://schemas.microsoft.com/office/powerpoint/2010/main" val="1516687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 Título"/>
          <p:cNvSpPr txBox="1">
            <a:spLocks/>
          </p:cNvSpPr>
          <p:nvPr/>
        </p:nvSpPr>
        <p:spPr bwMode="auto">
          <a:xfrm>
            <a:off x="659134" y="557096"/>
            <a:ext cx="6552728" cy="43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defRPr/>
            </a:pPr>
            <a:r>
              <a:rPr lang="es-PE" sz="2000" b="1" dirty="0" smtClean="0">
                <a:solidFill>
                  <a:schemeClr val="bg2">
                    <a:lumMod val="10000"/>
                  </a:schemeClr>
                </a:solidFill>
              </a:rPr>
              <a:t>Compromiso con la Sociedad – Educación Vial a Pobladores</a:t>
            </a:r>
            <a:endParaRPr lang="es-PE" sz="2000" b="1" dirty="0">
              <a:solidFill>
                <a:schemeClr val="bg2">
                  <a:lumMod val="10000"/>
                </a:schemeClr>
              </a:solidFill>
            </a:endParaRPr>
          </a:p>
        </p:txBody>
      </p:sp>
      <p:sp>
        <p:nvSpPr>
          <p:cNvPr id="19" name="8 CuadroTexto"/>
          <p:cNvSpPr txBox="1">
            <a:spLocks noChangeArrowheads="1"/>
          </p:cNvSpPr>
          <p:nvPr/>
        </p:nvSpPr>
        <p:spPr bwMode="auto">
          <a:xfrm>
            <a:off x="882829" y="5843487"/>
            <a:ext cx="3744416" cy="630942"/>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s-PE" sz="1750" dirty="0" smtClean="0">
                <a:solidFill>
                  <a:prstClr val="black"/>
                </a:solidFill>
                <a:latin typeface="+mn-lt"/>
              </a:rPr>
              <a:t>Centro </a:t>
            </a:r>
            <a:r>
              <a:rPr lang="es-PE" sz="1750" dirty="0">
                <a:solidFill>
                  <a:prstClr val="black"/>
                </a:solidFill>
                <a:latin typeface="+mn-lt"/>
              </a:rPr>
              <a:t>Poblado </a:t>
            </a:r>
            <a:r>
              <a:rPr lang="es-PE" sz="1750" dirty="0" smtClean="0">
                <a:solidFill>
                  <a:prstClr val="black"/>
                </a:solidFill>
                <a:latin typeface="+mn-lt"/>
              </a:rPr>
              <a:t>Santísima Trinidad</a:t>
            </a:r>
          </a:p>
          <a:p>
            <a:pPr algn="just" fontAlgn="base">
              <a:spcBef>
                <a:spcPct val="0"/>
              </a:spcBef>
              <a:spcAft>
                <a:spcPct val="0"/>
              </a:spcAft>
              <a:defRPr/>
            </a:pPr>
            <a:r>
              <a:rPr lang="es-PE" sz="1750" dirty="0" smtClean="0">
                <a:solidFill>
                  <a:prstClr val="black"/>
                </a:solidFill>
                <a:latin typeface="+mn-lt"/>
              </a:rPr>
              <a:t>	Distrito Chancay</a:t>
            </a:r>
            <a:endParaRPr lang="es-PE" sz="1750" dirty="0">
              <a:solidFill>
                <a:prstClr val="black"/>
              </a:solidFill>
              <a:latin typeface="+mn-lt"/>
            </a:endParaRPr>
          </a:p>
        </p:txBody>
      </p:sp>
      <p:sp>
        <p:nvSpPr>
          <p:cNvPr id="20" name="8 CuadroTexto"/>
          <p:cNvSpPr txBox="1">
            <a:spLocks noChangeArrowheads="1"/>
          </p:cNvSpPr>
          <p:nvPr/>
        </p:nvSpPr>
        <p:spPr bwMode="auto">
          <a:xfrm>
            <a:off x="4627245" y="3104887"/>
            <a:ext cx="3312368" cy="630942"/>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s-PE" sz="1750" dirty="0" smtClean="0">
                <a:solidFill>
                  <a:prstClr val="black"/>
                </a:solidFill>
                <a:latin typeface="+mn-lt"/>
              </a:rPr>
              <a:t>Centro Poblado Los Olivos </a:t>
            </a:r>
          </a:p>
          <a:p>
            <a:pPr algn="ctr" fontAlgn="base">
              <a:spcBef>
                <a:spcPct val="0"/>
              </a:spcBef>
              <a:spcAft>
                <a:spcPct val="0"/>
              </a:spcAft>
              <a:defRPr/>
            </a:pPr>
            <a:r>
              <a:rPr lang="es-PE" sz="1750" dirty="0" smtClean="0">
                <a:solidFill>
                  <a:prstClr val="black"/>
                </a:solidFill>
                <a:latin typeface="+mn-lt"/>
              </a:rPr>
              <a:t>Distrito Supe</a:t>
            </a:r>
            <a:endParaRPr lang="es-PE" sz="1750" dirty="0">
              <a:solidFill>
                <a:prstClr val="black"/>
              </a:solidFill>
              <a:latin typeface="+mn-lt"/>
            </a:endParaRPr>
          </a:p>
        </p:txBody>
      </p:sp>
      <p:pic>
        <p:nvPicPr>
          <p:cNvPr id="12" name="Imagen 11" descr="C:\Users\jessica.taipe\Downloads\ANEXOS-INFO-AMB-JULIO.17\IMG_943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601" y="1065534"/>
            <a:ext cx="3395434" cy="2039232"/>
          </a:xfrm>
          <a:prstGeom prst="rect">
            <a:avLst/>
          </a:prstGeom>
          <a:noFill/>
          <a:ln>
            <a:noFill/>
          </a:ln>
        </p:spPr>
      </p:pic>
      <p:pic>
        <p:nvPicPr>
          <p:cNvPr id="13" name="Picture 10" descr="00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1065533"/>
            <a:ext cx="3240360" cy="20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8 CuadroTexto"/>
          <p:cNvSpPr txBox="1">
            <a:spLocks noChangeArrowheads="1"/>
          </p:cNvSpPr>
          <p:nvPr/>
        </p:nvSpPr>
        <p:spPr bwMode="auto">
          <a:xfrm>
            <a:off x="781610" y="3077225"/>
            <a:ext cx="3785803" cy="630942"/>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s-PE" sz="1750" dirty="0" smtClean="0">
                <a:solidFill>
                  <a:prstClr val="black"/>
                </a:solidFill>
                <a:latin typeface="+mn-lt"/>
              </a:rPr>
              <a:t>Centro Poblado </a:t>
            </a:r>
            <a:r>
              <a:rPr lang="es-PE" sz="1750" dirty="0" err="1" smtClean="0">
                <a:solidFill>
                  <a:prstClr val="black"/>
                </a:solidFill>
                <a:latin typeface="+mn-lt"/>
              </a:rPr>
              <a:t>Vegueta</a:t>
            </a:r>
            <a:r>
              <a:rPr lang="es-PE" sz="1750" dirty="0" smtClean="0">
                <a:solidFill>
                  <a:prstClr val="black"/>
                </a:solidFill>
                <a:latin typeface="+mn-lt"/>
              </a:rPr>
              <a:t> </a:t>
            </a:r>
          </a:p>
          <a:p>
            <a:pPr algn="ctr" fontAlgn="base">
              <a:spcBef>
                <a:spcPct val="0"/>
              </a:spcBef>
              <a:spcAft>
                <a:spcPct val="0"/>
              </a:spcAft>
              <a:defRPr/>
            </a:pPr>
            <a:r>
              <a:rPr lang="es-PE" sz="1750" dirty="0" smtClean="0">
                <a:solidFill>
                  <a:prstClr val="black"/>
                </a:solidFill>
                <a:latin typeface="+mn-lt"/>
              </a:rPr>
              <a:t>Distrito Vegeta</a:t>
            </a:r>
          </a:p>
        </p:txBody>
      </p:sp>
      <p:pic>
        <p:nvPicPr>
          <p:cNvPr id="23" name="Imagen 22" descr="C:\Users\jessica.taipe\Pictures\Nueva carpeta\IMG_1008.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1600" y="3680626"/>
            <a:ext cx="3395435" cy="2152650"/>
          </a:xfrm>
          <a:prstGeom prst="rect">
            <a:avLst/>
          </a:prstGeom>
          <a:noFill/>
          <a:ln>
            <a:noFill/>
          </a:ln>
        </p:spPr>
      </p:pic>
      <p:pic>
        <p:nvPicPr>
          <p:cNvPr id="24" name="Imagen 23" descr="C:\MANPERAN\GESTION 2017 MANPERAN\16 INFORME PARA EL CLIENTE 2017\03 MARZO INFORMES PARA CLIENTE Y JEFATURA DE OBRA\INFORME SOCIOAMB.-OPERACION\Anexos Info. Socioambiental-Operacion\Taller Inf Marzo\Fotos\IMG-20170316-WA0082.jpg"/>
          <p:cNvPicPr/>
          <p:nvPr/>
        </p:nvPicPr>
        <p:blipFill>
          <a:blip r:embed="rId7">
            <a:extLst>
              <a:ext uri="{28A0092B-C50C-407E-A947-70E740481C1C}">
                <a14:useLocalDpi xmlns:a14="http://schemas.microsoft.com/office/drawing/2010/main" val="0"/>
              </a:ext>
            </a:extLst>
          </a:blip>
          <a:srcRect/>
          <a:stretch>
            <a:fillRect/>
          </a:stretch>
        </p:blipFill>
        <p:spPr bwMode="auto">
          <a:xfrm>
            <a:off x="4595177" y="3651382"/>
            <a:ext cx="3523425" cy="2175417"/>
          </a:xfrm>
          <a:prstGeom prst="rect">
            <a:avLst/>
          </a:prstGeom>
          <a:ln>
            <a:noFill/>
          </a:ln>
          <a:effectLst>
            <a:softEdge rad="112500"/>
          </a:effectLst>
        </p:spPr>
      </p:pic>
      <p:sp>
        <p:nvSpPr>
          <p:cNvPr id="25" name="8 CuadroTexto"/>
          <p:cNvSpPr txBox="1">
            <a:spLocks noChangeArrowheads="1"/>
          </p:cNvSpPr>
          <p:nvPr/>
        </p:nvSpPr>
        <p:spPr bwMode="auto">
          <a:xfrm>
            <a:off x="4659890" y="5843487"/>
            <a:ext cx="3447929" cy="630942"/>
          </a:xfrm>
          <a:prstGeom prst="rect">
            <a:avLst/>
          </a:prstGeom>
          <a:noFill/>
          <a:ln w="9525">
            <a:noFill/>
            <a:miter lim="800000"/>
            <a:headEnd/>
            <a:tailEnd/>
          </a:ln>
        </p:spPr>
        <p:txBody>
          <a:bodyPr wrap="square">
            <a:spAutoFit/>
          </a:bodyPr>
          <a:lstStyle/>
          <a:p>
            <a:pPr algn="just" fontAlgn="base">
              <a:spcBef>
                <a:spcPct val="0"/>
              </a:spcBef>
              <a:spcAft>
                <a:spcPct val="0"/>
              </a:spcAft>
              <a:defRPr/>
            </a:pPr>
            <a:r>
              <a:rPr lang="es-PE" sz="1750" dirty="0" smtClean="0">
                <a:solidFill>
                  <a:prstClr val="black"/>
                </a:solidFill>
                <a:latin typeface="+mn-lt"/>
              </a:rPr>
              <a:t>Centro </a:t>
            </a:r>
            <a:r>
              <a:rPr lang="es-PE" sz="1750" dirty="0">
                <a:solidFill>
                  <a:prstClr val="black"/>
                </a:solidFill>
                <a:latin typeface="+mn-lt"/>
              </a:rPr>
              <a:t>Poblado </a:t>
            </a:r>
            <a:r>
              <a:rPr lang="es-PE" sz="1750" dirty="0" smtClean="0">
                <a:solidFill>
                  <a:prstClr val="black"/>
                </a:solidFill>
                <a:latin typeface="+mn-lt"/>
              </a:rPr>
              <a:t>Señor de la Soledad 	Distrito Chancay</a:t>
            </a:r>
            <a:endParaRPr lang="es-PE" sz="1750" dirty="0">
              <a:solidFill>
                <a:prstClr val="black"/>
              </a:solidFill>
              <a:latin typeface="+mn-lt"/>
            </a:endParaRPr>
          </a:p>
        </p:txBody>
      </p:sp>
      <p:sp>
        <p:nvSpPr>
          <p:cNvPr id="14" name="Text Box 14"/>
          <p:cNvSpPr txBox="1">
            <a:spLocks noChangeArrowheads="1"/>
          </p:cNvSpPr>
          <p:nvPr/>
        </p:nvSpPr>
        <p:spPr bwMode="auto">
          <a:xfrm>
            <a:off x="107504" y="18085"/>
            <a:ext cx="9361040"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s-PE" sz="2000" b="1" dirty="0">
                <a:solidFill>
                  <a:schemeClr val="bg1"/>
                </a:solidFill>
              </a:rPr>
              <a:t>b. Aspectos Operativos – Seguridad </a:t>
            </a:r>
            <a:r>
              <a:rPr lang="es-PE" sz="2000" b="1" dirty="0" smtClean="0">
                <a:solidFill>
                  <a:schemeClr val="bg1"/>
                </a:solidFill>
              </a:rPr>
              <a:t>- </a:t>
            </a:r>
            <a:r>
              <a:rPr lang="es-PE" sz="2000" b="1" dirty="0" smtClean="0">
                <a:solidFill>
                  <a:prstClr val="white"/>
                </a:solidFill>
                <a:latin typeface="Calibri"/>
              </a:rPr>
              <a:t>Servicios Adicionales – no contractuales</a:t>
            </a:r>
            <a:endParaRPr lang="es-PE" sz="2000" b="1" dirty="0">
              <a:solidFill>
                <a:prstClr val="white"/>
              </a:solidFill>
              <a:latin typeface="Calibri"/>
            </a:endParaRPr>
          </a:p>
        </p:txBody>
      </p:sp>
    </p:spTree>
    <p:extLst>
      <p:ext uri="{BB962C8B-B14F-4D97-AF65-F5344CB8AC3E}">
        <p14:creationId xmlns:p14="http://schemas.microsoft.com/office/powerpoint/2010/main" val="2772209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 Título"/>
          <p:cNvSpPr txBox="1">
            <a:spLocks/>
          </p:cNvSpPr>
          <p:nvPr/>
        </p:nvSpPr>
        <p:spPr bwMode="auto">
          <a:xfrm>
            <a:off x="659134" y="557096"/>
            <a:ext cx="6552728" cy="43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defRPr/>
            </a:pPr>
            <a:r>
              <a:rPr lang="es-PE" sz="2000" b="1" dirty="0" smtClean="0">
                <a:solidFill>
                  <a:schemeClr val="bg2">
                    <a:lumMod val="10000"/>
                  </a:schemeClr>
                </a:solidFill>
              </a:rPr>
              <a:t>Compromiso con la Sociedad – Educación Vial a Conductores</a:t>
            </a:r>
            <a:endParaRPr lang="es-PE" sz="2000" b="1" dirty="0">
              <a:solidFill>
                <a:schemeClr val="bg2">
                  <a:lumMod val="10000"/>
                </a:schemeClr>
              </a:solidFill>
            </a:endParaRPr>
          </a:p>
        </p:txBody>
      </p:sp>
      <p:sp>
        <p:nvSpPr>
          <p:cNvPr id="22" name="8 CuadroTexto"/>
          <p:cNvSpPr txBox="1">
            <a:spLocks noChangeArrowheads="1"/>
          </p:cNvSpPr>
          <p:nvPr/>
        </p:nvSpPr>
        <p:spPr bwMode="auto">
          <a:xfrm>
            <a:off x="1907704" y="3303937"/>
            <a:ext cx="5677573" cy="361637"/>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s-PE" sz="1750" dirty="0" smtClean="0">
                <a:solidFill>
                  <a:prstClr val="black"/>
                </a:solidFill>
                <a:latin typeface="+mn-lt"/>
              </a:rPr>
              <a:t>Conductores vehículos livianos– distrito de Chancay</a:t>
            </a:r>
          </a:p>
        </p:txBody>
      </p:sp>
      <p:pic>
        <p:nvPicPr>
          <p:cNvPr id="14" name="Imagen 13" descr="C:\Users\jessica.taipe\Desktop\20170405_16514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1070235"/>
            <a:ext cx="4479925" cy="2251153"/>
          </a:xfrm>
          <a:prstGeom prst="rect">
            <a:avLst/>
          </a:prstGeom>
          <a:noFill/>
          <a:ln>
            <a:noFill/>
          </a:ln>
        </p:spPr>
      </p:pic>
      <p:pic>
        <p:nvPicPr>
          <p:cNvPr id="15" name="Imagen 14" descr="C:\Users\jessica.taipe\Desktop\20170406_170124.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55775" y="3643470"/>
            <a:ext cx="4479925" cy="2519680"/>
          </a:xfrm>
          <a:prstGeom prst="rect">
            <a:avLst/>
          </a:prstGeom>
          <a:noFill/>
          <a:ln>
            <a:noFill/>
          </a:ln>
        </p:spPr>
      </p:pic>
      <p:sp>
        <p:nvSpPr>
          <p:cNvPr id="16" name="8 CuadroTexto"/>
          <p:cNvSpPr txBox="1">
            <a:spLocks noChangeArrowheads="1"/>
          </p:cNvSpPr>
          <p:nvPr/>
        </p:nvSpPr>
        <p:spPr bwMode="auto">
          <a:xfrm>
            <a:off x="1907703" y="6152176"/>
            <a:ext cx="5677573" cy="361637"/>
          </a:xfrm>
          <a:prstGeom prst="rect">
            <a:avLst/>
          </a:prstGeom>
          <a:noFill/>
          <a:ln w="9525">
            <a:noFill/>
            <a:miter lim="800000"/>
            <a:headEnd/>
            <a:tailEnd/>
          </a:ln>
        </p:spPr>
        <p:txBody>
          <a:bodyPr wrap="square">
            <a:spAutoFit/>
          </a:bodyPr>
          <a:lstStyle/>
          <a:p>
            <a:pPr algn="ctr">
              <a:defRPr/>
            </a:pPr>
            <a:r>
              <a:rPr lang="es-PE" sz="1750" dirty="0">
                <a:solidFill>
                  <a:prstClr val="black"/>
                </a:solidFill>
                <a:latin typeface="+mn-lt"/>
              </a:rPr>
              <a:t>Conductores vehículos </a:t>
            </a:r>
            <a:r>
              <a:rPr lang="es-PE" sz="1750" dirty="0" smtClean="0">
                <a:solidFill>
                  <a:prstClr val="black"/>
                </a:solidFill>
                <a:latin typeface="+mn-lt"/>
              </a:rPr>
              <a:t>pesados– </a:t>
            </a:r>
            <a:r>
              <a:rPr lang="es-PE" sz="1750" dirty="0">
                <a:solidFill>
                  <a:prstClr val="black"/>
                </a:solidFill>
                <a:latin typeface="+mn-lt"/>
              </a:rPr>
              <a:t>distrito de Chancay</a:t>
            </a:r>
          </a:p>
        </p:txBody>
      </p:sp>
      <p:sp>
        <p:nvSpPr>
          <p:cNvPr id="9" name="Text Box 14"/>
          <p:cNvSpPr txBox="1">
            <a:spLocks noChangeArrowheads="1"/>
          </p:cNvSpPr>
          <p:nvPr/>
        </p:nvSpPr>
        <p:spPr bwMode="auto">
          <a:xfrm>
            <a:off x="107504" y="18085"/>
            <a:ext cx="9361040"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s-PE" sz="2000" b="1" dirty="0">
                <a:solidFill>
                  <a:schemeClr val="bg1"/>
                </a:solidFill>
              </a:rPr>
              <a:t>b. Aspectos Operativos – Seguridad </a:t>
            </a:r>
            <a:r>
              <a:rPr lang="es-PE" sz="2000" b="1" dirty="0" smtClean="0">
                <a:solidFill>
                  <a:schemeClr val="bg1"/>
                </a:solidFill>
              </a:rPr>
              <a:t>- </a:t>
            </a:r>
            <a:r>
              <a:rPr lang="es-PE" sz="2000" b="1" dirty="0" smtClean="0">
                <a:solidFill>
                  <a:prstClr val="white"/>
                </a:solidFill>
                <a:latin typeface="Calibri"/>
              </a:rPr>
              <a:t>Servicios Adicionales – no contractuales</a:t>
            </a:r>
            <a:endParaRPr lang="es-PE" sz="2000" b="1" dirty="0">
              <a:solidFill>
                <a:prstClr val="white"/>
              </a:solidFill>
              <a:latin typeface="Calibri"/>
            </a:endParaRPr>
          </a:p>
        </p:txBody>
      </p:sp>
    </p:spTree>
    <p:extLst>
      <p:ext uri="{BB962C8B-B14F-4D97-AF65-F5344CB8AC3E}">
        <p14:creationId xmlns:p14="http://schemas.microsoft.com/office/powerpoint/2010/main" val="32974597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67544" y="545656"/>
            <a:ext cx="6336704" cy="457976"/>
          </a:xfrm>
        </p:spPr>
        <p:txBody>
          <a:bodyPr/>
          <a:lstStyle/>
          <a:p>
            <a:pPr algn="l">
              <a:defRPr/>
            </a:pPr>
            <a:r>
              <a:rPr lang="es-PE" sz="2000" b="1" dirty="0">
                <a:solidFill>
                  <a:schemeClr val="bg2">
                    <a:lumMod val="10000"/>
                  </a:schemeClr>
                </a:solidFill>
                <a:latin typeface="+mn-lt"/>
              </a:rPr>
              <a:t>Sensibilización y </a:t>
            </a:r>
            <a:r>
              <a:rPr lang="es-PE" sz="2000" b="1" dirty="0" smtClean="0">
                <a:solidFill>
                  <a:schemeClr val="bg2">
                    <a:lumMod val="10000"/>
                  </a:schemeClr>
                </a:solidFill>
                <a:latin typeface="+mn-lt"/>
              </a:rPr>
              <a:t>Difusión </a:t>
            </a:r>
            <a:r>
              <a:rPr lang="es-PE" sz="2000" b="1" dirty="0">
                <a:solidFill>
                  <a:schemeClr val="bg2">
                    <a:lumMod val="10000"/>
                  </a:schemeClr>
                </a:solidFill>
                <a:latin typeface="+mn-lt"/>
              </a:rPr>
              <a:t>de </a:t>
            </a:r>
            <a:r>
              <a:rPr lang="es-PE" sz="2000" b="1" dirty="0" smtClean="0">
                <a:solidFill>
                  <a:schemeClr val="bg2">
                    <a:lumMod val="10000"/>
                  </a:schemeClr>
                </a:solidFill>
                <a:latin typeface="+mn-lt"/>
              </a:rPr>
              <a:t>Video Ambiental en buses de transporte</a:t>
            </a:r>
            <a:endParaRPr lang="es-PE" sz="2000" b="1" dirty="0">
              <a:solidFill>
                <a:schemeClr val="bg2">
                  <a:lumMod val="10000"/>
                </a:schemeClr>
              </a:solidFill>
              <a:latin typeface="+mn-lt"/>
            </a:endParaRPr>
          </a:p>
        </p:txBody>
      </p:sp>
      <p:sp>
        <p:nvSpPr>
          <p:cNvPr id="4" name="Rectángulo 3"/>
          <p:cNvSpPr/>
          <p:nvPr/>
        </p:nvSpPr>
        <p:spPr>
          <a:xfrm>
            <a:off x="611559" y="1382847"/>
            <a:ext cx="7704856" cy="1003288"/>
          </a:xfrm>
          <a:prstGeom prst="rect">
            <a:avLst/>
          </a:prstGeom>
        </p:spPr>
        <p:txBody>
          <a:bodyPr wrap="square">
            <a:spAutoFit/>
          </a:bodyPr>
          <a:lstStyle/>
          <a:p>
            <a:pPr algn="just">
              <a:lnSpc>
                <a:spcPct val="115000"/>
              </a:lnSpc>
              <a:spcAft>
                <a:spcPts val="0"/>
              </a:spcAft>
            </a:pPr>
            <a:r>
              <a:rPr lang="es-PE" sz="1750" dirty="0">
                <a:latin typeface="+mn-lt"/>
                <a:ea typeface="Times New Roman" panose="02020603050405020304" pitchFamily="18" charset="0"/>
                <a:cs typeface="Arial" panose="020B0604020202020204" pitchFamily="34" charset="0"/>
              </a:rPr>
              <a:t>Se difundió un spot sensibilizador en todos los buses de la empresa de transporte </a:t>
            </a:r>
            <a:r>
              <a:rPr lang="es-PE" sz="1750" dirty="0" err="1">
                <a:latin typeface="+mn-lt"/>
                <a:ea typeface="Times New Roman" panose="02020603050405020304" pitchFamily="18" charset="0"/>
                <a:cs typeface="Arial" panose="020B0604020202020204" pitchFamily="34" charset="0"/>
              </a:rPr>
              <a:t>Zbuss</a:t>
            </a:r>
            <a:r>
              <a:rPr lang="es-PE" sz="1750" dirty="0">
                <a:latin typeface="+mn-lt"/>
                <a:ea typeface="Times New Roman" panose="02020603050405020304" pitchFamily="18" charset="0"/>
                <a:cs typeface="Arial" panose="020B0604020202020204" pitchFamily="34" charset="0"/>
              </a:rPr>
              <a:t> del tramo Huacho-Lima-Huacho, que permite concientizar a los usuarios sobre buenas prácticas ambientales.</a:t>
            </a:r>
            <a:endParaRPr lang="es-PE" sz="1750" dirty="0">
              <a:effectLst/>
              <a:latin typeface="+mn-lt"/>
              <a:ea typeface="Times New Roman" panose="02020603050405020304" pitchFamily="18" charset="0"/>
            </a:endParaRPr>
          </a:p>
        </p:txBody>
      </p:sp>
      <p:pic>
        <p:nvPicPr>
          <p:cNvPr id="11" name="Imagen 10"/>
          <p:cNvPicPr/>
          <p:nvPr/>
        </p:nvPicPr>
        <p:blipFill>
          <a:blip r:embed="rId4">
            <a:extLst>
              <a:ext uri="{28A0092B-C50C-407E-A947-70E740481C1C}">
                <a14:useLocalDpi xmlns:a14="http://schemas.microsoft.com/office/drawing/2010/main" val="0"/>
              </a:ext>
            </a:extLst>
          </a:blip>
          <a:srcRect/>
          <a:stretch>
            <a:fillRect/>
          </a:stretch>
        </p:blipFill>
        <p:spPr bwMode="auto">
          <a:xfrm>
            <a:off x="2206880" y="2692460"/>
            <a:ext cx="4514215" cy="2519680"/>
          </a:xfrm>
          <a:prstGeom prst="rect">
            <a:avLst/>
          </a:prstGeom>
          <a:noFill/>
          <a:ln>
            <a:noFill/>
          </a:ln>
        </p:spPr>
      </p:pic>
      <p:sp>
        <p:nvSpPr>
          <p:cNvPr id="7" name="Text Box 14"/>
          <p:cNvSpPr txBox="1">
            <a:spLocks noChangeArrowheads="1"/>
          </p:cNvSpPr>
          <p:nvPr/>
        </p:nvSpPr>
        <p:spPr bwMode="auto">
          <a:xfrm>
            <a:off x="107504" y="18085"/>
            <a:ext cx="9361040"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s-PE" sz="2000" b="1" dirty="0">
                <a:solidFill>
                  <a:schemeClr val="bg1"/>
                </a:solidFill>
              </a:rPr>
              <a:t>b. Aspectos Operativos – Seguridad </a:t>
            </a:r>
            <a:r>
              <a:rPr lang="es-PE" sz="2000" b="1" dirty="0" smtClean="0">
                <a:solidFill>
                  <a:schemeClr val="bg1"/>
                </a:solidFill>
              </a:rPr>
              <a:t>- </a:t>
            </a:r>
            <a:r>
              <a:rPr lang="es-PE" sz="2000" b="1" dirty="0" smtClean="0">
                <a:solidFill>
                  <a:prstClr val="white"/>
                </a:solidFill>
                <a:latin typeface="Calibri"/>
              </a:rPr>
              <a:t>Servicios Adicionales – no contractuales</a:t>
            </a:r>
            <a:endParaRPr lang="es-PE" sz="2000" b="1" dirty="0">
              <a:solidFill>
                <a:prstClr val="white"/>
              </a:solidFill>
              <a:latin typeface="Calibri"/>
            </a:endParaRPr>
          </a:p>
        </p:txBody>
      </p:sp>
    </p:spTree>
    <p:extLst>
      <p:ext uri="{BB962C8B-B14F-4D97-AF65-F5344CB8AC3E}">
        <p14:creationId xmlns:p14="http://schemas.microsoft.com/office/powerpoint/2010/main" val="4120906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p:cNvSpPr>
            <a:spLocks noChangeArrowheads="1"/>
          </p:cNvSpPr>
          <p:nvPr/>
        </p:nvSpPr>
        <p:spPr bwMode="auto">
          <a:xfrm>
            <a:off x="603873" y="652708"/>
            <a:ext cx="6560415" cy="400110"/>
          </a:xfrm>
          <a:prstGeom prst="rect">
            <a:avLst/>
          </a:prstGeom>
          <a:noFill/>
          <a:ln w="9525">
            <a:noFill/>
            <a:miter lim="800000"/>
            <a:headEnd/>
            <a:tailEnd/>
          </a:ln>
        </p:spPr>
        <p:txBody>
          <a:bodyPr wrap="square" anchor="ctr">
            <a:spAutoFit/>
          </a:bodyPr>
          <a:lstStyle/>
          <a:p>
            <a:pPr fontAlgn="base">
              <a:spcBef>
                <a:spcPct val="0"/>
              </a:spcBef>
              <a:spcAft>
                <a:spcPct val="0"/>
              </a:spcAft>
              <a:defRPr/>
            </a:pPr>
            <a:r>
              <a:rPr lang="es-ES" sz="2000" b="1" dirty="0" smtClean="0">
                <a:solidFill>
                  <a:srgbClr val="EEECE1">
                    <a:lumMod val="10000"/>
                  </a:srgbClr>
                </a:solidFill>
                <a:latin typeface="+mn-lt"/>
              </a:rPr>
              <a:t>Capacitación  </a:t>
            </a:r>
            <a:r>
              <a:rPr lang="es-ES" sz="2000" b="1" dirty="0">
                <a:solidFill>
                  <a:srgbClr val="EEECE1">
                    <a:lumMod val="10000"/>
                  </a:srgbClr>
                </a:solidFill>
                <a:latin typeface="+mn-lt"/>
              </a:rPr>
              <a:t>de Educación Vial para </a:t>
            </a:r>
            <a:r>
              <a:rPr lang="es-ES" sz="2000" b="1" dirty="0" smtClean="0">
                <a:solidFill>
                  <a:srgbClr val="EEECE1">
                    <a:lumMod val="10000"/>
                  </a:srgbClr>
                </a:solidFill>
                <a:latin typeface="+mn-lt"/>
              </a:rPr>
              <a:t>Docentes </a:t>
            </a:r>
            <a:endParaRPr lang="es-PE" sz="2000" dirty="0">
              <a:solidFill>
                <a:srgbClr val="EEECE1">
                  <a:lumMod val="10000"/>
                </a:srgbClr>
              </a:solidFill>
              <a:latin typeface="+mn-lt"/>
            </a:endParaRPr>
          </a:p>
        </p:txBody>
      </p:sp>
      <p:sp>
        <p:nvSpPr>
          <p:cNvPr id="2" name="1 CuadroTexto"/>
          <p:cNvSpPr txBox="1"/>
          <p:nvPr/>
        </p:nvSpPr>
        <p:spPr>
          <a:xfrm>
            <a:off x="1438920" y="5517232"/>
            <a:ext cx="6266160" cy="630942"/>
          </a:xfrm>
          <a:prstGeom prst="rect">
            <a:avLst/>
          </a:prstGeom>
          <a:noFill/>
        </p:spPr>
        <p:txBody>
          <a:bodyPr wrap="square" rtlCol="0">
            <a:spAutoFit/>
          </a:bodyPr>
          <a:lstStyle/>
          <a:p>
            <a:pPr algn="ctr"/>
            <a:r>
              <a:rPr lang="es-ES" sz="1750" dirty="0" smtClean="0">
                <a:latin typeface="+mn-lt"/>
              </a:rPr>
              <a:t>Programa de educación en seguridad vial para profesores del nivel primaria en la I.E. “Jose Lopez Durand” del distrito de </a:t>
            </a:r>
            <a:r>
              <a:rPr lang="es-ES" sz="1750" dirty="0" err="1" smtClean="0">
                <a:latin typeface="+mn-lt"/>
              </a:rPr>
              <a:t>Aucallama</a:t>
            </a:r>
            <a:endParaRPr lang="es-ES" sz="1750" dirty="0">
              <a:latin typeface="+mn-lt"/>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986" y="1677621"/>
            <a:ext cx="4236111" cy="3177083"/>
          </a:xfrm>
          <a:prstGeom prst="rect">
            <a:avLst/>
          </a:prstGeom>
        </p:spPr>
      </p:pic>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677621"/>
            <a:ext cx="4198904" cy="3177083"/>
          </a:xfrm>
          <a:prstGeom prst="rect">
            <a:avLst/>
          </a:prstGeom>
        </p:spPr>
      </p:pic>
      <p:sp>
        <p:nvSpPr>
          <p:cNvPr id="8" name="Text Box 14"/>
          <p:cNvSpPr txBox="1">
            <a:spLocks noChangeArrowheads="1"/>
          </p:cNvSpPr>
          <p:nvPr/>
        </p:nvSpPr>
        <p:spPr bwMode="auto">
          <a:xfrm>
            <a:off x="107504" y="18085"/>
            <a:ext cx="9361040"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s-PE" sz="2000" b="1" dirty="0">
                <a:solidFill>
                  <a:schemeClr val="bg1"/>
                </a:solidFill>
              </a:rPr>
              <a:t>b. Aspectos Operativos – Seguridad </a:t>
            </a:r>
            <a:r>
              <a:rPr lang="es-PE" sz="2000" b="1" dirty="0" smtClean="0">
                <a:solidFill>
                  <a:schemeClr val="bg1"/>
                </a:solidFill>
              </a:rPr>
              <a:t>- </a:t>
            </a:r>
            <a:r>
              <a:rPr lang="es-PE" sz="2000" b="1" dirty="0" smtClean="0">
                <a:solidFill>
                  <a:prstClr val="white"/>
                </a:solidFill>
                <a:latin typeface="Calibri"/>
              </a:rPr>
              <a:t>Servicios Adicionales – no contractuales</a:t>
            </a:r>
            <a:endParaRPr lang="es-PE" sz="2000" b="1" dirty="0">
              <a:solidFill>
                <a:prstClr val="white"/>
              </a:solidFill>
              <a:latin typeface="Calibri"/>
            </a:endParaRPr>
          </a:p>
        </p:txBody>
      </p:sp>
    </p:spTree>
    <p:extLst>
      <p:ext uri="{BB962C8B-B14F-4D97-AF65-F5344CB8AC3E}">
        <p14:creationId xmlns:p14="http://schemas.microsoft.com/office/powerpoint/2010/main" val="33453014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 Título"/>
          <p:cNvSpPr txBox="1">
            <a:spLocks/>
          </p:cNvSpPr>
          <p:nvPr/>
        </p:nvSpPr>
        <p:spPr bwMode="auto">
          <a:xfrm>
            <a:off x="659134" y="557096"/>
            <a:ext cx="7153226" cy="43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defRPr/>
            </a:pPr>
            <a:r>
              <a:rPr lang="es-PE" sz="2000" b="1" dirty="0" smtClean="0">
                <a:solidFill>
                  <a:schemeClr val="bg2">
                    <a:lumMod val="10000"/>
                  </a:schemeClr>
                </a:solidFill>
              </a:rPr>
              <a:t>Compromiso con la Sociedad – Sensibilización a Conductores</a:t>
            </a:r>
            <a:endParaRPr lang="es-PE" sz="2000" b="1" dirty="0">
              <a:solidFill>
                <a:schemeClr val="bg2">
                  <a:lumMod val="10000"/>
                </a:schemeClr>
              </a:solidFill>
            </a:endParaRPr>
          </a:p>
        </p:txBody>
      </p:sp>
      <p:sp>
        <p:nvSpPr>
          <p:cNvPr id="22" name="8 CuadroTexto"/>
          <p:cNvSpPr txBox="1">
            <a:spLocks noChangeArrowheads="1"/>
          </p:cNvSpPr>
          <p:nvPr/>
        </p:nvSpPr>
        <p:spPr bwMode="auto">
          <a:xfrm>
            <a:off x="352601" y="3468820"/>
            <a:ext cx="8028383" cy="338554"/>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s-PE" sz="1600" dirty="0" smtClean="0">
                <a:solidFill>
                  <a:prstClr val="black"/>
                </a:solidFill>
                <a:latin typeface="+mn-lt"/>
              </a:rPr>
              <a:t>Difusión de recomendaciones de seguridad vial y reglamento de transito – distrito de Vegueta</a:t>
            </a: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340" y="987165"/>
            <a:ext cx="3502453" cy="2450653"/>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1999" y="987164"/>
            <a:ext cx="3553594" cy="2418453"/>
          </a:xfrm>
          <a:prstGeom prst="rect">
            <a:avLst/>
          </a:prstGeom>
        </p:spPr>
      </p:pic>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691" y="3769773"/>
            <a:ext cx="3528102" cy="2646077"/>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54680" y="3769774"/>
            <a:ext cx="3518058" cy="2646076"/>
          </a:xfrm>
          <a:prstGeom prst="rect">
            <a:avLst/>
          </a:prstGeom>
        </p:spPr>
      </p:pic>
      <p:sp>
        <p:nvSpPr>
          <p:cNvPr id="13" name="Text Box 14"/>
          <p:cNvSpPr txBox="1">
            <a:spLocks noChangeArrowheads="1"/>
          </p:cNvSpPr>
          <p:nvPr/>
        </p:nvSpPr>
        <p:spPr bwMode="auto">
          <a:xfrm>
            <a:off x="107504" y="18085"/>
            <a:ext cx="9361040"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s-PE" sz="2000" b="1" dirty="0">
                <a:solidFill>
                  <a:schemeClr val="bg1"/>
                </a:solidFill>
              </a:rPr>
              <a:t>b. Aspectos Operativos – Seguridad </a:t>
            </a:r>
            <a:r>
              <a:rPr lang="es-PE" sz="2000" b="1" dirty="0" smtClean="0">
                <a:solidFill>
                  <a:schemeClr val="bg1"/>
                </a:solidFill>
              </a:rPr>
              <a:t>- </a:t>
            </a:r>
            <a:r>
              <a:rPr lang="es-PE" sz="2000" b="1" dirty="0" smtClean="0">
                <a:solidFill>
                  <a:prstClr val="white"/>
                </a:solidFill>
                <a:latin typeface="Calibri"/>
              </a:rPr>
              <a:t>Servicios Adicionales – no contractuales</a:t>
            </a:r>
            <a:endParaRPr lang="es-PE" sz="2000" b="1" dirty="0">
              <a:solidFill>
                <a:prstClr val="white"/>
              </a:solidFill>
              <a:latin typeface="Calibri"/>
            </a:endParaRPr>
          </a:p>
        </p:txBody>
      </p:sp>
    </p:spTree>
    <p:extLst>
      <p:ext uri="{BB962C8B-B14F-4D97-AF65-F5344CB8AC3E}">
        <p14:creationId xmlns:p14="http://schemas.microsoft.com/office/powerpoint/2010/main" val="2290846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272859" y="453438"/>
            <a:ext cx="5495328" cy="488287"/>
          </a:xfrm>
        </p:spPr>
        <p:txBody>
          <a:bodyPr/>
          <a:lstStyle/>
          <a:p>
            <a:pPr algn="l">
              <a:defRPr/>
            </a:pPr>
            <a:r>
              <a:rPr lang="es-PE" sz="2000" b="1" dirty="0">
                <a:solidFill>
                  <a:schemeClr val="bg2">
                    <a:lumMod val="10000"/>
                  </a:schemeClr>
                </a:solidFill>
              </a:rPr>
              <a:t>Sensibilización en </a:t>
            </a:r>
            <a:r>
              <a:rPr lang="es-PE" sz="2000" b="1" dirty="0" smtClean="0">
                <a:solidFill>
                  <a:schemeClr val="bg2">
                    <a:lumMod val="10000"/>
                  </a:schemeClr>
                </a:solidFill>
              </a:rPr>
              <a:t>Educación </a:t>
            </a:r>
            <a:r>
              <a:rPr lang="es-PE" sz="2000" b="1" dirty="0">
                <a:solidFill>
                  <a:schemeClr val="bg2">
                    <a:lumMod val="10000"/>
                  </a:schemeClr>
                </a:solidFill>
              </a:rPr>
              <a:t>Vial</a:t>
            </a:r>
          </a:p>
        </p:txBody>
      </p:sp>
      <p:pic>
        <p:nvPicPr>
          <p:cNvPr id="1034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7903" y="1634602"/>
            <a:ext cx="1854460" cy="2182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1"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25997" y="3932525"/>
            <a:ext cx="3344414" cy="212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88 Grupo"/>
          <p:cNvGrpSpPr/>
          <p:nvPr/>
        </p:nvGrpSpPr>
        <p:grpSpPr>
          <a:xfrm>
            <a:off x="3705508" y="1634603"/>
            <a:ext cx="3105815" cy="2160240"/>
            <a:chOff x="0" y="0"/>
            <a:chExt cx="2892056" cy="2041451"/>
          </a:xfrm>
        </p:grpSpPr>
        <p:pic>
          <p:nvPicPr>
            <p:cNvPr id="12" name="11 Imagen" descr="C:\Users\Usuario\Desktop\peaton2.jpeg.jpe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1446028" y="0"/>
              <a:ext cx="1446028" cy="2041451"/>
            </a:xfrm>
            <a:prstGeom prst="rect">
              <a:avLst/>
            </a:prstGeom>
            <a:noFill/>
            <a:ln>
              <a:noFill/>
            </a:ln>
            <a:extLst>
              <a:ext uri="{53640926-AAD7-44D8-BBD7-CCE9431645EC}">
                <a14:shadowObscured xmlns:a14="http://schemas.microsoft.com/office/drawing/2010/main"/>
              </a:ext>
            </a:extLst>
          </p:spPr>
        </p:pic>
        <p:pic>
          <p:nvPicPr>
            <p:cNvPr id="13" name="12 Imagen" descr="C:\Users\Usuario\Desktop\peaton1.jpeg"/>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bwMode="auto">
            <a:xfrm>
              <a:off x="0" y="0"/>
              <a:ext cx="1446028" cy="2030818"/>
            </a:xfrm>
            <a:prstGeom prst="rect">
              <a:avLst/>
            </a:prstGeom>
            <a:noFill/>
            <a:ln>
              <a:noFill/>
            </a:ln>
            <a:extLst>
              <a:ext uri="{53640926-AAD7-44D8-BBD7-CCE9431645EC}">
                <a14:shadowObscured xmlns:a14="http://schemas.microsoft.com/office/drawing/2010/main"/>
              </a:ext>
            </a:extLst>
          </p:spPr>
        </p:pic>
      </p:grpSp>
      <p:grpSp>
        <p:nvGrpSpPr>
          <p:cNvPr id="14" name="73 Grupo"/>
          <p:cNvGrpSpPr/>
          <p:nvPr/>
        </p:nvGrpSpPr>
        <p:grpSpPr>
          <a:xfrm>
            <a:off x="1459064" y="3932524"/>
            <a:ext cx="3112936" cy="2092753"/>
            <a:chOff x="0" y="0"/>
            <a:chExt cx="2902689" cy="2041451"/>
          </a:xfrm>
        </p:grpSpPr>
        <p:pic>
          <p:nvPicPr>
            <p:cNvPr id="15" name="14 Imagen" descr="C:\Users\Usuario\Desktop\neblina2.jpeg.jpeg"/>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bwMode="auto">
            <a:xfrm>
              <a:off x="1467293" y="0"/>
              <a:ext cx="1435396" cy="2041451"/>
            </a:xfrm>
            <a:prstGeom prst="rect">
              <a:avLst/>
            </a:prstGeom>
            <a:noFill/>
            <a:ln>
              <a:noFill/>
            </a:ln>
            <a:extLst>
              <a:ext uri="{53640926-AAD7-44D8-BBD7-CCE9431645EC}">
                <a14:shadowObscured xmlns:a14="http://schemas.microsoft.com/office/drawing/2010/main"/>
              </a:ext>
            </a:extLst>
          </p:spPr>
        </p:pic>
        <p:pic>
          <p:nvPicPr>
            <p:cNvPr id="16" name="15 Imagen" descr="C:\Users\Usuario\Desktop\neblina3.jpeg.jpeg"/>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bwMode="auto">
            <a:xfrm>
              <a:off x="0" y="0"/>
              <a:ext cx="1467293" cy="2041451"/>
            </a:xfrm>
            <a:prstGeom prst="rect">
              <a:avLst/>
            </a:prstGeom>
            <a:noFill/>
            <a:ln>
              <a:noFill/>
            </a:ln>
            <a:extLst>
              <a:ext uri="{53640926-AAD7-44D8-BBD7-CCE9431645EC}">
                <a14:shadowObscured xmlns:a14="http://schemas.microsoft.com/office/drawing/2010/main"/>
              </a:ext>
            </a:extLst>
          </p:spPr>
        </p:pic>
      </p:grpSp>
      <p:sp>
        <p:nvSpPr>
          <p:cNvPr id="17" name="1 Título"/>
          <p:cNvSpPr txBox="1">
            <a:spLocks/>
          </p:cNvSpPr>
          <p:nvPr/>
        </p:nvSpPr>
        <p:spPr bwMode="auto">
          <a:xfrm>
            <a:off x="107504" y="928894"/>
            <a:ext cx="8966583" cy="56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285750" indent="-285750" algn="l">
              <a:buFont typeface="Arial" panose="020B0604020202020204" pitchFamily="34" charset="0"/>
              <a:buChar char="•"/>
              <a:defRPr/>
            </a:pPr>
            <a:r>
              <a:rPr lang="es-PE" sz="1750" dirty="0" smtClean="0">
                <a:solidFill>
                  <a:schemeClr val="bg2">
                    <a:lumMod val="10000"/>
                  </a:schemeClr>
                </a:solidFill>
              </a:rPr>
              <a:t>Se efectuaron repartos de volantes en materia de sensibilización en Educación Vial en las casetas de peajes y capacitaciones a través de la difusión de videos de seguridad vial en empresa de transportes.</a:t>
            </a:r>
            <a:endParaRPr lang="es-PE" sz="1750" dirty="0">
              <a:solidFill>
                <a:schemeClr val="bg2">
                  <a:lumMod val="10000"/>
                </a:schemeClr>
              </a:solidFill>
            </a:endParaRPr>
          </a:p>
        </p:txBody>
      </p:sp>
      <p:grpSp>
        <p:nvGrpSpPr>
          <p:cNvPr id="19" name="Grupo 18"/>
          <p:cNvGrpSpPr/>
          <p:nvPr/>
        </p:nvGrpSpPr>
        <p:grpSpPr>
          <a:xfrm>
            <a:off x="304435" y="1634603"/>
            <a:ext cx="3275848" cy="2148988"/>
            <a:chOff x="0" y="0"/>
            <a:chExt cx="4168412" cy="2933065"/>
          </a:xfrm>
        </p:grpSpPr>
        <p:pic>
          <p:nvPicPr>
            <p:cNvPr id="20" name="Imagen 19"/>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2089785" cy="2933065"/>
            </a:xfrm>
            <a:prstGeom prst="rect">
              <a:avLst/>
            </a:prstGeom>
            <a:noFill/>
            <a:ln>
              <a:noFill/>
            </a:ln>
          </p:spPr>
        </p:pic>
        <p:pic>
          <p:nvPicPr>
            <p:cNvPr id="21" name="Imagen 20"/>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090057" y="0"/>
              <a:ext cx="2078355" cy="2926715"/>
            </a:xfrm>
            <a:prstGeom prst="rect">
              <a:avLst/>
            </a:prstGeom>
            <a:noFill/>
            <a:ln>
              <a:noFill/>
            </a:ln>
          </p:spPr>
        </p:pic>
      </p:grpSp>
      <p:sp>
        <p:nvSpPr>
          <p:cNvPr id="22" name="Text Box 14"/>
          <p:cNvSpPr txBox="1">
            <a:spLocks noChangeArrowheads="1"/>
          </p:cNvSpPr>
          <p:nvPr/>
        </p:nvSpPr>
        <p:spPr bwMode="auto">
          <a:xfrm>
            <a:off x="107504" y="18085"/>
            <a:ext cx="9361040"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s-PE" sz="2000" b="1" dirty="0">
                <a:solidFill>
                  <a:schemeClr val="bg1"/>
                </a:solidFill>
              </a:rPr>
              <a:t>b. Aspectos Operativos – Seguridad </a:t>
            </a:r>
            <a:r>
              <a:rPr lang="es-PE" sz="2000" b="1" dirty="0" smtClean="0">
                <a:solidFill>
                  <a:schemeClr val="bg1"/>
                </a:solidFill>
              </a:rPr>
              <a:t>- </a:t>
            </a:r>
            <a:r>
              <a:rPr lang="es-PE" sz="2000" b="1" dirty="0" smtClean="0">
                <a:solidFill>
                  <a:prstClr val="white"/>
                </a:solidFill>
                <a:latin typeface="Calibri"/>
              </a:rPr>
              <a:t>Servicios Adicionales – no contractuales</a:t>
            </a:r>
            <a:endParaRPr lang="es-PE" sz="2000" b="1" dirty="0">
              <a:solidFill>
                <a:prstClr val="white"/>
              </a:solidFill>
              <a:latin typeface="Calibri"/>
            </a:endParaRPr>
          </a:p>
        </p:txBody>
      </p:sp>
    </p:spTree>
    <p:extLst>
      <p:ext uri="{BB962C8B-B14F-4D97-AF65-F5344CB8AC3E}">
        <p14:creationId xmlns:p14="http://schemas.microsoft.com/office/powerpoint/2010/main" val="3221476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8" name="4 CuadroTexto"/>
          <p:cNvSpPr txBox="1">
            <a:spLocks noChangeArrowheads="1"/>
          </p:cNvSpPr>
          <p:nvPr/>
        </p:nvSpPr>
        <p:spPr bwMode="auto">
          <a:xfrm>
            <a:off x="334835" y="658058"/>
            <a:ext cx="7295530" cy="400110"/>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s-PE" sz="2000" b="1" dirty="0">
                <a:solidFill>
                  <a:srgbClr val="EEECE1">
                    <a:lumMod val="10000"/>
                  </a:srgbClr>
                </a:solidFill>
                <a:latin typeface="+mn-lt"/>
              </a:rPr>
              <a:t>Campaña de Sensibilización Ambiental a </a:t>
            </a:r>
            <a:r>
              <a:rPr lang="es-PE" sz="2000" b="1" dirty="0" smtClean="0">
                <a:solidFill>
                  <a:srgbClr val="EEECE1">
                    <a:lumMod val="10000"/>
                  </a:srgbClr>
                </a:solidFill>
                <a:latin typeface="+mn-lt"/>
              </a:rPr>
              <a:t>Vendedores </a:t>
            </a:r>
            <a:r>
              <a:rPr lang="es-PE" sz="2000" b="1" dirty="0">
                <a:solidFill>
                  <a:srgbClr val="EEECE1">
                    <a:lumMod val="10000"/>
                  </a:srgbClr>
                </a:solidFill>
                <a:latin typeface="+mn-lt"/>
              </a:rPr>
              <a:t>A</a:t>
            </a:r>
            <a:r>
              <a:rPr lang="es-PE" sz="2000" b="1" dirty="0" smtClean="0">
                <a:solidFill>
                  <a:srgbClr val="EEECE1">
                    <a:lumMod val="10000"/>
                  </a:srgbClr>
                </a:solidFill>
                <a:latin typeface="+mn-lt"/>
              </a:rPr>
              <a:t>mbulantes</a:t>
            </a:r>
            <a:endParaRPr lang="es-PE" sz="2000" b="1" dirty="0">
              <a:solidFill>
                <a:srgbClr val="EEECE1">
                  <a:lumMod val="10000"/>
                </a:srgbClr>
              </a:solidFill>
              <a:latin typeface="+mn-lt"/>
            </a:endParaRPr>
          </a:p>
        </p:txBody>
      </p:sp>
      <p:pic>
        <p:nvPicPr>
          <p:cNvPr id="62470" name="Picture 10"/>
          <p:cNvPicPr preferRelativeResize="0">
            <a:picLocks noChangeArrowheads="1"/>
          </p:cNvPicPr>
          <p:nvPr/>
        </p:nvPicPr>
        <p:blipFill rotWithShape="1">
          <a:blip r:embed="rId4" cstate="email">
            <a:extLst>
              <a:ext uri="{28A0092B-C50C-407E-A947-70E740481C1C}">
                <a14:useLocalDpi xmlns:a14="http://schemas.microsoft.com/office/drawing/2010/main"/>
              </a:ext>
            </a:extLst>
          </a:blip>
          <a:srcRect b="13408"/>
          <a:stretch/>
        </p:blipFill>
        <p:spPr bwMode="auto">
          <a:xfrm>
            <a:off x="2771800" y="1156997"/>
            <a:ext cx="3240000" cy="219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4 CuadroTexto"/>
          <p:cNvSpPr txBox="1">
            <a:spLocks noChangeArrowheads="1"/>
          </p:cNvSpPr>
          <p:nvPr/>
        </p:nvSpPr>
        <p:spPr bwMode="auto">
          <a:xfrm>
            <a:off x="511186" y="3349011"/>
            <a:ext cx="6942828" cy="400110"/>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s-PE" sz="2000" b="1" dirty="0">
                <a:solidFill>
                  <a:srgbClr val="EEECE1">
                    <a:lumMod val="10000"/>
                  </a:srgbClr>
                </a:solidFill>
                <a:latin typeface="+mn-lt"/>
              </a:rPr>
              <a:t>Taller de Educación Ambiental a </a:t>
            </a:r>
            <a:r>
              <a:rPr lang="es-PE" sz="2000" b="1" dirty="0" smtClean="0">
                <a:solidFill>
                  <a:srgbClr val="EEECE1">
                    <a:lumMod val="10000"/>
                  </a:srgbClr>
                </a:solidFill>
                <a:latin typeface="+mn-lt"/>
              </a:rPr>
              <a:t>Personal </a:t>
            </a:r>
            <a:r>
              <a:rPr lang="es-PE" sz="2000" b="1" dirty="0">
                <a:solidFill>
                  <a:srgbClr val="EEECE1">
                    <a:lumMod val="10000"/>
                  </a:srgbClr>
                </a:solidFill>
                <a:latin typeface="+mn-lt"/>
              </a:rPr>
              <a:t>de Norvial</a:t>
            </a:r>
          </a:p>
        </p:txBody>
      </p:sp>
      <p:pic>
        <p:nvPicPr>
          <p:cNvPr id="10" name="Picture 34" descr="IMG-20171024-WA000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433" y="3917092"/>
            <a:ext cx="3312367"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0 Imagen"/>
          <p:cNvPicPr/>
          <p:nvPr/>
        </p:nvPicPr>
        <p:blipFill>
          <a:blip r:embed="rId6">
            <a:extLst>
              <a:ext uri="{28A0092B-C50C-407E-A947-70E740481C1C}">
                <a14:useLocalDpi xmlns:a14="http://schemas.microsoft.com/office/drawing/2010/main" val="0"/>
              </a:ext>
            </a:extLst>
          </a:blip>
          <a:stretch>
            <a:fillRect/>
          </a:stretch>
        </p:blipFill>
        <p:spPr>
          <a:xfrm>
            <a:off x="4644008" y="3917092"/>
            <a:ext cx="3312368" cy="2160000"/>
          </a:xfrm>
          <a:prstGeom prst="rect">
            <a:avLst/>
          </a:prstGeom>
        </p:spPr>
      </p:pic>
      <p:sp>
        <p:nvSpPr>
          <p:cNvPr id="9" name="Text Box 14"/>
          <p:cNvSpPr txBox="1">
            <a:spLocks noChangeArrowheads="1"/>
          </p:cNvSpPr>
          <p:nvPr/>
        </p:nvSpPr>
        <p:spPr bwMode="auto">
          <a:xfrm>
            <a:off x="107504" y="18085"/>
            <a:ext cx="9361040"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s-PE" sz="2000" b="1" dirty="0">
                <a:solidFill>
                  <a:schemeClr val="bg1"/>
                </a:solidFill>
              </a:rPr>
              <a:t>b. Aspectos Operativos – Seguridad </a:t>
            </a:r>
            <a:r>
              <a:rPr lang="es-PE" sz="2000" b="1" dirty="0" smtClean="0">
                <a:solidFill>
                  <a:schemeClr val="bg1"/>
                </a:solidFill>
              </a:rPr>
              <a:t>- </a:t>
            </a:r>
            <a:r>
              <a:rPr lang="es-PE" sz="2000" b="1" dirty="0" smtClean="0">
                <a:solidFill>
                  <a:prstClr val="white"/>
                </a:solidFill>
                <a:latin typeface="Calibri"/>
              </a:rPr>
              <a:t>Servicios Adicionales – no contractuales</a:t>
            </a:r>
            <a:endParaRPr lang="es-PE" sz="2000" b="1" dirty="0">
              <a:solidFill>
                <a:prstClr val="white"/>
              </a:solidFill>
              <a:latin typeface="Calibri"/>
            </a:endParaRPr>
          </a:p>
        </p:txBody>
      </p:sp>
    </p:spTree>
    <p:extLst>
      <p:ext uri="{BB962C8B-B14F-4D97-AF65-F5344CB8AC3E}">
        <p14:creationId xmlns:p14="http://schemas.microsoft.com/office/powerpoint/2010/main" val="1737725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CuadroTexto"/>
          <p:cNvSpPr txBox="1"/>
          <p:nvPr/>
        </p:nvSpPr>
        <p:spPr>
          <a:xfrm>
            <a:off x="2407660" y="2663051"/>
            <a:ext cx="4220037" cy="1754326"/>
          </a:xfrm>
          <a:prstGeom prst="rect">
            <a:avLst/>
          </a:prstGeom>
          <a:noFill/>
          <a:ln>
            <a:noFill/>
          </a:ln>
        </p:spPr>
        <p:txBody>
          <a:bodyPr wrap="square">
            <a:spAutoFit/>
          </a:bodyPr>
          <a:lstStyle/>
          <a:p>
            <a:pPr algn="just" fontAlgn="base">
              <a:spcBef>
                <a:spcPct val="0"/>
              </a:spcBef>
              <a:spcAft>
                <a:spcPct val="0"/>
              </a:spcAft>
              <a:defRPr/>
            </a:pPr>
            <a:r>
              <a:rPr lang="es-PE" sz="1750" dirty="0" smtClean="0">
                <a:solidFill>
                  <a:prstClr val="black"/>
                </a:solidFill>
                <a:latin typeface="+mn-lt"/>
              </a:rPr>
              <a:t>Norvial el 2017 </a:t>
            </a:r>
            <a:r>
              <a:rPr lang="es-PE" sz="1750" dirty="0">
                <a:solidFill>
                  <a:prstClr val="black"/>
                </a:solidFill>
                <a:latin typeface="+mn-lt"/>
              </a:rPr>
              <a:t>fomentó el espíritu navideño en niños de </a:t>
            </a:r>
            <a:r>
              <a:rPr lang="es-PE" sz="1750" dirty="0" smtClean="0">
                <a:solidFill>
                  <a:prstClr val="black"/>
                </a:solidFill>
                <a:latin typeface="+mn-lt"/>
              </a:rPr>
              <a:t>los Centros </a:t>
            </a:r>
            <a:r>
              <a:rPr lang="es-PE" sz="1750" dirty="0">
                <a:solidFill>
                  <a:prstClr val="black"/>
                </a:solidFill>
                <a:latin typeface="+mn-lt"/>
              </a:rPr>
              <a:t>Poblados que se encuentran en nuestra zona de influencia, llevándoles sorpresas, polos y compartiendo un hermoso momento con una fiesta navideña.</a:t>
            </a:r>
          </a:p>
        </p:txBody>
      </p:sp>
      <p:sp>
        <p:nvSpPr>
          <p:cNvPr id="16" name="4 CuadroTexto"/>
          <p:cNvSpPr txBox="1">
            <a:spLocks noChangeArrowheads="1"/>
          </p:cNvSpPr>
          <p:nvPr/>
        </p:nvSpPr>
        <p:spPr bwMode="auto">
          <a:xfrm>
            <a:off x="127898" y="494793"/>
            <a:ext cx="2859745" cy="400110"/>
          </a:xfrm>
          <a:prstGeom prst="rect">
            <a:avLst/>
          </a:prstGeom>
          <a:noFill/>
          <a:ln w="9525">
            <a:noFill/>
            <a:miter lim="800000"/>
            <a:headEnd/>
            <a:tailEnd/>
          </a:ln>
        </p:spPr>
        <p:txBody>
          <a:bodyPr wrap="square">
            <a:spAutoFit/>
          </a:bodyPr>
          <a:lstStyle/>
          <a:p>
            <a:pPr algn="ctr" fontAlgn="base">
              <a:spcBef>
                <a:spcPct val="0"/>
              </a:spcBef>
              <a:spcAft>
                <a:spcPct val="0"/>
              </a:spcAft>
              <a:defRPr/>
            </a:pPr>
            <a:r>
              <a:rPr lang="es-PE" sz="2000" b="1" dirty="0" smtClean="0">
                <a:solidFill>
                  <a:srgbClr val="EEECE1">
                    <a:lumMod val="10000"/>
                  </a:srgbClr>
                </a:solidFill>
                <a:latin typeface="+mn-lt"/>
              </a:rPr>
              <a:t>Celebración Navideña</a:t>
            </a:r>
            <a:endParaRPr lang="es-PE" sz="2000" b="1" dirty="0">
              <a:solidFill>
                <a:srgbClr val="EEECE1">
                  <a:lumMod val="10000"/>
                </a:srgbClr>
              </a:solidFill>
              <a:latin typeface="+mn-lt"/>
            </a:endParaRPr>
          </a:p>
        </p:txBody>
      </p:sp>
      <p:pic>
        <p:nvPicPr>
          <p:cNvPr id="18" name="Imagen 17" descr="C:\Users\jessica.taipe\Pictures\2017-12-20\19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84" y="1063953"/>
            <a:ext cx="2090879" cy="1515850"/>
          </a:xfrm>
          <a:prstGeom prst="rect">
            <a:avLst/>
          </a:prstGeom>
          <a:noFill/>
          <a:ln>
            <a:noFill/>
          </a:ln>
        </p:spPr>
      </p:pic>
      <p:pic>
        <p:nvPicPr>
          <p:cNvPr id="19" name="Imagen 18" descr="C:\Users\jessica.taipe\Pictures\2017-12-21\121.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5379" y="1051676"/>
            <a:ext cx="2205577" cy="1540603"/>
          </a:xfrm>
          <a:prstGeom prst="rect">
            <a:avLst/>
          </a:prstGeom>
          <a:noFill/>
          <a:ln>
            <a:noFill/>
          </a:ln>
        </p:spPr>
      </p:pic>
      <p:pic>
        <p:nvPicPr>
          <p:cNvPr id="20" name="Imagen 19" descr="C:\Users\jessica.taipe\Pictures\2017-12-21\116.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823" y="1059621"/>
            <a:ext cx="2168719" cy="1553826"/>
          </a:xfrm>
          <a:prstGeom prst="rect">
            <a:avLst/>
          </a:prstGeom>
          <a:noFill/>
          <a:ln>
            <a:noFill/>
          </a:ln>
        </p:spPr>
      </p:pic>
      <p:pic>
        <p:nvPicPr>
          <p:cNvPr id="23" name="Imagen 22" descr="C:\Users\jessica.taipe\Pictures\2017-12-20\350.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75379" y="2718271"/>
            <a:ext cx="2205577" cy="1613360"/>
          </a:xfrm>
          <a:prstGeom prst="rect">
            <a:avLst/>
          </a:prstGeom>
          <a:noFill/>
          <a:ln>
            <a:noFill/>
          </a:ln>
        </p:spPr>
      </p:pic>
      <p:pic>
        <p:nvPicPr>
          <p:cNvPr id="24" name="Imagen 23" descr="C:\Users\jessica.taipe\Pictures\2017-12-20\361.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8313" y="2618514"/>
            <a:ext cx="2125332" cy="1812875"/>
          </a:xfrm>
          <a:prstGeom prst="rect">
            <a:avLst/>
          </a:prstGeom>
          <a:noFill/>
          <a:ln>
            <a:noFill/>
          </a:ln>
        </p:spPr>
      </p:pic>
      <p:pic>
        <p:nvPicPr>
          <p:cNvPr id="26" name="Imagen 25" descr="C:\Users\jessica.taipe\Pictures\2017-12-20\211.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14751" y="4497615"/>
            <a:ext cx="2157249" cy="1773836"/>
          </a:xfrm>
          <a:prstGeom prst="rect">
            <a:avLst/>
          </a:prstGeom>
          <a:noFill/>
          <a:ln>
            <a:noFill/>
          </a:ln>
        </p:spPr>
      </p:pic>
      <p:pic>
        <p:nvPicPr>
          <p:cNvPr id="28" name="Imagen 27" descr="C:\Users\jessica.taipe\Pictures\2017-12-20\217.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6761" y="4497615"/>
            <a:ext cx="2115727" cy="1773836"/>
          </a:xfrm>
          <a:prstGeom prst="rect">
            <a:avLst/>
          </a:prstGeom>
          <a:noFill/>
          <a:ln>
            <a:noFill/>
          </a:ln>
        </p:spPr>
      </p:pic>
      <p:pic>
        <p:nvPicPr>
          <p:cNvPr id="29" name="Imagen 28" descr="C:\Users\jessica.taipe\Pictures\2017-12-20\287.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97927" y="4497615"/>
            <a:ext cx="2177452" cy="1773836"/>
          </a:xfrm>
          <a:prstGeom prst="rect">
            <a:avLst/>
          </a:prstGeom>
          <a:noFill/>
          <a:ln>
            <a:noFill/>
          </a:ln>
        </p:spPr>
      </p:pic>
      <p:pic>
        <p:nvPicPr>
          <p:cNvPr id="30" name="Imagen 29" descr="C:\Users\jessica.taipe\Pictures\2017-12-20\308.JPG"/>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975814" y="4497615"/>
            <a:ext cx="2105142" cy="1857568"/>
          </a:xfrm>
          <a:prstGeom prst="rect">
            <a:avLst/>
          </a:prstGeom>
          <a:noFill/>
          <a:ln>
            <a:noFill/>
          </a:ln>
        </p:spPr>
      </p:pic>
      <p:pic>
        <p:nvPicPr>
          <p:cNvPr id="31" name="Imagen 30" descr="C:\Users\jessica.taipe\Pictures\2017-12-21\057.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72000" y="1032700"/>
            <a:ext cx="2170365" cy="1580747"/>
          </a:xfrm>
          <a:prstGeom prst="rect">
            <a:avLst/>
          </a:prstGeom>
          <a:noFill/>
          <a:ln>
            <a:noFill/>
          </a:ln>
        </p:spPr>
      </p:pic>
      <p:sp>
        <p:nvSpPr>
          <p:cNvPr id="21" name="Text Box 14"/>
          <p:cNvSpPr txBox="1">
            <a:spLocks noChangeArrowheads="1"/>
          </p:cNvSpPr>
          <p:nvPr/>
        </p:nvSpPr>
        <p:spPr bwMode="auto">
          <a:xfrm>
            <a:off x="107504" y="18085"/>
            <a:ext cx="9361040"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s-PE" sz="2000" b="1" dirty="0">
                <a:solidFill>
                  <a:schemeClr val="bg1"/>
                </a:solidFill>
              </a:rPr>
              <a:t>b. Aspectos Operativos – </a:t>
            </a:r>
            <a:r>
              <a:rPr lang="es-PE" sz="2000" b="1" dirty="0" smtClean="0">
                <a:solidFill>
                  <a:schemeClr val="bg1"/>
                </a:solidFill>
              </a:rPr>
              <a:t>Actividad Social </a:t>
            </a:r>
            <a:r>
              <a:rPr lang="es-PE" sz="2000" b="1" dirty="0" smtClean="0">
                <a:solidFill>
                  <a:prstClr val="white"/>
                </a:solidFill>
                <a:latin typeface="Calibri"/>
              </a:rPr>
              <a:t>– no contractuales</a:t>
            </a:r>
            <a:endParaRPr lang="es-PE" sz="2000" b="1" dirty="0">
              <a:solidFill>
                <a:prstClr val="white"/>
              </a:solidFill>
              <a:latin typeface="Calibri"/>
            </a:endParaRPr>
          </a:p>
        </p:txBody>
      </p:sp>
    </p:spTree>
    <p:extLst>
      <p:ext uri="{BB962C8B-B14F-4D97-AF65-F5344CB8AC3E}">
        <p14:creationId xmlns:p14="http://schemas.microsoft.com/office/powerpoint/2010/main" val="541922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1 Título"/>
          <p:cNvSpPr>
            <a:spLocks noGrp="1"/>
          </p:cNvSpPr>
          <p:nvPr>
            <p:ph type="title"/>
          </p:nvPr>
        </p:nvSpPr>
        <p:spPr>
          <a:xfrm>
            <a:off x="457200" y="274638"/>
            <a:ext cx="8229600" cy="511175"/>
          </a:xfrm>
        </p:spPr>
        <p:txBody>
          <a:bodyPr/>
          <a:lstStyle/>
          <a:p>
            <a:pPr algn="r"/>
            <a:r>
              <a:rPr lang="es-PE" altLang="es-PE" sz="3000" dirty="0" smtClean="0"/>
              <a:t>INDICE </a:t>
            </a:r>
          </a:p>
        </p:txBody>
      </p:sp>
      <p:sp>
        <p:nvSpPr>
          <p:cNvPr id="4100" name="2 Marcador de contenido"/>
          <p:cNvSpPr>
            <a:spLocks noGrp="1"/>
          </p:cNvSpPr>
          <p:nvPr>
            <p:ph idx="1"/>
          </p:nvPr>
        </p:nvSpPr>
        <p:spPr>
          <a:xfrm>
            <a:off x="457200" y="1340768"/>
            <a:ext cx="8229600" cy="3736701"/>
          </a:xfrm>
        </p:spPr>
        <p:txBody>
          <a:bodyPr/>
          <a:lstStyle/>
          <a:p>
            <a:pPr marL="571500" indent="-571500">
              <a:buFont typeface="Arial" charset="0"/>
              <a:buAutoNum type="romanUcPeriod"/>
              <a:defRPr/>
            </a:pPr>
            <a:r>
              <a:rPr lang="es-PE" sz="1750" dirty="0" smtClean="0"/>
              <a:t>Introducción</a:t>
            </a:r>
          </a:p>
          <a:p>
            <a:pPr marL="571500" indent="-571500">
              <a:buFont typeface="Arial" charset="0"/>
              <a:buAutoNum type="romanUcPeriod"/>
              <a:defRPr/>
            </a:pPr>
            <a:r>
              <a:rPr lang="es-PE" sz="2200" b="1" i="1" dirty="0" smtClean="0">
                <a:solidFill>
                  <a:schemeClr val="bg2">
                    <a:lumMod val="10000"/>
                  </a:schemeClr>
                </a:solidFill>
              </a:rPr>
              <a:t>Aspectos Generales de la Infraestructura concesionada</a:t>
            </a:r>
          </a:p>
          <a:p>
            <a:pPr marL="571500" indent="-571500">
              <a:buFont typeface="Arial" charset="0"/>
              <a:buAutoNum type="romanUcPeriod"/>
              <a:defRPr/>
            </a:pPr>
            <a:r>
              <a:rPr lang="es-PE" sz="1750" dirty="0" smtClean="0">
                <a:solidFill>
                  <a:schemeClr val="bg2">
                    <a:lumMod val="10000"/>
                  </a:schemeClr>
                </a:solidFill>
              </a:rPr>
              <a:t>Resumen ejecutivo. Principales Indicadores y/o metas alcanzadas al año 2016</a:t>
            </a:r>
          </a:p>
          <a:p>
            <a:pPr marL="571500" indent="-571500">
              <a:buFont typeface="Arial" charset="0"/>
              <a:buAutoNum type="romanUcPeriod"/>
              <a:defRPr/>
            </a:pPr>
            <a:r>
              <a:rPr lang="es-PE" sz="1750" dirty="0" smtClean="0">
                <a:solidFill>
                  <a:schemeClr val="bg2">
                    <a:lumMod val="10000"/>
                  </a:schemeClr>
                </a:solidFill>
              </a:rPr>
              <a:t>Objetivos y Agenda de Trabajo para el 2017</a:t>
            </a:r>
          </a:p>
          <a:p>
            <a:pPr marL="571500" indent="-571500">
              <a:buFont typeface="Arial" charset="0"/>
              <a:buAutoNum type="romanUcPeriod" startAt="5"/>
              <a:defRPr/>
            </a:pPr>
            <a:r>
              <a:rPr lang="es-PE" sz="1750" dirty="0" smtClean="0">
                <a:solidFill>
                  <a:schemeClr val="bg2">
                    <a:lumMod val="10000"/>
                  </a:schemeClr>
                </a:solidFill>
              </a:rPr>
              <a:t>Construcción del Segundo Tramo de la Concesión</a:t>
            </a:r>
          </a:p>
          <a:p>
            <a:pPr marL="571500" indent="-571500">
              <a:buFont typeface="Arial" charset="0"/>
              <a:buAutoNum type="romanUcPeriod" startAt="5"/>
              <a:defRPr/>
            </a:pPr>
            <a:r>
              <a:rPr lang="es-PE" sz="1750" dirty="0" smtClean="0">
                <a:solidFill>
                  <a:schemeClr val="bg2">
                    <a:lumMod val="10000"/>
                  </a:schemeClr>
                </a:solidFill>
              </a:rPr>
              <a:t>Otros aspectos relacionados a la concesión para el año 2017</a:t>
            </a:r>
          </a:p>
          <a:p>
            <a:pPr marL="571500" indent="-571500">
              <a:buFont typeface="Arial" charset="0"/>
              <a:buAutoNum type="romanUcPeriod" startAt="5"/>
              <a:defRPr/>
            </a:pPr>
            <a:r>
              <a:rPr lang="es-PE" sz="1750" dirty="0" smtClean="0">
                <a:solidFill>
                  <a:schemeClr val="bg2">
                    <a:lumMod val="10000"/>
                  </a:schemeClr>
                </a:solidFill>
              </a:rPr>
              <a:t>Conclusiones</a:t>
            </a:r>
          </a:p>
          <a:p>
            <a:pPr marL="571500" indent="-571500">
              <a:buFont typeface="Arial" charset="0"/>
              <a:buAutoNum type="romanUcPeriod"/>
              <a:defRPr/>
            </a:pPr>
            <a:endParaRPr lang="es-PE" sz="1750" dirty="0" smtClean="0"/>
          </a:p>
        </p:txBody>
      </p:sp>
    </p:spTree>
    <p:extLst>
      <p:ext uri="{BB962C8B-B14F-4D97-AF65-F5344CB8AC3E}">
        <p14:creationId xmlns:p14="http://schemas.microsoft.com/office/powerpoint/2010/main" val="3058651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458" y="0"/>
            <a:ext cx="916745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468302" y="648436"/>
            <a:ext cx="4544824" cy="366332"/>
          </a:xfrm>
        </p:spPr>
        <p:txBody>
          <a:bodyPr/>
          <a:lstStyle/>
          <a:p>
            <a:pPr algn="l">
              <a:defRPr/>
            </a:pPr>
            <a:r>
              <a:rPr lang="es-PE" sz="2000" b="1" dirty="0">
                <a:solidFill>
                  <a:schemeClr val="bg2">
                    <a:lumMod val="10000"/>
                  </a:schemeClr>
                </a:solidFill>
                <a:latin typeface="+mn-lt"/>
              </a:rPr>
              <a:t>Atención de Donaciones</a:t>
            </a:r>
          </a:p>
        </p:txBody>
      </p:sp>
      <p:sp>
        <p:nvSpPr>
          <p:cNvPr id="3" name="2 CuadroTexto"/>
          <p:cNvSpPr txBox="1"/>
          <p:nvPr/>
        </p:nvSpPr>
        <p:spPr>
          <a:xfrm>
            <a:off x="471456" y="1157027"/>
            <a:ext cx="8277007" cy="900246"/>
          </a:xfrm>
          <a:prstGeom prst="rect">
            <a:avLst/>
          </a:prstGeom>
          <a:noFill/>
        </p:spPr>
        <p:txBody>
          <a:bodyPr wrap="square">
            <a:spAutoFit/>
          </a:bodyPr>
          <a:lstStyle/>
          <a:p>
            <a:pPr algn="just" fontAlgn="base">
              <a:spcBef>
                <a:spcPct val="0"/>
              </a:spcBef>
              <a:spcAft>
                <a:spcPct val="0"/>
              </a:spcAft>
              <a:defRPr/>
            </a:pPr>
            <a:r>
              <a:rPr lang="es-PE" sz="1750" dirty="0">
                <a:solidFill>
                  <a:prstClr val="black"/>
                </a:solidFill>
                <a:latin typeface="+mn-lt"/>
              </a:rPr>
              <a:t>En el </a:t>
            </a:r>
            <a:r>
              <a:rPr lang="es-PE" sz="1750" dirty="0" smtClean="0">
                <a:solidFill>
                  <a:prstClr val="black"/>
                </a:solidFill>
                <a:latin typeface="+mn-lt"/>
              </a:rPr>
              <a:t>2017 </a:t>
            </a:r>
            <a:r>
              <a:rPr lang="es-PE" sz="1750" dirty="0">
                <a:solidFill>
                  <a:prstClr val="black"/>
                </a:solidFill>
                <a:latin typeface="+mn-lt"/>
              </a:rPr>
              <a:t>Norvial ha realizado donaciones de implementos de seguridad vial, tales como cilindros, conos, varas luminosas, </a:t>
            </a:r>
            <a:r>
              <a:rPr lang="es-PE" sz="1750" dirty="0" smtClean="0">
                <a:solidFill>
                  <a:prstClr val="black"/>
                </a:solidFill>
                <a:latin typeface="+mn-lt"/>
              </a:rPr>
              <a:t>a </a:t>
            </a:r>
            <a:r>
              <a:rPr lang="es-PE" sz="1750" dirty="0">
                <a:solidFill>
                  <a:prstClr val="black"/>
                </a:solidFill>
                <a:latin typeface="+mn-lt"/>
              </a:rPr>
              <a:t>la Policía de </a:t>
            </a:r>
            <a:r>
              <a:rPr lang="es-PE" sz="1750" dirty="0" smtClean="0">
                <a:solidFill>
                  <a:prstClr val="black"/>
                </a:solidFill>
                <a:latin typeface="+mn-lt"/>
              </a:rPr>
              <a:t>Carreteras, donación de casa prefabricada a usuario afectado por la construcción de la 2da calzada,  entre </a:t>
            </a:r>
            <a:r>
              <a:rPr lang="es-PE" sz="1750" dirty="0">
                <a:solidFill>
                  <a:prstClr val="black"/>
                </a:solidFill>
                <a:latin typeface="+mn-lt"/>
              </a:rPr>
              <a:t>otros.</a:t>
            </a:r>
          </a:p>
        </p:txBody>
      </p:sp>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0714" y="2409766"/>
            <a:ext cx="3360000" cy="2520000"/>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677" y="2378097"/>
            <a:ext cx="3360000" cy="2520000"/>
          </a:xfrm>
          <a:prstGeom prst="rect">
            <a:avLst/>
          </a:prstGeom>
        </p:spPr>
      </p:pic>
      <p:sp>
        <p:nvSpPr>
          <p:cNvPr id="8" name="Text Box 14"/>
          <p:cNvSpPr txBox="1">
            <a:spLocks noChangeArrowheads="1"/>
          </p:cNvSpPr>
          <p:nvPr/>
        </p:nvSpPr>
        <p:spPr bwMode="auto">
          <a:xfrm>
            <a:off x="107504" y="18085"/>
            <a:ext cx="9361040" cy="400110"/>
          </a:xfrm>
          <a:prstGeom prst="rect">
            <a:avLst/>
          </a:prstGeom>
          <a:no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s-PE" sz="2000" b="1" dirty="0">
                <a:solidFill>
                  <a:schemeClr val="bg1"/>
                </a:solidFill>
              </a:rPr>
              <a:t>b. Aspectos Operativos – </a:t>
            </a:r>
            <a:r>
              <a:rPr lang="es-PE" sz="2000" b="1" dirty="0" smtClean="0">
                <a:solidFill>
                  <a:schemeClr val="bg1"/>
                </a:solidFill>
              </a:rPr>
              <a:t>Actividad Social </a:t>
            </a:r>
            <a:r>
              <a:rPr lang="es-PE" sz="2000" b="1" dirty="0" smtClean="0">
                <a:solidFill>
                  <a:prstClr val="white"/>
                </a:solidFill>
                <a:latin typeface="Calibri"/>
              </a:rPr>
              <a:t>– no contractuales</a:t>
            </a:r>
            <a:endParaRPr lang="es-PE" sz="2000" b="1" dirty="0">
              <a:solidFill>
                <a:prstClr val="white"/>
              </a:solidFill>
              <a:latin typeface="Calibri"/>
            </a:endParaRPr>
          </a:p>
        </p:txBody>
      </p:sp>
    </p:spTree>
    <p:extLst>
      <p:ext uri="{BB962C8B-B14F-4D97-AF65-F5344CB8AC3E}">
        <p14:creationId xmlns:p14="http://schemas.microsoft.com/office/powerpoint/2010/main" val="4554609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1547664" y="459507"/>
            <a:ext cx="4843901" cy="369332"/>
          </a:xfrm>
          <a:prstGeom prst="rect">
            <a:avLst/>
          </a:prstGeom>
          <a:noFill/>
        </p:spPr>
        <p:txBody>
          <a:bodyPr wrap="square">
            <a:spAutoFit/>
          </a:bodyPr>
          <a:lstStyle/>
          <a:p>
            <a:pPr algn="r" eaLnBrk="1" hangingPunct="1">
              <a:defRPr/>
            </a:pPr>
            <a:r>
              <a:rPr lang="es-PE" b="1" dirty="0" smtClean="0">
                <a:solidFill>
                  <a:schemeClr val="bg2">
                    <a:lumMod val="10000"/>
                  </a:schemeClr>
                </a:solidFill>
                <a:latin typeface="+mj-lt"/>
              </a:rPr>
              <a:t>Cartas de Agradecimiento y Felicitación</a:t>
            </a:r>
            <a:endParaRPr lang="es-PE" b="1" dirty="0">
              <a:solidFill>
                <a:schemeClr val="bg2">
                  <a:lumMod val="10000"/>
                </a:schemeClr>
              </a:solidFill>
              <a:latin typeface="+mj-lt"/>
            </a:endParaRPr>
          </a:p>
        </p:txBody>
      </p:sp>
      <p:sp>
        <p:nvSpPr>
          <p:cNvPr id="10" name="4 Título"/>
          <p:cNvSpPr txBox="1">
            <a:spLocks/>
          </p:cNvSpPr>
          <p:nvPr/>
        </p:nvSpPr>
        <p:spPr bwMode="auto">
          <a:xfrm>
            <a:off x="0" y="0"/>
            <a:ext cx="5436096" cy="428625"/>
          </a:xfrm>
          <a:prstGeom prst="rect">
            <a:avLst/>
          </a:prstGeom>
          <a:noFill/>
          <a:ln w="9525">
            <a:noFill/>
            <a:miter lim="800000"/>
            <a:headEnd/>
            <a:tailEnd/>
          </a:ln>
        </p:spPr>
        <p:txBody>
          <a:bodyPr anchor="ctr"/>
          <a:lstStyle/>
          <a:p>
            <a:pPr>
              <a:defRPr/>
            </a:pPr>
            <a:r>
              <a:rPr lang="es-PE" sz="2000" b="1" dirty="0">
                <a:solidFill>
                  <a:schemeClr val="bg1"/>
                </a:solidFill>
                <a:latin typeface="+mj-lt"/>
                <a:ea typeface="+mj-ea"/>
                <a:cs typeface="+mj-cs"/>
              </a:rPr>
              <a:t>b</a:t>
            </a:r>
            <a:r>
              <a:rPr lang="es-PE" sz="2000" b="1" dirty="0" smtClean="0">
                <a:solidFill>
                  <a:schemeClr val="bg1"/>
                </a:solidFill>
                <a:latin typeface="+mj-lt"/>
                <a:ea typeface="+mj-ea"/>
                <a:cs typeface="+mj-cs"/>
              </a:rPr>
              <a:t>. Aspectos Operativos – Honor al Merito</a:t>
            </a:r>
            <a:endParaRPr lang="es-PE" sz="2000" b="1" dirty="0">
              <a:solidFill>
                <a:schemeClr val="bg1"/>
              </a:solidFill>
              <a:latin typeface="+mj-lt"/>
              <a:ea typeface="+mj-ea"/>
              <a:cs typeface="+mj-cs"/>
            </a:endParaRPr>
          </a:p>
        </p:txBody>
      </p:sp>
      <p:pic>
        <p:nvPicPr>
          <p:cNvPr id="2" name="Imagen 1"/>
          <p:cNvPicPr>
            <a:picLocks noChangeAspect="1"/>
          </p:cNvPicPr>
          <p:nvPr/>
        </p:nvPicPr>
        <p:blipFill>
          <a:blip r:embed="rId4"/>
          <a:stretch>
            <a:fillRect/>
          </a:stretch>
        </p:blipFill>
        <p:spPr>
          <a:xfrm rot="20209092">
            <a:off x="863650" y="1290221"/>
            <a:ext cx="3708798" cy="4547510"/>
          </a:xfrm>
          <a:prstGeom prst="rect">
            <a:avLst/>
          </a:prstGeom>
        </p:spPr>
      </p:pic>
      <p:pic>
        <p:nvPicPr>
          <p:cNvPr id="3" name="Imagen 2"/>
          <p:cNvPicPr>
            <a:picLocks noChangeAspect="1"/>
          </p:cNvPicPr>
          <p:nvPr/>
        </p:nvPicPr>
        <p:blipFill>
          <a:blip r:embed="rId5"/>
          <a:stretch>
            <a:fillRect/>
          </a:stretch>
        </p:blipFill>
        <p:spPr>
          <a:xfrm rot="1264062">
            <a:off x="4971315" y="1331023"/>
            <a:ext cx="3452633" cy="4465906"/>
          </a:xfrm>
          <a:prstGeom prst="rect">
            <a:avLst/>
          </a:prstGeom>
        </p:spPr>
      </p:pic>
    </p:spTree>
    <p:extLst>
      <p:ext uri="{BB962C8B-B14F-4D97-AF65-F5344CB8AC3E}">
        <p14:creationId xmlns:p14="http://schemas.microsoft.com/office/powerpoint/2010/main" val="3887114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4"/>
          <p:cNvSpPr txBox="1">
            <a:spLocks noChangeArrowheads="1"/>
          </p:cNvSpPr>
          <p:nvPr/>
        </p:nvSpPr>
        <p:spPr bwMode="auto">
          <a:xfrm>
            <a:off x="6080125" y="461963"/>
            <a:ext cx="27146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s-PE" sz="2400" b="1">
                <a:solidFill>
                  <a:srgbClr val="1E1C11"/>
                </a:solidFill>
              </a:rPr>
              <a:t>Socios Comerciales</a:t>
            </a:r>
            <a:endParaRPr lang="es-ES" sz="2400" b="1">
              <a:solidFill>
                <a:srgbClr val="1E1C11"/>
              </a:solidFill>
            </a:endParaRPr>
          </a:p>
        </p:txBody>
      </p:sp>
      <p:sp>
        <p:nvSpPr>
          <p:cNvPr id="62468" name="AutoShape 10"/>
          <p:cNvSpPr>
            <a:spLocks noChangeArrowheads="1"/>
          </p:cNvSpPr>
          <p:nvPr/>
        </p:nvSpPr>
        <p:spPr bwMode="auto">
          <a:xfrm rot="8412906">
            <a:off x="1984375" y="1443038"/>
            <a:ext cx="985838" cy="619125"/>
          </a:xfrm>
          <a:prstGeom prst="rightArrow">
            <a:avLst>
              <a:gd name="adj1" fmla="val 43630"/>
              <a:gd name="adj2" fmla="val 43346"/>
            </a:avLst>
          </a:prstGeom>
          <a:solidFill>
            <a:schemeClr val="tx2"/>
          </a:solidFill>
          <a:ln w="9525">
            <a:solidFill>
              <a:schemeClr val="tx1"/>
            </a:solidFill>
            <a:miter lim="800000"/>
            <a:headEnd/>
            <a:tailEnd/>
          </a:ln>
        </p:spPr>
        <p:txBody>
          <a:bodyPr wrap="none" anchor="ctr"/>
          <a:lstStyle/>
          <a:p>
            <a:pPr eaLnBrk="1" hangingPunct="1">
              <a:spcBef>
                <a:spcPct val="50000"/>
              </a:spcBef>
              <a:buFont typeface="Wingdings" pitchFamily="2" charset="2"/>
              <a:buChar char="§"/>
            </a:pPr>
            <a:endParaRPr lang="es-MX" altLang="es-PE">
              <a:solidFill>
                <a:srgbClr val="000000"/>
              </a:solidFill>
            </a:endParaRPr>
          </a:p>
        </p:txBody>
      </p:sp>
      <p:sp>
        <p:nvSpPr>
          <p:cNvPr id="62470" name="Text Box 17"/>
          <p:cNvSpPr txBox="1">
            <a:spLocks noChangeArrowheads="1"/>
          </p:cNvSpPr>
          <p:nvPr/>
        </p:nvSpPr>
        <p:spPr bwMode="auto">
          <a:xfrm>
            <a:off x="73025" y="3268663"/>
            <a:ext cx="2305051"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spcBef>
                <a:spcPct val="50000"/>
              </a:spcBef>
            </a:pPr>
            <a:r>
              <a:rPr lang="es-ES_tradnl" altLang="es-PE" sz="1750" dirty="0">
                <a:solidFill>
                  <a:srgbClr val="000000"/>
                </a:solidFill>
                <a:latin typeface="+mn-lt"/>
              </a:rPr>
              <a:t>Consorcio responsable del </a:t>
            </a:r>
            <a:r>
              <a:rPr lang="es-ES_tradnl" altLang="es-PE" sz="1750" b="1" dirty="0">
                <a:solidFill>
                  <a:srgbClr val="000000"/>
                </a:solidFill>
                <a:latin typeface="+mn-lt"/>
              </a:rPr>
              <a:t>mantenimiento periódico</a:t>
            </a:r>
            <a:r>
              <a:rPr lang="es-ES_tradnl" altLang="es-PE" sz="1750" dirty="0">
                <a:solidFill>
                  <a:srgbClr val="000000"/>
                </a:solidFill>
                <a:latin typeface="+mn-lt"/>
              </a:rPr>
              <a:t> de toda la carretera.</a:t>
            </a:r>
            <a:endParaRPr lang="es-ES" altLang="es-PE" sz="1750" dirty="0">
              <a:solidFill>
                <a:srgbClr val="000000"/>
              </a:solidFill>
              <a:latin typeface="+mn-lt"/>
            </a:endParaRPr>
          </a:p>
        </p:txBody>
      </p:sp>
      <p:pic>
        <p:nvPicPr>
          <p:cNvPr id="62472" name="Picture 2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288921" y="2343687"/>
            <a:ext cx="865188"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3" name="Rectangle 49"/>
          <p:cNvSpPr>
            <a:spLocks noChangeArrowheads="1"/>
          </p:cNvSpPr>
          <p:nvPr/>
        </p:nvSpPr>
        <p:spPr bwMode="auto">
          <a:xfrm>
            <a:off x="6002338" y="3268663"/>
            <a:ext cx="307022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p>
            <a:pPr algn="just" eaLnBrk="1" hangingPunct="1">
              <a:spcBef>
                <a:spcPct val="50000"/>
              </a:spcBef>
            </a:pPr>
            <a:r>
              <a:rPr lang="es-ES_tradnl" altLang="es-PE" sz="1750" dirty="0">
                <a:solidFill>
                  <a:srgbClr val="000000"/>
                </a:solidFill>
                <a:latin typeface="+mn-lt"/>
              </a:rPr>
              <a:t>Sociedad responsable de la </a:t>
            </a:r>
            <a:r>
              <a:rPr lang="es-ES_tradnl" altLang="es-PE" sz="1750" b="1" dirty="0">
                <a:solidFill>
                  <a:srgbClr val="000000"/>
                </a:solidFill>
                <a:latin typeface="+mn-lt"/>
              </a:rPr>
              <a:t>Operación &amp; Mantenimiento Rutinario</a:t>
            </a:r>
            <a:r>
              <a:rPr lang="es-ES_tradnl" altLang="es-PE" sz="1750" dirty="0">
                <a:solidFill>
                  <a:srgbClr val="000000"/>
                </a:solidFill>
                <a:latin typeface="+mn-lt"/>
              </a:rPr>
              <a:t> de la carretera, bajo un Contrato </a:t>
            </a:r>
            <a:r>
              <a:rPr lang="es-ES_tradnl" altLang="es-PE" sz="1750" dirty="0" smtClean="0">
                <a:solidFill>
                  <a:srgbClr val="000000"/>
                </a:solidFill>
                <a:latin typeface="+mn-lt"/>
              </a:rPr>
              <a:t>O&amp;M, con </a:t>
            </a:r>
            <a:r>
              <a:rPr lang="es-ES_tradnl" altLang="es-PE" sz="1750" dirty="0">
                <a:solidFill>
                  <a:srgbClr val="000000"/>
                </a:solidFill>
                <a:latin typeface="+mn-lt"/>
              </a:rPr>
              <a:t>las mismas exigencias del Contrato de Concesión. </a:t>
            </a:r>
            <a:r>
              <a:rPr lang="es-ES_tradnl" altLang="es-PE" sz="1750" dirty="0" err="1">
                <a:solidFill>
                  <a:srgbClr val="000000"/>
                </a:solidFill>
                <a:latin typeface="+mn-lt"/>
              </a:rPr>
              <a:t>Concar</a:t>
            </a:r>
            <a:r>
              <a:rPr lang="es-ES_tradnl" altLang="es-PE" sz="1750" dirty="0">
                <a:solidFill>
                  <a:srgbClr val="000000"/>
                </a:solidFill>
                <a:latin typeface="+mn-lt"/>
              </a:rPr>
              <a:t> es una empresa con </a:t>
            </a:r>
            <a:r>
              <a:rPr lang="es-ES_tradnl" altLang="es-PE" sz="1750" dirty="0" smtClean="0">
                <a:solidFill>
                  <a:srgbClr val="000000"/>
                </a:solidFill>
                <a:latin typeface="+mn-lt"/>
              </a:rPr>
              <a:t>experiencia </a:t>
            </a:r>
            <a:r>
              <a:rPr lang="es-ES_tradnl" altLang="es-PE" sz="1750" dirty="0">
                <a:solidFill>
                  <a:srgbClr val="000000"/>
                </a:solidFill>
                <a:latin typeface="+mn-lt"/>
              </a:rPr>
              <a:t>en operación de carreteras.</a:t>
            </a:r>
          </a:p>
        </p:txBody>
      </p:sp>
      <p:sp>
        <p:nvSpPr>
          <p:cNvPr id="62474" name="AutoShape 10"/>
          <p:cNvSpPr>
            <a:spLocks noChangeArrowheads="1"/>
          </p:cNvSpPr>
          <p:nvPr/>
        </p:nvSpPr>
        <p:spPr bwMode="auto">
          <a:xfrm rot="2781084">
            <a:off x="5847556" y="1407319"/>
            <a:ext cx="985838" cy="749300"/>
          </a:xfrm>
          <a:prstGeom prst="rightArrow">
            <a:avLst>
              <a:gd name="adj1" fmla="val 43630"/>
              <a:gd name="adj2" fmla="val 38806"/>
            </a:avLst>
          </a:prstGeom>
          <a:solidFill>
            <a:schemeClr val="tx2"/>
          </a:solidFill>
          <a:ln w="9525">
            <a:solidFill>
              <a:schemeClr val="tx1"/>
            </a:solidFill>
            <a:miter lim="800000"/>
            <a:headEnd/>
            <a:tailEnd/>
          </a:ln>
        </p:spPr>
        <p:txBody>
          <a:bodyPr wrap="none" anchor="ctr"/>
          <a:lstStyle/>
          <a:p>
            <a:pPr eaLnBrk="1" hangingPunct="1">
              <a:spcBef>
                <a:spcPct val="50000"/>
              </a:spcBef>
              <a:buFont typeface="Wingdings" pitchFamily="2" charset="2"/>
              <a:buChar char="§"/>
            </a:pPr>
            <a:endParaRPr lang="es-MX" altLang="es-PE">
              <a:solidFill>
                <a:srgbClr val="000000"/>
              </a:solidFill>
            </a:endParaRPr>
          </a:p>
        </p:txBody>
      </p:sp>
      <p:sp>
        <p:nvSpPr>
          <p:cNvPr id="62475" name="Line 11"/>
          <p:cNvSpPr>
            <a:spLocks noChangeShapeType="1"/>
          </p:cNvSpPr>
          <p:nvPr/>
        </p:nvSpPr>
        <p:spPr bwMode="auto">
          <a:xfrm rot="5400000" flipH="1" flipV="1">
            <a:off x="6752432" y="2799556"/>
            <a:ext cx="0" cy="4189413"/>
          </a:xfrm>
          <a:prstGeom prst="line">
            <a:avLst/>
          </a:prstGeom>
          <a:noFill/>
          <a:ln w="19050">
            <a:solidFill>
              <a:srgbClr val="B2B2B2"/>
            </a:solidFill>
            <a:prstDash val="dash"/>
            <a:round/>
            <a:headEnd/>
            <a:tailEnd/>
          </a:ln>
          <a:extLst>
            <a:ext uri="{909E8E84-426E-40DD-AFC4-6F175D3DCCD1}">
              <a14:hiddenFill xmlns:a14="http://schemas.microsoft.com/office/drawing/2010/main">
                <a:noFill/>
              </a14:hiddenFill>
            </a:ext>
          </a:extLst>
        </p:spPr>
        <p:txBody>
          <a:bodyPr/>
          <a:lstStyle/>
          <a:p>
            <a:endParaRPr lang="es-PE"/>
          </a:p>
        </p:txBody>
      </p:sp>
      <p:sp>
        <p:nvSpPr>
          <p:cNvPr id="62476" name="8 CuadroTexto"/>
          <p:cNvSpPr txBox="1">
            <a:spLocks noChangeArrowheads="1"/>
          </p:cNvSpPr>
          <p:nvPr/>
        </p:nvSpPr>
        <p:spPr bwMode="auto">
          <a:xfrm>
            <a:off x="3073400" y="1765300"/>
            <a:ext cx="2665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altLang="es-PE" sz="1750" dirty="0">
                <a:solidFill>
                  <a:srgbClr val="000000"/>
                </a:solidFill>
                <a:latin typeface="+mn-lt"/>
              </a:rPr>
              <a:t>Operadores externos</a:t>
            </a:r>
          </a:p>
        </p:txBody>
      </p:sp>
      <p:pic>
        <p:nvPicPr>
          <p:cNvPr id="62477" name="0 Imagen" descr="Logo plomo 201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389313" y="692150"/>
            <a:ext cx="2143125"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8" name="Rectangle 2"/>
          <p:cNvSpPr txBox="1">
            <a:spLocks noChangeArrowheads="1"/>
          </p:cNvSpPr>
          <p:nvPr/>
        </p:nvSpPr>
        <p:spPr bwMode="auto">
          <a:xfrm>
            <a:off x="0" y="0"/>
            <a:ext cx="4140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sz="1900" b="1" dirty="0" smtClean="0">
                <a:solidFill>
                  <a:srgbClr val="FFFFFF"/>
                </a:solidFill>
              </a:rPr>
              <a:t>c. Aspectos </a:t>
            </a:r>
            <a:r>
              <a:rPr lang="es-PE" sz="1900" b="1" dirty="0">
                <a:solidFill>
                  <a:srgbClr val="FFFFFF"/>
                </a:solidFill>
              </a:rPr>
              <a:t>Económicos y Comerciales</a:t>
            </a:r>
            <a:endParaRPr lang="es-ES" sz="1900" b="1" dirty="0">
              <a:solidFill>
                <a:srgbClr val="FFFFFF"/>
              </a:solidFill>
            </a:endParaRPr>
          </a:p>
        </p:txBody>
      </p:sp>
      <p:pic>
        <p:nvPicPr>
          <p:cNvPr id="62479" name="Picture 2" descr="Descripción: Plantilla Firma Unica Digita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11488" y="3569825"/>
            <a:ext cx="2727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80" name="AutoShape 10"/>
          <p:cNvSpPr>
            <a:spLocks noChangeArrowheads="1"/>
          </p:cNvSpPr>
          <p:nvPr/>
        </p:nvSpPr>
        <p:spPr bwMode="auto">
          <a:xfrm rot="5400000">
            <a:off x="3967163" y="2514600"/>
            <a:ext cx="985837" cy="747713"/>
          </a:xfrm>
          <a:prstGeom prst="rightArrow">
            <a:avLst>
              <a:gd name="adj1" fmla="val 43630"/>
              <a:gd name="adj2" fmla="val 38889"/>
            </a:avLst>
          </a:prstGeom>
          <a:solidFill>
            <a:schemeClr val="tx2"/>
          </a:solidFill>
          <a:ln w="9525">
            <a:solidFill>
              <a:schemeClr val="tx1"/>
            </a:solidFill>
            <a:miter lim="800000"/>
            <a:headEnd/>
            <a:tailEnd/>
          </a:ln>
        </p:spPr>
        <p:txBody>
          <a:bodyPr wrap="none" anchor="ctr"/>
          <a:lstStyle/>
          <a:p>
            <a:pPr eaLnBrk="1" hangingPunct="1">
              <a:spcBef>
                <a:spcPct val="50000"/>
              </a:spcBef>
              <a:buFont typeface="Wingdings" pitchFamily="2" charset="2"/>
              <a:buChar char="§"/>
            </a:pPr>
            <a:endParaRPr lang="es-MX" altLang="es-PE">
              <a:solidFill>
                <a:srgbClr val="000000"/>
              </a:solidFill>
            </a:endParaRPr>
          </a:p>
        </p:txBody>
      </p:sp>
      <p:sp>
        <p:nvSpPr>
          <p:cNvPr id="62481" name="Text Box 17"/>
          <p:cNvSpPr txBox="1">
            <a:spLocks noChangeArrowheads="1"/>
          </p:cNvSpPr>
          <p:nvPr/>
        </p:nvSpPr>
        <p:spPr bwMode="auto">
          <a:xfrm>
            <a:off x="2691644" y="5091224"/>
            <a:ext cx="321786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just" eaLnBrk="1" hangingPunct="1">
              <a:spcBef>
                <a:spcPct val="50000"/>
              </a:spcBef>
            </a:pPr>
            <a:r>
              <a:rPr lang="es-ES_tradnl" altLang="es-PE" sz="1750" dirty="0">
                <a:solidFill>
                  <a:srgbClr val="000000"/>
                </a:solidFill>
                <a:latin typeface="+mn-lt"/>
              </a:rPr>
              <a:t>Consorcio Constructor responsable de la </a:t>
            </a:r>
            <a:r>
              <a:rPr lang="es-ES_tradnl" altLang="es-PE" sz="1750" b="1" dirty="0">
                <a:solidFill>
                  <a:srgbClr val="000000"/>
                </a:solidFill>
                <a:latin typeface="+mn-lt"/>
              </a:rPr>
              <a:t>construcción</a:t>
            </a:r>
            <a:r>
              <a:rPr lang="es-ES_tradnl" altLang="es-PE" sz="1750" dirty="0">
                <a:solidFill>
                  <a:srgbClr val="000000"/>
                </a:solidFill>
                <a:latin typeface="+mn-lt"/>
              </a:rPr>
              <a:t> del tramo Huacho – </a:t>
            </a:r>
            <a:r>
              <a:rPr lang="es-ES_tradnl" altLang="es-PE" sz="1750" dirty="0" err="1">
                <a:solidFill>
                  <a:srgbClr val="000000"/>
                </a:solidFill>
                <a:latin typeface="+mn-lt"/>
              </a:rPr>
              <a:t>Pativilca</a:t>
            </a:r>
            <a:r>
              <a:rPr lang="es-ES_tradnl" altLang="es-PE" sz="1750" dirty="0">
                <a:solidFill>
                  <a:srgbClr val="000000"/>
                </a:solidFill>
                <a:latin typeface="+mn-lt"/>
              </a:rPr>
              <a:t> bajo un Contrato EPC.</a:t>
            </a:r>
            <a:endParaRPr lang="es-ES" altLang="es-PE" sz="1750" dirty="0">
              <a:solidFill>
                <a:srgbClr val="000000"/>
              </a:solidFill>
              <a:latin typeface="+mn-lt"/>
            </a:endParaRPr>
          </a:p>
        </p:txBody>
      </p:sp>
      <p:sp>
        <p:nvSpPr>
          <p:cNvPr id="62482" name="1 CuadroTexto"/>
          <p:cNvSpPr txBox="1">
            <a:spLocks noChangeArrowheads="1"/>
          </p:cNvSpPr>
          <p:nvPr/>
        </p:nvSpPr>
        <p:spPr bwMode="auto">
          <a:xfrm>
            <a:off x="2713111" y="4683106"/>
            <a:ext cx="3175000" cy="36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algn="ctr" eaLnBrk="1" hangingPunct="1"/>
            <a:r>
              <a:rPr lang="es-PE" sz="1750" b="1" dirty="0">
                <a:latin typeface="+mn-lt"/>
              </a:rPr>
              <a:t>Consorcio Huacho - </a:t>
            </a:r>
            <a:r>
              <a:rPr lang="es-PE" sz="1750" b="1" dirty="0" err="1">
                <a:latin typeface="+mn-lt"/>
              </a:rPr>
              <a:t>Pativilca</a:t>
            </a:r>
            <a:endParaRPr lang="es-PE" sz="1750" b="1" dirty="0">
              <a:latin typeface="+mn-lt"/>
            </a:endParaRPr>
          </a:p>
        </p:txBody>
      </p:sp>
      <p:pic>
        <p:nvPicPr>
          <p:cNvPr id="18" name="5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8553" y="2299848"/>
            <a:ext cx="1789359" cy="865551"/>
          </a:xfrm>
          <a:prstGeom prst="rect">
            <a:avLst/>
          </a:prstGeom>
          <a:ln>
            <a:solidFill>
              <a:sysClr val="windowText" lastClr="000000"/>
            </a:solidFill>
          </a:ln>
        </p:spPr>
      </p:pic>
    </p:spTree>
    <p:extLst>
      <p:ext uri="{BB962C8B-B14F-4D97-AF65-F5344CB8AC3E}">
        <p14:creationId xmlns:p14="http://schemas.microsoft.com/office/powerpoint/2010/main" val="3873865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descr="C:\Documents and Settings\merly.godoy\Escritorio\16.COLOCACION DE LETREROS EN PEAJE\IMG_1738.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22105" y="490943"/>
            <a:ext cx="1440160" cy="1032073"/>
          </a:xfrm>
          <a:prstGeom prst="rect">
            <a:avLst/>
          </a:prstGeom>
          <a:ln>
            <a:noFill/>
          </a:ln>
          <a:effectLst>
            <a:softEdge rad="112500"/>
          </a:effectLst>
        </p:spPr>
      </p:pic>
      <p:sp>
        <p:nvSpPr>
          <p:cNvPr id="2" name="1 CuadroTexto"/>
          <p:cNvSpPr txBox="1"/>
          <p:nvPr/>
        </p:nvSpPr>
        <p:spPr>
          <a:xfrm>
            <a:off x="693568" y="5680884"/>
            <a:ext cx="7561262" cy="361637"/>
          </a:xfrm>
          <a:prstGeom prst="rect">
            <a:avLst/>
          </a:prstGeom>
          <a:noFill/>
        </p:spPr>
        <p:txBody>
          <a:bodyPr>
            <a:spAutoFit/>
          </a:bodyPr>
          <a:lstStyle/>
          <a:p>
            <a:pPr algn="ctr" eaLnBrk="1" hangingPunct="1">
              <a:defRPr/>
            </a:pPr>
            <a:r>
              <a:rPr lang="es-PE" sz="1750" dirty="0">
                <a:latin typeface="+mj-lt"/>
              </a:rPr>
              <a:t>En el </a:t>
            </a:r>
            <a:r>
              <a:rPr lang="es-PE" sz="1750" dirty="0" smtClean="0">
                <a:latin typeface="+mj-lt"/>
              </a:rPr>
              <a:t>2017 </a:t>
            </a:r>
            <a:r>
              <a:rPr lang="es-PE" sz="1750" dirty="0">
                <a:latin typeface="+mj-lt"/>
              </a:rPr>
              <a:t>el tráfico de ejes creció en </a:t>
            </a:r>
            <a:r>
              <a:rPr lang="es-PE" sz="1750" dirty="0" smtClean="0">
                <a:latin typeface="+mj-lt"/>
              </a:rPr>
              <a:t>3.16% </a:t>
            </a:r>
            <a:r>
              <a:rPr lang="es-PE" sz="1750" dirty="0">
                <a:latin typeface="+mj-lt"/>
              </a:rPr>
              <a:t>en comparación con el año </a:t>
            </a:r>
            <a:r>
              <a:rPr lang="es-PE" sz="1750" dirty="0" smtClean="0">
                <a:latin typeface="+mj-lt"/>
              </a:rPr>
              <a:t>2016.</a:t>
            </a:r>
            <a:endParaRPr lang="es-PE" sz="1750" dirty="0">
              <a:latin typeface="+mj-lt"/>
            </a:endParaRPr>
          </a:p>
        </p:txBody>
      </p:sp>
      <p:sp>
        <p:nvSpPr>
          <p:cNvPr id="11" name="10 CuadroTexto"/>
          <p:cNvSpPr txBox="1"/>
          <p:nvPr/>
        </p:nvSpPr>
        <p:spPr>
          <a:xfrm>
            <a:off x="2571750" y="636588"/>
            <a:ext cx="4929188" cy="400110"/>
          </a:xfrm>
          <a:prstGeom prst="rect">
            <a:avLst/>
          </a:prstGeom>
          <a:noFill/>
        </p:spPr>
        <p:txBody>
          <a:bodyPr>
            <a:spAutoFit/>
          </a:bodyPr>
          <a:lstStyle/>
          <a:p>
            <a:pPr algn="r" eaLnBrk="1" hangingPunct="1">
              <a:defRPr/>
            </a:pPr>
            <a:r>
              <a:rPr lang="es-PE" sz="2000" b="1" dirty="0">
                <a:solidFill>
                  <a:schemeClr val="bg2">
                    <a:lumMod val="10000"/>
                  </a:schemeClr>
                </a:solidFill>
                <a:latin typeface="+mj-lt"/>
              </a:rPr>
              <a:t>Data histórica de tráfico y recaudación</a:t>
            </a:r>
          </a:p>
        </p:txBody>
      </p:sp>
      <p:sp>
        <p:nvSpPr>
          <p:cNvPr id="9" name="Rectangle 2"/>
          <p:cNvSpPr txBox="1">
            <a:spLocks noChangeArrowheads="1"/>
          </p:cNvSpPr>
          <p:nvPr/>
        </p:nvSpPr>
        <p:spPr bwMode="auto">
          <a:xfrm>
            <a:off x="0" y="0"/>
            <a:ext cx="4140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sz="1900" b="1" dirty="0" smtClean="0">
                <a:solidFill>
                  <a:srgbClr val="FFFFFF"/>
                </a:solidFill>
              </a:rPr>
              <a:t>c. Aspectos </a:t>
            </a:r>
            <a:r>
              <a:rPr lang="es-PE" sz="1900" b="1" dirty="0">
                <a:solidFill>
                  <a:srgbClr val="FFFFFF"/>
                </a:solidFill>
              </a:rPr>
              <a:t>Económicos y Comerciales</a:t>
            </a:r>
            <a:endParaRPr lang="es-ES" sz="1900" b="1" dirty="0">
              <a:solidFill>
                <a:srgbClr val="FFFFFF"/>
              </a:solidFill>
            </a:endParaRPr>
          </a:p>
        </p:txBody>
      </p:sp>
      <p:graphicFrame>
        <p:nvGraphicFramePr>
          <p:cNvPr id="3" name="Tabla 2"/>
          <p:cNvGraphicFramePr>
            <a:graphicFrameLocks noGrp="1"/>
          </p:cNvGraphicFramePr>
          <p:nvPr>
            <p:extLst>
              <p:ext uri="{D42A27DB-BD31-4B8C-83A1-F6EECF244321}">
                <p14:modId xmlns:p14="http://schemas.microsoft.com/office/powerpoint/2010/main" val="1729942465"/>
              </p:ext>
            </p:extLst>
          </p:nvPr>
        </p:nvGraphicFramePr>
        <p:xfrm>
          <a:off x="279399" y="1549747"/>
          <a:ext cx="8682866" cy="4157862"/>
        </p:xfrm>
        <a:graphic>
          <a:graphicData uri="http://schemas.openxmlformats.org/drawingml/2006/table">
            <a:tbl>
              <a:tblPr/>
              <a:tblGrid>
                <a:gridCol w="859690">
                  <a:extLst>
                    <a:ext uri="{9D8B030D-6E8A-4147-A177-3AD203B41FA5}">
                      <a16:colId xmlns="" xmlns:a16="http://schemas.microsoft.com/office/drawing/2014/main" val="20000"/>
                    </a:ext>
                  </a:extLst>
                </a:gridCol>
                <a:gridCol w="1955794">
                  <a:extLst>
                    <a:ext uri="{9D8B030D-6E8A-4147-A177-3AD203B41FA5}">
                      <a16:colId xmlns="" xmlns:a16="http://schemas.microsoft.com/office/drawing/2014/main" val="20001"/>
                    </a:ext>
                  </a:extLst>
                </a:gridCol>
                <a:gridCol w="1955794">
                  <a:extLst>
                    <a:ext uri="{9D8B030D-6E8A-4147-A177-3AD203B41FA5}">
                      <a16:colId xmlns="" xmlns:a16="http://schemas.microsoft.com/office/drawing/2014/main" val="20002"/>
                    </a:ext>
                  </a:extLst>
                </a:gridCol>
                <a:gridCol w="1955794">
                  <a:extLst>
                    <a:ext uri="{9D8B030D-6E8A-4147-A177-3AD203B41FA5}">
                      <a16:colId xmlns="" xmlns:a16="http://schemas.microsoft.com/office/drawing/2014/main" val="20003"/>
                    </a:ext>
                  </a:extLst>
                </a:gridCol>
                <a:gridCol w="1955794">
                  <a:extLst>
                    <a:ext uri="{9D8B030D-6E8A-4147-A177-3AD203B41FA5}">
                      <a16:colId xmlns="" xmlns:a16="http://schemas.microsoft.com/office/drawing/2014/main" val="20004"/>
                    </a:ext>
                  </a:extLst>
                </a:gridCol>
              </a:tblGrid>
              <a:tr h="232221">
                <a:tc gridSpan="5">
                  <a:txBody>
                    <a:bodyPr/>
                    <a:lstStyle/>
                    <a:p>
                      <a:pPr algn="ctr" fontAlgn="ctr"/>
                      <a:r>
                        <a:rPr lang="es-PE" sz="1300" b="1" i="0" u="none" strike="noStrike" dirty="0">
                          <a:solidFill>
                            <a:srgbClr val="000000"/>
                          </a:solidFill>
                          <a:effectLst/>
                          <a:latin typeface="Calibri" panose="020F0502020204030204" pitchFamily="34" charset="0"/>
                        </a:rPr>
                        <a:t>Cuadro:  Evolución Histórica Anual de tráfico e ingresos por peaje al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 xmlns:a16="http://schemas.microsoft.com/office/drawing/2014/main" val="10000"/>
                  </a:ext>
                </a:extLst>
              </a:tr>
              <a:tr h="232221">
                <a:tc>
                  <a:txBody>
                    <a:bodyPr/>
                    <a:lstStyle/>
                    <a:p>
                      <a:pPr algn="ctr" fontAlgn="ctr"/>
                      <a:r>
                        <a:rPr lang="es-PE"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2">
                  <a:txBody>
                    <a:bodyPr/>
                    <a:lstStyle/>
                    <a:p>
                      <a:pPr algn="ctr" fontAlgn="ctr"/>
                      <a:r>
                        <a:rPr lang="es-PE" sz="1300" b="1" i="0" u="none" strike="noStrike" dirty="0">
                          <a:solidFill>
                            <a:srgbClr val="000000"/>
                          </a:solidFill>
                          <a:effectLst/>
                          <a:latin typeface="Calibri" panose="020F0502020204030204" pitchFamily="34" charset="0"/>
                        </a:rPr>
                        <a:t>Vehículos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tc gridSpan="2">
                  <a:txBody>
                    <a:bodyPr/>
                    <a:lstStyle/>
                    <a:p>
                      <a:pPr algn="ctr" fontAlgn="ctr"/>
                      <a:r>
                        <a:rPr lang="es-PE" sz="1300" b="1" i="0" u="none" strike="noStrike">
                          <a:solidFill>
                            <a:srgbClr val="000000"/>
                          </a:solidFill>
                          <a:effectLst/>
                          <a:latin typeface="Calibri" panose="020F0502020204030204" pitchFamily="34" charset="0"/>
                        </a:rPr>
                        <a:t>Ingresos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extLst>
                  <a:ext uri="{0D108BD9-81ED-4DB2-BD59-A6C34878D82A}">
                    <a16:rowId xmlns="" xmlns:a16="http://schemas.microsoft.com/office/drawing/2014/main" val="10001"/>
                  </a:ext>
                </a:extLst>
              </a:tr>
              <a:tr h="232221">
                <a:tc>
                  <a:txBody>
                    <a:bodyPr/>
                    <a:lstStyle/>
                    <a:p>
                      <a:pPr algn="ctr" fontAlgn="ctr"/>
                      <a:r>
                        <a:rPr lang="es-PE" sz="1300" b="1" i="0" u="none" strike="noStrike" dirty="0">
                          <a:solidFill>
                            <a:srgbClr val="000000"/>
                          </a:solidFill>
                          <a:effectLst/>
                          <a:latin typeface="Calibri" panose="020F0502020204030204" pitchFamily="34" charset="0"/>
                        </a:rPr>
                        <a:t>Año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a:solidFill>
                            <a:srgbClr val="000000"/>
                          </a:solidFill>
                          <a:effectLst/>
                          <a:latin typeface="Calibri" panose="020F0502020204030204" pitchFamily="34" charset="0"/>
                        </a:rPr>
                        <a:t>Livianos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a:solidFill>
                            <a:srgbClr val="000000"/>
                          </a:solidFill>
                          <a:effectLst/>
                          <a:latin typeface="Calibri" panose="020F0502020204030204" pitchFamily="34" charset="0"/>
                        </a:rPr>
                        <a:t>Pesados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a:solidFill>
                            <a:srgbClr val="000000"/>
                          </a:solidFill>
                          <a:effectLst/>
                          <a:latin typeface="Calibri" panose="020F0502020204030204" pitchFamily="34" charset="0"/>
                        </a:rPr>
                        <a:t>Recaudación Livianos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a:solidFill>
                            <a:srgbClr val="000000"/>
                          </a:solidFill>
                          <a:effectLst/>
                          <a:latin typeface="Calibri" panose="020F0502020204030204" pitchFamily="34" charset="0"/>
                        </a:rPr>
                        <a:t>Recaudación Pesados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2"/>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1,228,331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2,298,995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5,560,800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36,067,235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1,267,944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2,404,228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6,973,692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46,206,481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1,265,008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2,440,887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6,957,544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46,529,621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1,327,430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2,613,651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7,499,980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51,753,559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1,613,435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3,093,873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9,357,923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64,598,005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232221">
                <a:tc>
                  <a:txBody>
                    <a:bodyPr/>
                    <a:lstStyle/>
                    <a:p>
                      <a:pPr algn="ctr" fontAlgn="ctr"/>
                      <a:r>
                        <a:rPr lang="es-PE" sz="1300" b="1" i="0" u="none" strike="noStrike">
                          <a:solidFill>
                            <a:srgbClr val="000000"/>
                          </a:solidFill>
                          <a:effectLst/>
                          <a:latin typeface="Calibri" panose="020F0502020204030204" pitchFamily="34" charset="0"/>
                        </a:rPr>
                        <a:t>2008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1,662,315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3,006,843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9,641,427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64,270,467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1,819,239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2,997,425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10,725,815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64,819,235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2,123,600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3,220,435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12,741,600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71,747,580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2,489,759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3,456,091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14,807,885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78,101,097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2,867,288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3,647,008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17,337,014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83,814,389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3,155,142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3,780,754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19,534,517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89,206,749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3,376,910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3,831,981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21,755,893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94,066,468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4"/>
                  </a:ext>
                </a:extLst>
              </a:tr>
              <a:tr h="232221">
                <a:tc>
                  <a:txBody>
                    <a:bodyPr/>
                    <a:lstStyle/>
                    <a:p>
                      <a:pPr algn="ctr" fontAlgn="ctr"/>
                      <a:r>
                        <a:rPr lang="es-PE" sz="1300" b="1" i="0" u="none" strike="noStrike" dirty="0">
                          <a:solidFill>
                            <a:srgbClr val="000000"/>
                          </a:solidFill>
                          <a:effectLst/>
                          <a:latin typeface="Calibri" panose="020F0502020204030204" pitchFamily="34" charset="0"/>
                        </a:rPr>
                        <a:t>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4,053,178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3,964,125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27,629,668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101,114,823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5"/>
                  </a:ext>
                </a:extLst>
              </a:tr>
              <a:tr h="221163">
                <a:tc>
                  <a:txBody>
                    <a:bodyPr/>
                    <a:lstStyle/>
                    <a:p>
                      <a:pPr algn="ctr" fontAlgn="ctr"/>
                      <a:r>
                        <a:rPr lang="es-PE" sz="1300" b="1" i="0" u="none" strike="noStrike" dirty="0">
                          <a:solidFill>
                            <a:srgbClr val="000000"/>
                          </a:solidFill>
                          <a:effectLst/>
                          <a:latin typeface="Calibri" panose="020F0502020204030204" pitchFamily="34" charset="0"/>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a:solidFill>
                            <a:srgbClr val="000000"/>
                          </a:solidFill>
                          <a:effectLst/>
                          <a:latin typeface="Calibri" panose="020F0502020204030204" pitchFamily="34" charset="0"/>
                        </a:rPr>
                        <a:t>4,672,383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4,138,874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33,834,729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114,891,293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r h="221163">
                <a:tc>
                  <a:txBody>
                    <a:bodyPr/>
                    <a:lstStyle/>
                    <a:p>
                      <a:pPr algn="ctr" fontAlgn="ctr"/>
                      <a:r>
                        <a:rPr lang="es-PE" sz="1300" b="1" i="0" u="none" strike="noStrike" dirty="0">
                          <a:solidFill>
                            <a:srgbClr val="000000"/>
                          </a:solidFill>
                          <a:effectLst/>
                          <a:latin typeface="Calibri" panose="020F0502020204030204" pitchFamily="34" charset="0"/>
                        </a:rPr>
                        <a:t>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0" i="0" u="none" strike="noStrike" dirty="0">
                          <a:solidFill>
                            <a:srgbClr val="000000"/>
                          </a:solidFill>
                          <a:effectLst/>
                          <a:latin typeface="Calibri" panose="020F0502020204030204" pitchFamily="34" charset="0"/>
                        </a:rPr>
                        <a:t>4,849,066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4,208,399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36,110,436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121,638,279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descr="C:\Documents and Settings\merly.godoy\Escritorio\16.COLOCACION DE LETREROS EN PEAJE\IMG_1738.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2320" y="428625"/>
            <a:ext cx="1579730" cy="1296144"/>
          </a:xfrm>
          <a:prstGeom prst="rect">
            <a:avLst/>
          </a:prstGeom>
          <a:ln>
            <a:noFill/>
          </a:ln>
          <a:effectLst>
            <a:softEdge rad="112500"/>
          </a:effectLst>
        </p:spPr>
      </p:pic>
      <p:sp>
        <p:nvSpPr>
          <p:cNvPr id="8" name="7 CuadroTexto"/>
          <p:cNvSpPr txBox="1"/>
          <p:nvPr/>
        </p:nvSpPr>
        <p:spPr>
          <a:xfrm>
            <a:off x="2571750" y="636588"/>
            <a:ext cx="4929188" cy="400110"/>
          </a:xfrm>
          <a:prstGeom prst="rect">
            <a:avLst/>
          </a:prstGeom>
          <a:noFill/>
        </p:spPr>
        <p:txBody>
          <a:bodyPr>
            <a:spAutoFit/>
          </a:bodyPr>
          <a:lstStyle/>
          <a:p>
            <a:pPr algn="r" eaLnBrk="1" hangingPunct="1">
              <a:defRPr/>
            </a:pPr>
            <a:r>
              <a:rPr lang="es-PE" sz="2000" b="1" dirty="0">
                <a:solidFill>
                  <a:schemeClr val="bg2">
                    <a:lumMod val="10000"/>
                  </a:schemeClr>
                </a:solidFill>
                <a:latin typeface="+mj-lt"/>
              </a:rPr>
              <a:t>Data histórica de reclamos</a:t>
            </a:r>
          </a:p>
        </p:txBody>
      </p:sp>
      <p:sp>
        <p:nvSpPr>
          <p:cNvPr id="9" name="Rectangle 2"/>
          <p:cNvSpPr txBox="1">
            <a:spLocks noChangeArrowheads="1"/>
          </p:cNvSpPr>
          <p:nvPr/>
        </p:nvSpPr>
        <p:spPr bwMode="auto">
          <a:xfrm>
            <a:off x="0" y="0"/>
            <a:ext cx="41402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r>
              <a:rPr lang="es-PE" sz="1900" b="1" dirty="0" smtClean="0">
                <a:solidFill>
                  <a:srgbClr val="FFFFFF"/>
                </a:solidFill>
              </a:rPr>
              <a:t>c. Aspectos </a:t>
            </a:r>
            <a:r>
              <a:rPr lang="es-PE" sz="1900" b="1" dirty="0">
                <a:solidFill>
                  <a:srgbClr val="FFFFFF"/>
                </a:solidFill>
              </a:rPr>
              <a:t>Económicos y Comerciales</a:t>
            </a:r>
            <a:endParaRPr lang="es-ES" sz="1900" b="1" dirty="0">
              <a:solidFill>
                <a:srgbClr val="FFFFFF"/>
              </a:solidFill>
            </a:endParaRPr>
          </a:p>
        </p:txBody>
      </p:sp>
      <p:graphicFrame>
        <p:nvGraphicFramePr>
          <p:cNvPr id="4" name="Tabla 3"/>
          <p:cNvGraphicFramePr>
            <a:graphicFrameLocks noGrp="1"/>
          </p:cNvGraphicFramePr>
          <p:nvPr>
            <p:extLst>
              <p:ext uri="{D42A27DB-BD31-4B8C-83A1-F6EECF244321}">
                <p14:modId xmlns:p14="http://schemas.microsoft.com/office/powerpoint/2010/main" val="2749712730"/>
              </p:ext>
            </p:extLst>
          </p:nvPr>
        </p:nvGraphicFramePr>
        <p:xfrm>
          <a:off x="107504" y="2564904"/>
          <a:ext cx="8924551" cy="2340078"/>
        </p:xfrm>
        <a:graphic>
          <a:graphicData uri="http://schemas.openxmlformats.org/drawingml/2006/table">
            <a:tbl>
              <a:tblPr/>
              <a:tblGrid>
                <a:gridCol w="1523971">
                  <a:extLst>
                    <a:ext uri="{9D8B030D-6E8A-4147-A177-3AD203B41FA5}">
                      <a16:colId xmlns="" xmlns:a16="http://schemas.microsoft.com/office/drawing/2014/main" val="20000"/>
                    </a:ext>
                  </a:extLst>
                </a:gridCol>
                <a:gridCol w="493372">
                  <a:extLst>
                    <a:ext uri="{9D8B030D-6E8A-4147-A177-3AD203B41FA5}">
                      <a16:colId xmlns="" xmlns:a16="http://schemas.microsoft.com/office/drawing/2014/main" val="20001"/>
                    </a:ext>
                  </a:extLst>
                </a:gridCol>
                <a:gridCol w="493372">
                  <a:extLst>
                    <a:ext uri="{9D8B030D-6E8A-4147-A177-3AD203B41FA5}">
                      <a16:colId xmlns="" xmlns:a16="http://schemas.microsoft.com/office/drawing/2014/main" val="20002"/>
                    </a:ext>
                  </a:extLst>
                </a:gridCol>
                <a:gridCol w="493372">
                  <a:extLst>
                    <a:ext uri="{9D8B030D-6E8A-4147-A177-3AD203B41FA5}">
                      <a16:colId xmlns="" xmlns:a16="http://schemas.microsoft.com/office/drawing/2014/main" val="20003"/>
                    </a:ext>
                  </a:extLst>
                </a:gridCol>
                <a:gridCol w="493372">
                  <a:extLst>
                    <a:ext uri="{9D8B030D-6E8A-4147-A177-3AD203B41FA5}">
                      <a16:colId xmlns="" xmlns:a16="http://schemas.microsoft.com/office/drawing/2014/main" val="20004"/>
                    </a:ext>
                  </a:extLst>
                </a:gridCol>
                <a:gridCol w="493372">
                  <a:extLst>
                    <a:ext uri="{9D8B030D-6E8A-4147-A177-3AD203B41FA5}">
                      <a16:colId xmlns="" xmlns:a16="http://schemas.microsoft.com/office/drawing/2014/main" val="20005"/>
                    </a:ext>
                  </a:extLst>
                </a:gridCol>
                <a:gridCol w="493372">
                  <a:extLst>
                    <a:ext uri="{9D8B030D-6E8A-4147-A177-3AD203B41FA5}">
                      <a16:colId xmlns="" xmlns:a16="http://schemas.microsoft.com/office/drawing/2014/main" val="20006"/>
                    </a:ext>
                  </a:extLst>
                </a:gridCol>
                <a:gridCol w="493372">
                  <a:extLst>
                    <a:ext uri="{9D8B030D-6E8A-4147-A177-3AD203B41FA5}">
                      <a16:colId xmlns="" xmlns:a16="http://schemas.microsoft.com/office/drawing/2014/main" val="20007"/>
                    </a:ext>
                  </a:extLst>
                </a:gridCol>
                <a:gridCol w="493372">
                  <a:extLst>
                    <a:ext uri="{9D8B030D-6E8A-4147-A177-3AD203B41FA5}">
                      <a16:colId xmlns="" xmlns:a16="http://schemas.microsoft.com/office/drawing/2014/main" val="20008"/>
                    </a:ext>
                  </a:extLst>
                </a:gridCol>
                <a:gridCol w="493372">
                  <a:extLst>
                    <a:ext uri="{9D8B030D-6E8A-4147-A177-3AD203B41FA5}">
                      <a16:colId xmlns="" xmlns:a16="http://schemas.microsoft.com/office/drawing/2014/main" val="20009"/>
                    </a:ext>
                  </a:extLst>
                </a:gridCol>
                <a:gridCol w="493372">
                  <a:extLst>
                    <a:ext uri="{9D8B030D-6E8A-4147-A177-3AD203B41FA5}">
                      <a16:colId xmlns="" xmlns:a16="http://schemas.microsoft.com/office/drawing/2014/main" val="20010"/>
                    </a:ext>
                  </a:extLst>
                </a:gridCol>
                <a:gridCol w="493372">
                  <a:extLst>
                    <a:ext uri="{9D8B030D-6E8A-4147-A177-3AD203B41FA5}">
                      <a16:colId xmlns="" xmlns:a16="http://schemas.microsoft.com/office/drawing/2014/main" val="20011"/>
                    </a:ext>
                  </a:extLst>
                </a:gridCol>
                <a:gridCol w="493372">
                  <a:extLst>
                    <a:ext uri="{9D8B030D-6E8A-4147-A177-3AD203B41FA5}">
                      <a16:colId xmlns="" xmlns:a16="http://schemas.microsoft.com/office/drawing/2014/main" val="20012"/>
                    </a:ext>
                  </a:extLst>
                </a:gridCol>
                <a:gridCol w="493372">
                  <a:extLst>
                    <a:ext uri="{9D8B030D-6E8A-4147-A177-3AD203B41FA5}">
                      <a16:colId xmlns="" xmlns:a16="http://schemas.microsoft.com/office/drawing/2014/main" val="20013"/>
                    </a:ext>
                  </a:extLst>
                </a:gridCol>
                <a:gridCol w="493372">
                  <a:extLst>
                    <a:ext uri="{9D8B030D-6E8A-4147-A177-3AD203B41FA5}">
                      <a16:colId xmlns="" xmlns:a16="http://schemas.microsoft.com/office/drawing/2014/main" val="20014"/>
                    </a:ext>
                  </a:extLst>
                </a:gridCol>
                <a:gridCol w="493372">
                  <a:extLst>
                    <a:ext uri="{9D8B030D-6E8A-4147-A177-3AD203B41FA5}">
                      <a16:colId xmlns="" xmlns:a16="http://schemas.microsoft.com/office/drawing/2014/main" val="20015"/>
                    </a:ext>
                  </a:extLst>
                </a:gridCol>
              </a:tblGrid>
              <a:tr h="318893">
                <a:tc gridSpan="16">
                  <a:txBody>
                    <a:bodyPr/>
                    <a:lstStyle/>
                    <a:p>
                      <a:pPr algn="ctr" fontAlgn="ctr"/>
                      <a:r>
                        <a:rPr lang="es-PE" sz="1400" b="1" i="0" u="none" strike="noStrike" dirty="0">
                          <a:solidFill>
                            <a:srgbClr val="000000"/>
                          </a:solidFill>
                          <a:effectLst/>
                          <a:latin typeface="Calibri" panose="020F0502020204030204" pitchFamily="34" charset="0"/>
                        </a:rPr>
                        <a:t>Cuadro :  Evolución Histórica Anual de reclamos al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 xmlns:a16="http://schemas.microsoft.com/office/drawing/2014/main" val="10000"/>
                  </a:ext>
                </a:extLst>
              </a:tr>
              <a:tr h="318893">
                <a:tc>
                  <a:txBody>
                    <a:bodyPr/>
                    <a:lstStyle/>
                    <a:p>
                      <a:pPr algn="ctr" fontAlgn="ctr"/>
                      <a:r>
                        <a:rPr lang="es-PE" sz="1400" b="1" i="0" u="none" strike="noStrike" dirty="0">
                          <a:solidFill>
                            <a:srgbClr val="000000"/>
                          </a:solidFill>
                          <a:effectLst/>
                          <a:latin typeface="Calibri" panose="020F0502020204030204" pitchFamily="34" charset="0"/>
                        </a:rPr>
                        <a:t>Año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dirty="0">
                          <a:solidFill>
                            <a:srgbClr val="000000"/>
                          </a:solidFill>
                          <a:effectLst/>
                          <a:latin typeface="Calibri" panose="020F0502020204030204" pitchFamily="34" charset="0"/>
                        </a:rPr>
                        <a:t>2005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1"/>
                  </a:ext>
                </a:extLst>
              </a:tr>
              <a:tr h="318893">
                <a:tc>
                  <a:txBody>
                    <a:bodyPr/>
                    <a:lstStyle/>
                    <a:p>
                      <a:pPr algn="ctr" fontAlgn="ctr"/>
                      <a:r>
                        <a:rPr lang="es-PE" sz="1400" b="1" i="0" u="none" strike="noStrike" dirty="0">
                          <a:solidFill>
                            <a:srgbClr val="000000"/>
                          </a:solidFill>
                          <a:effectLst/>
                          <a:latin typeface="Calibri" panose="020F0502020204030204" pitchFamily="34" charset="0"/>
                        </a:rPr>
                        <a:t>INADMISIBLES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18893">
                <a:tc>
                  <a:txBody>
                    <a:bodyPr/>
                    <a:lstStyle/>
                    <a:p>
                      <a:pPr algn="ctr" fontAlgn="ctr"/>
                      <a:r>
                        <a:rPr lang="es-PE" sz="1400" b="1" i="0" u="none" strike="noStrike" dirty="0">
                          <a:solidFill>
                            <a:srgbClr val="000000"/>
                          </a:solidFill>
                          <a:effectLst/>
                          <a:latin typeface="Calibri" panose="020F0502020204030204" pitchFamily="34" charset="0"/>
                        </a:rPr>
                        <a:t>IMPROCEDENTES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18893">
                <a:tc>
                  <a:txBody>
                    <a:bodyPr/>
                    <a:lstStyle/>
                    <a:p>
                      <a:pPr algn="ctr" fontAlgn="ctr"/>
                      <a:r>
                        <a:rPr lang="es-PE" sz="1400" b="1" i="0" u="none" strike="noStrike" dirty="0">
                          <a:solidFill>
                            <a:srgbClr val="000000"/>
                          </a:solidFill>
                          <a:effectLst/>
                          <a:latin typeface="Calibri" panose="020F0502020204030204" pitchFamily="34" charset="0"/>
                        </a:rPr>
                        <a:t>FUNDADOS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a:solidFill>
                            <a:srgbClr val="000000"/>
                          </a:solidFill>
                          <a:effectLst/>
                          <a:latin typeface="Calibri" panose="020F050202020403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18893">
                <a:tc>
                  <a:txBody>
                    <a:bodyPr/>
                    <a:lstStyle/>
                    <a:p>
                      <a:pPr algn="ctr" fontAlgn="ctr"/>
                      <a:r>
                        <a:rPr lang="es-PE" sz="1400" b="1" i="0" u="none" strike="noStrike" dirty="0">
                          <a:solidFill>
                            <a:srgbClr val="000000"/>
                          </a:solidFill>
                          <a:effectLst/>
                          <a:latin typeface="Calibri" panose="020F0502020204030204" pitchFamily="34" charset="0"/>
                        </a:rPr>
                        <a:t>INFUNDADOS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0" i="0" u="none" strike="noStrike" dirty="0">
                          <a:solidFill>
                            <a:srgbClr val="000000"/>
                          </a:solidFill>
                          <a:effectLst/>
                          <a:latin typeface="Calibri" panose="020F0502020204030204" pitchFamily="34" charset="0"/>
                        </a:rPr>
                        <a: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18893">
                <a:tc>
                  <a:txBody>
                    <a:bodyPr/>
                    <a:lstStyle/>
                    <a:p>
                      <a:pPr algn="ctr" fontAlgn="ctr"/>
                      <a:r>
                        <a:rPr lang="es-PE" sz="1400" b="1" i="0" u="none" strike="noStrike">
                          <a:solidFill>
                            <a:srgbClr val="000000"/>
                          </a:solidFill>
                          <a:effectLst/>
                          <a:latin typeface="Calibri" panose="020F0502020204030204" pitchFamily="34" charset="0"/>
                        </a:rPr>
                        <a:t>TOTAL N° RECLAMOS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a:solidFill>
                            <a:srgbClr val="000000"/>
                          </a:solidFill>
                          <a:effectLst/>
                          <a:latin typeface="Calibri" panose="020F0502020204030204" pitchFamily="34" charset="0"/>
                        </a:rPr>
                        <a:t>150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a:solidFill>
                            <a:srgbClr val="000000"/>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a:solidFill>
                            <a:srgbClr val="000000"/>
                          </a:solidFill>
                          <a:effectLst/>
                          <a:latin typeface="Calibri" panose="020F0502020204030204"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a:solidFill>
                            <a:srgbClr val="000000"/>
                          </a:solidFill>
                          <a:effectLst/>
                          <a:latin typeface="Calibri" panose="020F0502020204030204" pitchFamily="34" charset="0"/>
                        </a:rPr>
                        <a: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a:solidFill>
                            <a:srgbClr val="000000"/>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a:solidFill>
                            <a:srgbClr val="000000"/>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44624"/>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descr="C:\Documents and Settings\merly.godoy\Escritorio\16.COLOCACION DE LETREROS EN PEAJE\IMG_1738.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2321" y="428625"/>
            <a:ext cx="1579730" cy="1272183"/>
          </a:xfrm>
          <a:prstGeom prst="rect">
            <a:avLst/>
          </a:prstGeom>
          <a:ln>
            <a:noFill/>
          </a:ln>
          <a:effectLst>
            <a:softEdge rad="112500"/>
          </a:effectLst>
        </p:spPr>
      </p:pic>
      <p:sp>
        <p:nvSpPr>
          <p:cNvPr id="8" name="Text Box 14"/>
          <p:cNvSpPr txBox="1">
            <a:spLocks noChangeArrowheads="1"/>
          </p:cNvSpPr>
          <p:nvPr/>
        </p:nvSpPr>
        <p:spPr bwMode="auto">
          <a:xfrm>
            <a:off x="0" y="0"/>
            <a:ext cx="72362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s-PE" sz="2000" b="1" dirty="0" smtClean="0">
                <a:solidFill>
                  <a:srgbClr val="FFFFFF"/>
                </a:solidFill>
              </a:rPr>
              <a:t>d. Aspectos Administrativos y Financiero</a:t>
            </a:r>
            <a:endParaRPr lang="es-PE" sz="2000" b="1" dirty="0">
              <a:solidFill>
                <a:srgbClr val="FFFFFF"/>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3545369436"/>
              </p:ext>
            </p:extLst>
          </p:nvPr>
        </p:nvGraphicFramePr>
        <p:xfrm>
          <a:off x="251518" y="2420888"/>
          <a:ext cx="8780533" cy="3042147"/>
        </p:xfrm>
        <a:graphic>
          <a:graphicData uri="http://schemas.openxmlformats.org/drawingml/2006/table">
            <a:tbl>
              <a:tblPr/>
              <a:tblGrid>
                <a:gridCol w="1461617">
                  <a:extLst>
                    <a:ext uri="{9D8B030D-6E8A-4147-A177-3AD203B41FA5}">
                      <a16:colId xmlns="" xmlns:a16="http://schemas.microsoft.com/office/drawing/2014/main" val="20000"/>
                    </a:ext>
                  </a:extLst>
                </a:gridCol>
                <a:gridCol w="974412">
                  <a:extLst>
                    <a:ext uri="{9D8B030D-6E8A-4147-A177-3AD203B41FA5}">
                      <a16:colId xmlns="" xmlns:a16="http://schemas.microsoft.com/office/drawing/2014/main" val="20001"/>
                    </a:ext>
                  </a:extLst>
                </a:gridCol>
                <a:gridCol w="974412">
                  <a:extLst>
                    <a:ext uri="{9D8B030D-6E8A-4147-A177-3AD203B41FA5}">
                      <a16:colId xmlns="" xmlns:a16="http://schemas.microsoft.com/office/drawing/2014/main" val="20002"/>
                    </a:ext>
                  </a:extLst>
                </a:gridCol>
                <a:gridCol w="974412">
                  <a:extLst>
                    <a:ext uri="{9D8B030D-6E8A-4147-A177-3AD203B41FA5}">
                      <a16:colId xmlns="" xmlns:a16="http://schemas.microsoft.com/office/drawing/2014/main" val="20003"/>
                    </a:ext>
                  </a:extLst>
                </a:gridCol>
                <a:gridCol w="974412">
                  <a:extLst>
                    <a:ext uri="{9D8B030D-6E8A-4147-A177-3AD203B41FA5}">
                      <a16:colId xmlns="" xmlns:a16="http://schemas.microsoft.com/office/drawing/2014/main" val="20004"/>
                    </a:ext>
                  </a:extLst>
                </a:gridCol>
                <a:gridCol w="1472444">
                  <a:extLst>
                    <a:ext uri="{9D8B030D-6E8A-4147-A177-3AD203B41FA5}">
                      <a16:colId xmlns="" xmlns:a16="http://schemas.microsoft.com/office/drawing/2014/main" val="20005"/>
                    </a:ext>
                  </a:extLst>
                </a:gridCol>
                <a:gridCol w="974412">
                  <a:extLst>
                    <a:ext uri="{9D8B030D-6E8A-4147-A177-3AD203B41FA5}">
                      <a16:colId xmlns="" xmlns:a16="http://schemas.microsoft.com/office/drawing/2014/main" val="20006"/>
                    </a:ext>
                  </a:extLst>
                </a:gridCol>
                <a:gridCol w="974412">
                  <a:extLst>
                    <a:ext uri="{9D8B030D-6E8A-4147-A177-3AD203B41FA5}">
                      <a16:colId xmlns="" xmlns:a16="http://schemas.microsoft.com/office/drawing/2014/main" val="20007"/>
                    </a:ext>
                  </a:extLst>
                </a:gridCol>
              </a:tblGrid>
              <a:tr h="175107">
                <a:tc gridSpan="8">
                  <a:txBody>
                    <a:bodyPr/>
                    <a:lstStyle/>
                    <a:p>
                      <a:pPr algn="ctr" fontAlgn="ctr"/>
                      <a:r>
                        <a:rPr lang="es-PE" sz="1750" b="1" i="0" u="none" strike="noStrike" dirty="0">
                          <a:solidFill>
                            <a:srgbClr val="000000"/>
                          </a:solidFill>
                          <a:effectLst/>
                          <a:latin typeface="Calibri" panose="020F0502020204030204" pitchFamily="34" charset="0"/>
                        </a:rPr>
                        <a:t>Cuadro: </a:t>
                      </a:r>
                      <a:r>
                        <a:rPr lang="es-PE" sz="1750" b="1" i="0" u="none" strike="noStrike" dirty="0" smtClean="0">
                          <a:solidFill>
                            <a:srgbClr val="000000"/>
                          </a:solidFill>
                          <a:effectLst/>
                          <a:latin typeface="Calibri" panose="020F0502020204030204" pitchFamily="34" charset="0"/>
                        </a:rPr>
                        <a:t>Histórico </a:t>
                      </a:r>
                      <a:r>
                        <a:rPr lang="es-PE" sz="1750" b="1" i="0" u="none" strike="noStrike" dirty="0">
                          <a:solidFill>
                            <a:srgbClr val="000000"/>
                          </a:solidFill>
                          <a:effectLst/>
                          <a:latin typeface="Calibri" panose="020F0502020204030204" pitchFamily="34" charset="0"/>
                        </a:rPr>
                        <a:t>anual del Estado de Ganancias y Pérdidas al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 xmlns:a16="http://schemas.microsoft.com/office/drawing/2014/main" val="10000"/>
                  </a:ext>
                </a:extLst>
              </a:tr>
              <a:tr h="308383">
                <a:tc>
                  <a:txBody>
                    <a:bodyPr/>
                    <a:lstStyle/>
                    <a:p>
                      <a:pPr algn="ctr" fontAlgn="ctr"/>
                      <a:r>
                        <a:rPr lang="es-PE" sz="1400" b="1" i="0" u="none" strike="noStrike" dirty="0">
                          <a:solidFill>
                            <a:srgbClr val="000000"/>
                          </a:solidFill>
                          <a:effectLst/>
                          <a:latin typeface="Calibri" panose="020F0502020204030204" pitchFamily="34" charset="0"/>
                        </a:rPr>
                        <a:t>Indicador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dirty="0">
                          <a:solidFill>
                            <a:srgbClr val="000000"/>
                          </a:solidFill>
                          <a:effectLst/>
                          <a:latin typeface="Calibri" panose="020F0502020204030204" pitchFamily="34" charset="0"/>
                        </a:rPr>
                        <a:t>2003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dirty="0">
                          <a:solidFill>
                            <a:srgbClr val="000000"/>
                          </a:solidFill>
                          <a:effectLst/>
                          <a:latin typeface="Calibri" panose="020F0502020204030204" pitchFamily="34" charset="0"/>
                        </a:rPr>
                        <a:t>2004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400" b="1" i="0" u="none" strike="noStrike">
                          <a:solidFill>
                            <a:srgbClr val="000000"/>
                          </a:solidFill>
                          <a:effectLst/>
                          <a:latin typeface="Calibri" panose="020F0502020204030204" pitchFamily="34" charset="0"/>
                        </a:rPr>
                        <a:t>2009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1"/>
                  </a:ext>
                </a:extLst>
              </a:tr>
              <a:tr h="308383">
                <a:tc>
                  <a:txBody>
                    <a:bodyPr/>
                    <a:lstStyle/>
                    <a:p>
                      <a:pPr algn="l" fontAlgn="ctr"/>
                      <a:r>
                        <a:rPr lang="es-PE" sz="1400" b="0" i="0" u="none" strike="noStrike">
                          <a:solidFill>
                            <a:srgbClr val="000000"/>
                          </a:solidFill>
                          <a:effectLst/>
                          <a:latin typeface="Calibri" panose="020F0502020204030204" pitchFamily="34" charset="0"/>
                        </a:rPr>
                        <a:t>Ingresos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35,129,377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45,078,683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44,837,713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49,402,690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56,760,018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62,192,008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63,538,618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08383">
                <a:tc>
                  <a:txBody>
                    <a:bodyPr/>
                    <a:lstStyle/>
                    <a:p>
                      <a:pPr algn="l" fontAlgn="ctr"/>
                      <a:r>
                        <a:rPr lang="es-PE" sz="1400" b="0" i="0" u="none" strike="noStrike" dirty="0">
                          <a:solidFill>
                            <a:srgbClr val="000000"/>
                          </a:solidFill>
                          <a:effectLst/>
                          <a:latin typeface="Calibri" panose="020F0502020204030204" pitchFamily="34" charset="0"/>
                        </a:rPr>
                        <a:t>Costos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8,306,482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9,447,304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9,715,214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10,061,226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10,493,601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29,690,276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36,409,924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08383">
                <a:tc>
                  <a:txBody>
                    <a:bodyPr/>
                    <a:lstStyle/>
                    <a:p>
                      <a:pPr algn="l" fontAlgn="ctr"/>
                      <a:r>
                        <a:rPr lang="es-PE" sz="1400" b="0" i="0" u="none" strike="noStrike">
                          <a:solidFill>
                            <a:srgbClr val="000000"/>
                          </a:solidFill>
                          <a:effectLst/>
                          <a:latin typeface="Calibri" panose="020F0502020204030204" pitchFamily="34" charset="0"/>
                        </a:rPr>
                        <a:t>Gastos Operativos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4,511,837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12,633,064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15,888,922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22,106,005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20,018,447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3,558,516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4,336,844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08383">
                <a:tc>
                  <a:txBody>
                    <a:bodyPr/>
                    <a:lstStyle/>
                    <a:p>
                      <a:pPr algn="l" fontAlgn="ctr"/>
                      <a:r>
                        <a:rPr lang="es-PE" sz="1400" b="1" i="1" u="none" strike="noStrike">
                          <a:solidFill>
                            <a:srgbClr val="000000"/>
                          </a:solidFill>
                          <a:effectLst/>
                          <a:latin typeface="Calibri" panose="020F0502020204030204" pitchFamily="34" charset="0"/>
                        </a:rPr>
                        <a:t>Utilidad Operativa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a:solidFill>
                            <a:srgbClr val="000000"/>
                          </a:solidFill>
                          <a:effectLst/>
                          <a:latin typeface="Calibri" panose="020F0502020204030204" pitchFamily="34" charset="0"/>
                        </a:rPr>
                        <a:t>22,311,058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dirty="0">
                          <a:solidFill>
                            <a:srgbClr val="000000"/>
                          </a:solidFill>
                          <a:effectLst/>
                          <a:latin typeface="Calibri" panose="020F0502020204030204" pitchFamily="34" charset="0"/>
                        </a:rPr>
                        <a:t>22,998,316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dirty="0">
                          <a:solidFill>
                            <a:srgbClr val="000000"/>
                          </a:solidFill>
                          <a:effectLst/>
                          <a:latin typeface="Calibri" panose="020F0502020204030204" pitchFamily="34" charset="0"/>
                        </a:rPr>
                        <a:t>19,233,577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a:solidFill>
                            <a:srgbClr val="000000"/>
                          </a:solidFill>
                          <a:effectLst/>
                          <a:latin typeface="Calibri" panose="020F0502020204030204" pitchFamily="34" charset="0"/>
                        </a:rPr>
                        <a:t>17,235,459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a:solidFill>
                            <a:srgbClr val="000000"/>
                          </a:solidFill>
                          <a:effectLst/>
                          <a:latin typeface="Calibri" panose="020F0502020204030204" pitchFamily="34" charset="0"/>
                        </a:rPr>
                        <a:t>26,247,969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a:solidFill>
                            <a:srgbClr val="000000"/>
                          </a:solidFill>
                          <a:effectLst/>
                          <a:latin typeface="Calibri" panose="020F0502020204030204" pitchFamily="34" charset="0"/>
                        </a:rPr>
                        <a:t>28,943,215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a:solidFill>
                            <a:srgbClr val="000000"/>
                          </a:solidFill>
                          <a:effectLst/>
                          <a:latin typeface="Calibri" panose="020F0502020204030204" pitchFamily="34" charset="0"/>
                        </a:rPr>
                        <a:t>22,791,850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08383">
                <a:tc>
                  <a:txBody>
                    <a:bodyPr/>
                    <a:lstStyle/>
                    <a:p>
                      <a:pPr algn="l" fontAlgn="ctr"/>
                      <a:r>
                        <a:rPr lang="es-PE" sz="1400" b="0" i="0" u="none" strike="noStrike" dirty="0">
                          <a:solidFill>
                            <a:srgbClr val="000000"/>
                          </a:solidFill>
                          <a:effectLst/>
                          <a:latin typeface="Calibri" panose="020F0502020204030204" pitchFamily="34" charset="0"/>
                        </a:rPr>
                        <a:t>Gastos Financieros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5,603,349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4,671,425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8,341,876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3,601,148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1,950,090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13,056,802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2,801,202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08383">
                <a:tc>
                  <a:txBody>
                    <a:bodyPr/>
                    <a:lstStyle/>
                    <a:p>
                      <a:pPr algn="l" fontAlgn="ctr"/>
                      <a:r>
                        <a:rPr lang="es-PE" sz="1400" b="1" i="1" u="none" strike="noStrike">
                          <a:solidFill>
                            <a:srgbClr val="000000"/>
                          </a:solidFill>
                          <a:effectLst/>
                          <a:latin typeface="Calibri" panose="020F0502020204030204" pitchFamily="34" charset="0"/>
                        </a:rPr>
                        <a:t>UAII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a:solidFill>
                            <a:srgbClr val="000000"/>
                          </a:solidFill>
                          <a:effectLst/>
                          <a:latin typeface="Calibri" panose="020F0502020204030204" pitchFamily="34" charset="0"/>
                        </a:rPr>
                        <a:t>16,707,709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a:solidFill>
                            <a:srgbClr val="000000"/>
                          </a:solidFill>
                          <a:effectLst/>
                          <a:latin typeface="Calibri" panose="020F0502020204030204" pitchFamily="34" charset="0"/>
                        </a:rPr>
                        <a:t>18,326,891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dirty="0">
                          <a:solidFill>
                            <a:srgbClr val="000000"/>
                          </a:solidFill>
                          <a:effectLst/>
                          <a:latin typeface="Calibri" panose="020F0502020204030204" pitchFamily="34" charset="0"/>
                        </a:rPr>
                        <a:t>10,891,701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a:solidFill>
                            <a:srgbClr val="000000"/>
                          </a:solidFill>
                          <a:effectLst/>
                          <a:latin typeface="Calibri" panose="020F0502020204030204" pitchFamily="34" charset="0"/>
                        </a:rPr>
                        <a:t>13,634,311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a:solidFill>
                            <a:srgbClr val="000000"/>
                          </a:solidFill>
                          <a:effectLst/>
                          <a:latin typeface="Calibri" panose="020F0502020204030204" pitchFamily="34" charset="0"/>
                        </a:rPr>
                        <a:t>24,297,879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a:solidFill>
                            <a:srgbClr val="000000"/>
                          </a:solidFill>
                          <a:effectLst/>
                          <a:latin typeface="Calibri" panose="020F0502020204030204" pitchFamily="34" charset="0"/>
                        </a:rPr>
                        <a:t>15,886,414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1" u="none" strike="noStrike">
                          <a:solidFill>
                            <a:srgbClr val="000000"/>
                          </a:solidFill>
                          <a:effectLst/>
                          <a:latin typeface="Calibri" panose="020F0502020204030204" pitchFamily="34" charset="0"/>
                        </a:rPr>
                        <a:t>19,990,649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08383">
                <a:tc>
                  <a:txBody>
                    <a:bodyPr/>
                    <a:lstStyle/>
                    <a:p>
                      <a:pPr algn="l" fontAlgn="ctr"/>
                      <a:r>
                        <a:rPr lang="es-PE" sz="1400" b="0" i="0" u="none" strike="noStrike">
                          <a:solidFill>
                            <a:srgbClr val="000000"/>
                          </a:solidFill>
                          <a:effectLst/>
                          <a:latin typeface="Calibri" panose="020F0502020204030204" pitchFamily="34" charset="0"/>
                        </a:rPr>
                        <a:t>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2,995,402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5,009,905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3,284,381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dirty="0">
                          <a:solidFill>
                            <a:srgbClr val="000000"/>
                          </a:solidFill>
                          <a:effectLst/>
                          <a:latin typeface="Calibri" panose="020F0502020204030204" pitchFamily="34" charset="0"/>
                        </a:rPr>
                        <a:t>3,813,649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7,356,521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111,098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0" i="0" u="none" strike="noStrike">
                          <a:solidFill>
                            <a:srgbClr val="000000"/>
                          </a:solidFill>
                          <a:effectLst/>
                          <a:latin typeface="Calibri" panose="020F0502020204030204" pitchFamily="34" charset="0"/>
                        </a:rPr>
                        <a:t>7,512,838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08383">
                <a:tc>
                  <a:txBody>
                    <a:bodyPr/>
                    <a:lstStyle/>
                    <a:p>
                      <a:pPr algn="l" fontAlgn="ctr"/>
                      <a:r>
                        <a:rPr lang="es-PE" sz="1400" b="1" i="0" u="none" strike="noStrike">
                          <a:solidFill>
                            <a:srgbClr val="000000"/>
                          </a:solidFill>
                          <a:effectLst/>
                          <a:latin typeface="Calibri" panose="020F0502020204030204" pitchFamily="34" charset="0"/>
                        </a:rPr>
                        <a:t>Utilidad Neta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a:solidFill>
                            <a:srgbClr val="000000"/>
                          </a:solidFill>
                          <a:effectLst/>
                          <a:latin typeface="Calibri" panose="020F0502020204030204" pitchFamily="34" charset="0"/>
                        </a:rPr>
                        <a:t>13,712,307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a:solidFill>
                            <a:srgbClr val="000000"/>
                          </a:solidFill>
                          <a:effectLst/>
                          <a:latin typeface="Calibri" panose="020F0502020204030204" pitchFamily="34" charset="0"/>
                        </a:rPr>
                        <a:t>13,316,986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7,607,320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9,820,662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16,941,358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15,775,315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400" b="1" i="0" u="none" strike="noStrike" dirty="0">
                          <a:solidFill>
                            <a:srgbClr val="000000"/>
                          </a:solidFill>
                          <a:effectLst/>
                          <a:latin typeface="Calibri" panose="020F0502020204030204" pitchFamily="34" charset="0"/>
                        </a:rPr>
                        <a:t>12,477,810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descr="C:\Documents and Settings\merly.godoy\Escritorio\16.COLOCACION DE LETREROS EN PEAJE\IMG_1738.JPG"/>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52321" y="428625"/>
            <a:ext cx="1579730" cy="1272183"/>
          </a:xfrm>
          <a:prstGeom prst="rect">
            <a:avLst/>
          </a:prstGeom>
          <a:ln>
            <a:noFill/>
          </a:ln>
          <a:effectLst>
            <a:softEdge rad="112500"/>
          </a:effectLst>
        </p:spPr>
      </p:pic>
      <p:sp>
        <p:nvSpPr>
          <p:cNvPr id="8" name="Text Box 14"/>
          <p:cNvSpPr txBox="1">
            <a:spLocks noChangeArrowheads="1"/>
          </p:cNvSpPr>
          <p:nvPr/>
        </p:nvSpPr>
        <p:spPr bwMode="auto">
          <a:xfrm>
            <a:off x="0" y="0"/>
            <a:ext cx="72362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s-PE" sz="2000" b="1" dirty="0" smtClean="0">
                <a:solidFill>
                  <a:srgbClr val="FFFFFF"/>
                </a:solidFill>
              </a:rPr>
              <a:t>d. Aspectos Administrativos y Financiero</a:t>
            </a:r>
            <a:endParaRPr lang="es-PE" sz="2000" b="1" dirty="0">
              <a:solidFill>
                <a:srgbClr val="FFFFFF"/>
              </a:solidFill>
            </a:endParaRPr>
          </a:p>
        </p:txBody>
      </p:sp>
      <p:graphicFrame>
        <p:nvGraphicFramePr>
          <p:cNvPr id="2" name="Tabla 1"/>
          <p:cNvGraphicFramePr>
            <a:graphicFrameLocks noGrp="1"/>
          </p:cNvGraphicFramePr>
          <p:nvPr>
            <p:extLst>
              <p:ext uri="{D42A27DB-BD31-4B8C-83A1-F6EECF244321}">
                <p14:modId xmlns:p14="http://schemas.microsoft.com/office/powerpoint/2010/main" val="4013034047"/>
              </p:ext>
            </p:extLst>
          </p:nvPr>
        </p:nvGraphicFramePr>
        <p:xfrm>
          <a:off x="107506" y="2348880"/>
          <a:ext cx="8924545" cy="3168350"/>
        </p:xfrm>
        <a:graphic>
          <a:graphicData uri="http://schemas.openxmlformats.org/drawingml/2006/table">
            <a:tbl>
              <a:tblPr/>
              <a:tblGrid>
                <a:gridCol w="1337196">
                  <a:extLst>
                    <a:ext uri="{9D8B030D-6E8A-4147-A177-3AD203B41FA5}">
                      <a16:colId xmlns="" xmlns:a16="http://schemas.microsoft.com/office/drawing/2014/main" val="20000"/>
                    </a:ext>
                  </a:extLst>
                </a:gridCol>
                <a:gridCol w="891464">
                  <a:extLst>
                    <a:ext uri="{9D8B030D-6E8A-4147-A177-3AD203B41FA5}">
                      <a16:colId xmlns="" xmlns:a16="http://schemas.microsoft.com/office/drawing/2014/main" val="20001"/>
                    </a:ext>
                  </a:extLst>
                </a:gridCol>
                <a:gridCol w="891464">
                  <a:extLst>
                    <a:ext uri="{9D8B030D-6E8A-4147-A177-3AD203B41FA5}">
                      <a16:colId xmlns="" xmlns:a16="http://schemas.microsoft.com/office/drawing/2014/main" val="20002"/>
                    </a:ext>
                  </a:extLst>
                </a:gridCol>
                <a:gridCol w="891464">
                  <a:extLst>
                    <a:ext uri="{9D8B030D-6E8A-4147-A177-3AD203B41FA5}">
                      <a16:colId xmlns="" xmlns:a16="http://schemas.microsoft.com/office/drawing/2014/main" val="20003"/>
                    </a:ext>
                  </a:extLst>
                </a:gridCol>
                <a:gridCol w="891464">
                  <a:extLst>
                    <a:ext uri="{9D8B030D-6E8A-4147-A177-3AD203B41FA5}">
                      <a16:colId xmlns="" xmlns:a16="http://schemas.microsoft.com/office/drawing/2014/main" val="20004"/>
                    </a:ext>
                  </a:extLst>
                </a:gridCol>
                <a:gridCol w="1347101">
                  <a:extLst>
                    <a:ext uri="{9D8B030D-6E8A-4147-A177-3AD203B41FA5}">
                      <a16:colId xmlns="" xmlns:a16="http://schemas.microsoft.com/office/drawing/2014/main" val="20005"/>
                    </a:ext>
                  </a:extLst>
                </a:gridCol>
                <a:gridCol w="891464">
                  <a:extLst>
                    <a:ext uri="{9D8B030D-6E8A-4147-A177-3AD203B41FA5}">
                      <a16:colId xmlns="" xmlns:a16="http://schemas.microsoft.com/office/drawing/2014/main" val="20006"/>
                    </a:ext>
                  </a:extLst>
                </a:gridCol>
                <a:gridCol w="891464">
                  <a:extLst>
                    <a:ext uri="{9D8B030D-6E8A-4147-A177-3AD203B41FA5}">
                      <a16:colId xmlns="" xmlns:a16="http://schemas.microsoft.com/office/drawing/2014/main" val="20007"/>
                    </a:ext>
                  </a:extLst>
                </a:gridCol>
                <a:gridCol w="891464">
                  <a:extLst>
                    <a:ext uri="{9D8B030D-6E8A-4147-A177-3AD203B41FA5}">
                      <a16:colId xmlns="" xmlns:a16="http://schemas.microsoft.com/office/drawing/2014/main" val="20008"/>
                    </a:ext>
                  </a:extLst>
                </a:gridCol>
              </a:tblGrid>
              <a:tr h="316835">
                <a:tc gridSpan="9">
                  <a:txBody>
                    <a:bodyPr/>
                    <a:lstStyle/>
                    <a:p>
                      <a:pPr algn="ctr" fontAlgn="ctr"/>
                      <a:r>
                        <a:rPr lang="es-PE" sz="1750" b="1" i="0" u="none" strike="noStrike" dirty="0">
                          <a:solidFill>
                            <a:srgbClr val="000000"/>
                          </a:solidFill>
                          <a:effectLst/>
                          <a:latin typeface="+mn-lt"/>
                        </a:rPr>
                        <a:t>Cuadro: </a:t>
                      </a:r>
                      <a:r>
                        <a:rPr lang="es-PE" sz="1750" b="1" i="0" u="none" strike="noStrike" dirty="0" smtClean="0">
                          <a:solidFill>
                            <a:srgbClr val="000000"/>
                          </a:solidFill>
                          <a:effectLst/>
                          <a:latin typeface="+mn-lt"/>
                        </a:rPr>
                        <a:t>Histórico </a:t>
                      </a:r>
                      <a:r>
                        <a:rPr lang="es-PE" sz="1750" b="1" i="0" u="none" strike="noStrike" dirty="0">
                          <a:solidFill>
                            <a:srgbClr val="000000"/>
                          </a:solidFill>
                          <a:effectLst/>
                          <a:latin typeface="+mn-lt"/>
                        </a:rPr>
                        <a:t>anual del Estado de Ganancias y Pérdidas al 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 xmlns:a16="http://schemas.microsoft.com/office/drawing/2014/main" val="10000"/>
                  </a:ext>
                </a:extLst>
              </a:tr>
              <a:tr h="316835">
                <a:tc>
                  <a:txBody>
                    <a:bodyPr/>
                    <a:lstStyle/>
                    <a:p>
                      <a:pPr algn="ctr" fontAlgn="ctr"/>
                      <a:r>
                        <a:rPr lang="es-PE" sz="1300" b="1" i="0" u="none" strike="noStrike" dirty="0">
                          <a:solidFill>
                            <a:srgbClr val="000000"/>
                          </a:solidFill>
                          <a:effectLst/>
                          <a:latin typeface="Calibri" panose="020F0502020204030204" pitchFamily="34" charset="0"/>
                        </a:rPr>
                        <a:t>Indicador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a:solidFill>
                            <a:srgbClr val="000000"/>
                          </a:solidFill>
                          <a:effectLst/>
                          <a:latin typeface="Calibri" panose="020F0502020204030204" pitchFamily="34" charset="0"/>
                        </a:rPr>
                        <a:t>2010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dirty="0">
                          <a:solidFill>
                            <a:srgbClr val="000000"/>
                          </a:solidFill>
                          <a:effectLst/>
                          <a:latin typeface="Calibri" panose="020F0502020204030204" pitchFamily="34" charset="0"/>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dirty="0">
                          <a:solidFill>
                            <a:srgbClr val="000000"/>
                          </a:solidFill>
                          <a:effectLst/>
                          <a:latin typeface="Calibri" panose="020F0502020204030204" pitchFamily="34" charset="0"/>
                        </a:rPr>
                        <a:t>2012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a:solidFill>
                            <a:srgbClr val="000000"/>
                          </a:solidFill>
                          <a:effectLst/>
                          <a:latin typeface="Calibri" panose="020F0502020204030204" pitchFamily="34" charset="0"/>
                        </a:rPr>
                        <a:t>2013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a:solidFill>
                            <a:srgbClr val="000000"/>
                          </a:solidFill>
                          <a:effectLst/>
                          <a:latin typeface="Calibri" panose="020F0502020204030204" pitchFamily="34" charset="0"/>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a:solidFill>
                            <a:srgbClr val="000000"/>
                          </a:solidFill>
                          <a:effectLst/>
                          <a:latin typeface="Calibri" panose="020F0502020204030204" pitchFamily="34" charset="0"/>
                        </a:rPr>
                        <a:t>2015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a:solidFill>
                            <a:srgbClr val="000000"/>
                          </a:solidFill>
                          <a:effectLst/>
                          <a:latin typeface="Calibri" panose="020F0502020204030204" pitchFamily="34" charset="0"/>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300" b="1" i="0" u="none" strike="noStrike">
                          <a:solidFill>
                            <a:srgbClr val="000000"/>
                          </a:solidFill>
                          <a:effectLst/>
                          <a:latin typeface="Calibri" panose="020F0502020204030204" pitchFamily="34" charset="0"/>
                        </a:rPr>
                        <a:t>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1"/>
                  </a:ext>
                </a:extLst>
              </a:tr>
              <a:tr h="316835">
                <a:tc>
                  <a:txBody>
                    <a:bodyPr/>
                    <a:lstStyle/>
                    <a:p>
                      <a:pPr algn="l" fontAlgn="ctr"/>
                      <a:r>
                        <a:rPr lang="es-PE" sz="1300" b="0" i="0" u="none" strike="noStrike" dirty="0">
                          <a:solidFill>
                            <a:srgbClr val="000000"/>
                          </a:solidFill>
                          <a:effectLst/>
                          <a:latin typeface="Calibri" panose="020F0502020204030204" pitchFamily="34" charset="0"/>
                        </a:rPr>
                        <a:t>Ingresos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70,950,576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78,672,143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85,699,982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92,252,303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178,170,673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246,231,023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216,258,425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149,466,846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16835">
                <a:tc>
                  <a:txBody>
                    <a:bodyPr/>
                    <a:lstStyle/>
                    <a:p>
                      <a:pPr algn="l" fontAlgn="ctr"/>
                      <a:r>
                        <a:rPr lang="es-PE" sz="1300" b="0" i="0" u="none" strike="noStrike" dirty="0">
                          <a:solidFill>
                            <a:srgbClr val="000000"/>
                          </a:solidFill>
                          <a:effectLst/>
                          <a:latin typeface="Calibri" panose="020F0502020204030204" pitchFamily="34" charset="0"/>
                        </a:rPr>
                        <a:t>Costos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35,952,543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36,752,525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39,922,550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38,999,570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123,133,955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182,927,077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143,856,229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73,745,203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16835">
                <a:tc>
                  <a:txBody>
                    <a:bodyPr/>
                    <a:lstStyle/>
                    <a:p>
                      <a:pPr algn="l" fontAlgn="ctr"/>
                      <a:r>
                        <a:rPr lang="es-PE" sz="1300" b="0" i="0" u="none" strike="noStrike">
                          <a:solidFill>
                            <a:srgbClr val="000000"/>
                          </a:solidFill>
                          <a:effectLst/>
                          <a:latin typeface="Calibri" panose="020F0502020204030204" pitchFamily="34" charset="0"/>
                        </a:rPr>
                        <a:t>Gastos Operativos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3,323,781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2,889,446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3,285,202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3,431,742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3,726,860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5,136,612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5,581,490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5,065,622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16835">
                <a:tc>
                  <a:txBody>
                    <a:bodyPr/>
                    <a:lstStyle/>
                    <a:p>
                      <a:pPr algn="l" fontAlgn="ctr"/>
                      <a:r>
                        <a:rPr lang="es-PE" sz="1300" b="1" i="1" u="none" strike="noStrike">
                          <a:solidFill>
                            <a:srgbClr val="000000"/>
                          </a:solidFill>
                          <a:effectLst/>
                          <a:latin typeface="Calibri" panose="020F0502020204030204" pitchFamily="34" charset="0"/>
                        </a:rPr>
                        <a:t>Utilidad Operativa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dirty="0">
                          <a:solidFill>
                            <a:srgbClr val="000000"/>
                          </a:solidFill>
                          <a:effectLst/>
                          <a:latin typeface="Calibri" panose="020F0502020204030204" pitchFamily="34" charset="0"/>
                        </a:rPr>
                        <a:t>31,674,251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a:solidFill>
                            <a:srgbClr val="000000"/>
                          </a:solidFill>
                          <a:effectLst/>
                          <a:latin typeface="Calibri" panose="020F0502020204030204" pitchFamily="34" charset="0"/>
                        </a:rPr>
                        <a:t>39,030,172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dirty="0">
                          <a:solidFill>
                            <a:srgbClr val="000000"/>
                          </a:solidFill>
                          <a:effectLst/>
                          <a:latin typeface="Calibri" panose="020F0502020204030204" pitchFamily="34" charset="0"/>
                        </a:rPr>
                        <a:t>42,492,229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dirty="0">
                          <a:solidFill>
                            <a:srgbClr val="000000"/>
                          </a:solidFill>
                          <a:effectLst/>
                          <a:latin typeface="Calibri" panose="020F0502020204030204" pitchFamily="34" charset="0"/>
                        </a:rPr>
                        <a:t>49,820,991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a:solidFill>
                            <a:srgbClr val="000000"/>
                          </a:solidFill>
                          <a:effectLst/>
                          <a:latin typeface="Calibri" panose="020F0502020204030204" pitchFamily="34" charset="0"/>
                        </a:rPr>
                        <a:t>51,309,858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a:solidFill>
                            <a:srgbClr val="000000"/>
                          </a:solidFill>
                          <a:effectLst/>
                          <a:latin typeface="Calibri" panose="020F0502020204030204" pitchFamily="34" charset="0"/>
                        </a:rPr>
                        <a:t>58,167,335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a:solidFill>
                            <a:srgbClr val="000000"/>
                          </a:solidFill>
                          <a:effectLst/>
                          <a:latin typeface="Calibri" panose="020F0502020204030204" pitchFamily="34" charset="0"/>
                        </a:rPr>
                        <a:t>66,820,705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a:solidFill>
                            <a:srgbClr val="000000"/>
                          </a:solidFill>
                          <a:effectLst/>
                          <a:latin typeface="Calibri" panose="020F0502020204030204" pitchFamily="34" charset="0"/>
                        </a:rPr>
                        <a:t>70,656,021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16835">
                <a:tc>
                  <a:txBody>
                    <a:bodyPr/>
                    <a:lstStyle/>
                    <a:p>
                      <a:pPr algn="l" fontAlgn="ctr"/>
                      <a:r>
                        <a:rPr lang="es-PE" sz="1300" b="0" i="0" u="none" strike="noStrike">
                          <a:solidFill>
                            <a:srgbClr val="000000"/>
                          </a:solidFill>
                          <a:effectLst/>
                          <a:latin typeface="Calibri" panose="020F0502020204030204" pitchFamily="34" charset="0"/>
                        </a:rPr>
                        <a:t>Gastos Financieros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4,175,966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2,939,623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3,757,415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9,480,438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9,310,760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3,696,774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3,237,903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2,552,220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16835">
                <a:tc>
                  <a:txBody>
                    <a:bodyPr/>
                    <a:lstStyle/>
                    <a:p>
                      <a:pPr algn="l" fontAlgn="ctr"/>
                      <a:r>
                        <a:rPr lang="es-PE" sz="1300" b="1" i="1" u="none" strike="noStrike">
                          <a:solidFill>
                            <a:srgbClr val="000000"/>
                          </a:solidFill>
                          <a:effectLst/>
                          <a:latin typeface="Calibri" panose="020F0502020204030204" pitchFamily="34" charset="0"/>
                        </a:rPr>
                        <a:t>UAII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dirty="0">
                          <a:solidFill>
                            <a:srgbClr val="000000"/>
                          </a:solidFill>
                          <a:effectLst/>
                          <a:latin typeface="Calibri" panose="020F0502020204030204" pitchFamily="34" charset="0"/>
                        </a:rPr>
                        <a:t>27,498,285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a:solidFill>
                            <a:srgbClr val="000000"/>
                          </a:solidFill>
                          <a:effectLst/>
                          <a:latin typeface="Calibri" panose="020F0502020204030204" pitchFamily="34" charset="0"/>
                        </a:rPr>
                        <a:t>36,090,549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a:solidFill>
                            <a:srgbClr val="000000"/>
                          </a:solidFill>
                          <a:effectLst/>
                          <a:latin typeface="Calibri" panose="020F0502020204030204" pitchFamily="34" charset="0"/>
                        </a:rPr>
                        <a:t>38,734,814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dirty="0">
                          <a:solidFill>
                            <a:srgbClr val="000000"/>
                          </a:solidFill>
                          <a:effectLst/>
                          <a:latin typeface="Calibri" panose="020F0502020204030204" pitchFamily="34" charset="0"/>
                        </a:rPr>
                        <a:t>40,340,553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a:solidFill>
                            <a:srgbClr val="000000"/>
                          </a:solidFill>
                          <a:effectLst/>
                          <a:latin typeface="Calibri" panose="020F0502020204030204" pitchFamily="34" charset="0"/>
                        </a:rPr>
                        <a:t>41,999,098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a:solidFill>
                            <a:srgbClr val="000000"/>
                          </a:solidFill>
                          <a:effectLst/>
                          <a:latin typeface="Calibri" panose="020F0502020204030204" pitchFamily="34" charset="0"/>
                        </a:rPr>
                        <a:t>54,470,560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a:solidFill>
                            <a:srgbClr val="000000"/>
                          </a:solidFill>
                          <a:effectLst/>
                          <a:latin typeface="Calibri" panose="020F0502020204030204" pitchFamily="34" charset="0"/>
                        </a:rPr>
                        <a:t>63,582,803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1" u="none" strike="noStrike">
                          <a:solidFill>
                            <a:srgbClr val="000000"/>
                          </a:solidFill>
                          <a:effectLst/>
                          <a:latin typeface="Calibri" panose="020F0502020204030204" pitchFamily="34" charset="0"/>
                        </a:rPr>
                        <a:t>68,103,801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16835">
                <a:tc>
                  <a:txBody>
                    <a:bodyPr/>
                    <a:lstStyle/>
                    <a:p>
                      <a:pPr algn="l" fontAlgn="ctr"/>
                      <a:r>
                        <a:rPr lang="es-PE" sz="1300" b="0" i="0" u="none" strike="noStrike">
                          <a:solidFill>
                            <a:srgbClr val="000000"/>
                          </a:solidFill>
                          <a:effectLst/>
                          <a:latin typeface="Calibri" panose="020F0502020204030204" pitchFamily="34" charset="0"/>
                        </a:rPr>
                        <a:t>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6,612,862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8,310,207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11,578,499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10,244,561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dirty="0">
                          <a:solidFill>
                            <a:srgbClr val="000000"/>
                          </a:solidFill>
                          <a:effectLst/>
                          <a:latin typeface="Calibri" panose="020F0502020204030204" pitchFamily="34" charset="0"/>
                        </a:rPr>
                        <a:t>10,908,903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13,611,099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16,262,847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0" i="0" u="none" strike="noStrike">
                          <a:solidFill>
                            <a:srgbClr val="000000"/>
                          </a:solidFill>
                          <a:effectLst/>
                          <a:latin typeface="Calibri" panose="020F0502020204030204" pitchFamily="34" charset="0"/>
                        </a:rPr>
                        <a:t>18,678,136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16835">
                <a:tc>
                  <a:txBody>
                    <a:bodyPr/>
                    <a:lstStyle/>
                    <a:p>
                      <a:pPr algn="l" fontAlgn="ctr"/>
                      <a:r>
                        <a:rPr lang="es-PE" sz="1300" b="1" i="0" u="none" strike="noStrike">
                          <a:solidFill>
                            <a:srgbClr val="000000"/>
                          </a:solidFill>
                          <a:effectLst/>
                          <a:latin typeface="Calibri" panose="020F0502020204030204" pitchFamily="34" charset="0"/>
                        </a:rPr>
                        <a:t>Utilidad Neta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0" u="none" strike="noStrike">
                          <a:solidFill>
                            <a:srgbClr val="000000"/>
                          </a:solidFill>
                          <a:effectLst/>
                          <a:latin typeface="Calibri" panose="020F0502020204030204" pitchFamily="34" charset="0"/>
                        </a:rPr>
                        <a:t>20,885,424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0" u="none" strike="noStrike" dirty="0">
                          <a:solidFill>
                            <a:srgbClr val="000000"/>
                          </a:solidFill>
                          <a:effectLst/>
                          <a:latin typeface="Calibri" panose="020F0502020204030204" pitchFamily="34" charset="0"/>
                        </a:rPr>
                        <a:t>27,780,342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0" u="none" strike="noStrike" dirty="0">
                          <a:solidFill>
                            <a:srgbClr val="000000"/>
                          </a:solidFill>
                          <a:effectLst/>
                          <a:latin typeface="Calibri" panose="020F0502020204030204" pitchFamily="34" charset="0"/>
                        </a:rPr>
                        <a:t>27,156,315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0" u="none" strike="noStrike" dirty="0">
                          <a:solidFill>
                            <a:srgbClr val="000000"/>
                          </a:solidFill>
                          <a:effectLst/>
                          <a:latin typeface="Calibri" panose="020F0502020204030204" pitchFamily="34" charset="0"/>
                        </a:rPr>
                        <a:t>30,095,992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0" u="none" strike="noStrike" dirty="0">
                          <a:solidFill>
                            <a:srgbClr val="000000"/>
                          </a:solidFill>
                          <a:effectLst/>
                          <a:latin typeface="Calibri" panose="020F0502020204030204" pitchFamily="34" charset="0"/>
                        </a:rPr>
                        <a:t>31,090,195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0" u="none" strike="noStrike" dirty="0">
                          <a:solidFill>
                            <a:srgbClr val="000000"/>
                          </a:solidFill>
                          <a:effectLst/>
                          <a:latin typeface="Calibri" panose="020F0502020204030204" pitchFamily="34" charset="0"/>
                        </a:rPr>
                        <a:t>40,859,461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0" u="none" strike="noStrike" dirty="0">
                          <a:solidFill>
                            <a:srgbClr val="000000"/>
                          </a:solidFill>
                          <a:effectLst/>
                          <a:latin typeface="Calibri" panose="020F0502020204030204" pitchFamily="34" charset="0"/>
                        </a:rPr>
                        <a:t>47,319,956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300" b="1" i="0" u="none" strike="noStrike" dirty="0">
                          <a:solidFill>
                            <a:srgbClr val="000000"/>
                          </a:solidFill>
                          <a:effectLst/>
                          <a:latin typeface="Calibri" panose="020F0502020204030204" pitchFamily="34" charset="0"/>
                        </a:rPr>
                        <a:t>49,425,665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descr="C:\Documents and Settings\merly.godoy\Escritorio\16.COLOCACION DE LETREROS EN PEAJE\IMG_1738.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52321" y="374225"/>
            <a:ext cx="1579730" cy="1110559"/>
          </a:xfrm>
          <a:prstGeom prst="rect">
            <a:avLst/>
          </a:prstGeom>
          <a:ln>
            <a:noFill/>
          </a:ln>
          <a:effectLst>
            <a:softEdge rad="112500"/>
          </a:effectLst>
        </p:spPr>
      </p:pic>
      <p:graphicFrame>
        <p:nvGraphicFramePr>
          <p:cNvPr id="2" name="1 Tabla"/>
          <p:cNvGraphicFramePr>
            <a:graphicFrameLocks noGrp="1"/>
          </p:cNvGraphicFramePr>
          <p:nvPr>
            <p:extLst>
              <p:ext uri="{D42A27DB-BD31-4B8C-83A1-F6EECF244321}">
                <p14:modId xmlns:p14="http://schemas.microsoft.com/office/powerpoint/2010/main" val="1536057100"/>
              </p:ext>
            </p:extLst>
          </p:nvPr>
        </p:nvGraphicFramePr>
        <p:xfrm>
          <a:off x="107950" y="1484313"/>
          <a:ext cx="8785224" cy="4864227"/>
        </p:xfrm>
        <a:graphic>
          <a:graphicData uri="http://schemas.openxmlformats.org/drawingml/2006/table">
            <a:tbl>
              <a:tblPr/>
              <a:tblGrid>
                <a:gridCol w="2059178">
                  <a:extLst>
                    <a:ext uri="{9D8B030D-6E8A-4147-A177-3AD203B41FA5}">
                      <a16:colId xmlns="" xmlns:a16="http://schemas.microsoft.com/office/drawing/2014/main" val="20000"/>
                    </a:ext>
                  </a:extLst>
                </a:gridCol>
                <a:gridCol w="809283">
                  <a:extLst>
                    <a:ext uri="{9D8B030D-6E8A-4147-A177-3AD203B41FA5}">
                      <a16:colId xmlns="" xmlns:a16="http://schemas.microsoft.com/office/drawing/2014/main" val="20001"/>
                    </a:ext>
                  </a:extLst>
                </a:gridCol>
                <a:gridCol w="1379565">
                  <a:extLst>
                    <a:ext uri="{9D8B030D-6E8A-4147-A177-3AD203B41FA5}">
                      <a16:colId xmlns="" xmlns:a16="http://schemas.microsoft.com/office/drawing/2014/main" val="20002"/>
                    </a:ext>
                  </a:extLst>
                </a:gridCol>
                <a:gridCol w="1224136">
                  <a:extLst>
                    <a:ext uri="{9D8B030D-6E8A-4147-A177-3AD203B41FA5}">
                      <a16:colId xmlns="" xmlns:a16="http://schemas.microsoft.com/office/drawing/2014/main" val="20003"/>
                    </a:ext>
                  </a:extLst>
                </a:gridCol>
                <a:gridCol w="3313062">
                  <a:extLst>
                    <a:ext uri="{9D8B030D-6E8A-4147-A177-3AD203B41FA5}">
                      <a16:colId xmlns="" xmlns:a16="http://schemas.microsoft.com/office/drawing/2014/main" val="20004"/>
                    </a:ext>
                  </a:extLst>
                </a:gridCol>
              </a:tblGrid>
              <a:tr h="275940">
                <a:tc gridSpan="5">
                  <a:txBody>
                    <a:bodyPr/>
                    <a:lstStyle/>
                    <a:p>
                      <a:pPr algn="ctr" fontAlgn="b"/>
                      <a:r>
                        <a:rPr lang="es-PE" sz="1750" b="1" i="0" u="none" strike="noStrike" dirty="0">
                          <a:solidFill>
                            <a:srgbClr val="000000"/>
                          </a:solidFill>
                          <a:effectLst/>
                          <a:latin typeface="Calibri"/>
                        </a:rPr>
                        <a:t>Cuadro: Pólizas de Seguro</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 xmlns:a16="http://schemas.microsoft.com/office/drawing/2014/main" val="10000"/>
                  </a:ext>
                </a:extLst>
              </a:tr>
              <a:tr h="425363">
                <a:tc>
                  <a:txBody>
                    <a:bodyPr/>
                    <a:lstStyle/>
                    <a:p>
                      <a:pPr algn="ctr" fontAlgn="b"/>
                      <a:r>
                        <a:rPr lang="es-PE" sz="1200" b="1" i="0" u="none" strike="noStrike" dirty="0">
                          <a:solidFill>
                            <a:srgbClr val="000000"/>
                          </a:solidFill>
                          <a:effectLst/>
                          <a:latin typeface="Calibri"/>
                        </a:rPr>
                        <a:t>Póliza</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PE" sz="1200" b="1" i="0" u="none" strike="noStrike" dirty="0">
                          <a:solidFill>
                            <a:srgbClr val="000000"/>
                          </a:solidFill>
                          <a:effectLst/>
                          <a:latin typeface="Calibri"/>
                        </a:rPr>
                        <a:t>Tipo</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PE" sz="1200" b="1" i="0" u="none" strike="noStrike" dirty="0">
                          <a:solidFill>
                            <a:srgbClr val="000000"/>
                          </a:solidFill>
                          <a:effectLst/>
                          <a:latin typeface="Calibri"/>
                        </a:rPr>
                        <a:t>Entidad Financiera</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PE" sz="1200" b="1" i="0" u="none" strike="noStrike" dirty="0" smtClean="0">
                          <a:solidFill>
                            <a:srgbClr val="000000"/>
                          </a:solidFill>
                          <a:effectLst/>
                          <a:latin typeface="Calibri"/>
                        </a:rPr>
                        <a:t>Importe </a:t>
                      </a:r>
                      <a:r>
                        <a:rPr lang="es-PE" sz="1200" b="1" i="0" u="none" strike="noStrike" dirty="0">
                          <a:solidFill>
                            <a:srgbClr val="000000"/>
                          </a:solidFill>
                          <a:effectLst/>
                          <a:latin typeface="Calibri"/>
                        </a:rPr>
                        <a:t>Total (USD)</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PE" sz="1200" b="1" i="0" u="none" strike="noStrike" dirty="0">
                          <a:solidFill>
                            <a:srgbClr val="000000"/>
                          </a:solidFill>
                          <a:effectLst/>
                          <a:latin typeface="Calibri"/>
                        </a:rPr>
                        <a:t>Vencimiento</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1"/>
                  </a:ext>
                </a:extLst>
              </a:tr>
              <a:tr h="513214">
                <a:tc>
                  <a:txBody>
                    <a:bodyPr/>
                    <a:lstStyle/>
                    <a:p>
                      <a:pPr algn="ctr" fontAlgn="b"/>
                      <a:r>
                        <a:rPr lang="es-PE" sz="1500" b="0" i="0" u="none" strike="noStrike" dirty="0" smtClean="0">
                          <a:solidFill>
                            <a:srgbClr val="000000"/>
                          </a:solidFill>
                          <a:effectLst/>
                          <a:latin typeface="Calibri"/>
                        </a:rPr>
                        <a:t>Obras Civiles Terminadas - OCT</a:t>
                      </a:r>
                      <a:endParaRPr lang="es-PE" sz="1500" b="0" i="0" u="none" strike="noStrike" dirty="0">
                        <a:solidFill>
                          <a:srgbClr val="000000"/>
                        </a:solidFill>
                        <a:effectLst/>
                        <a:latin typeface="Calibri"/>
                      </a:endParaRP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a:solidFill>
                            <a:srgbClr val="000000"/>
                          </a:solidFill>
                          <a:effectLst/>
                          <a:latin typeface="Calibri"/>
                        </a:rPr>
                        <a:t>Contractual</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err="1">
                          <a:solidFill>
                            <a:srgbClr val="000000"/>
                          </a:solidFill>
                          <a:effectLst/>
                          <a:latin typeface="Calibri"/>
                        </a:rPr>
                        <a:t>Rimac</a:t>
                      </a:r>
                      <a:r>
                        <a:rPr lang="es-PE" sz="1200" b="0" i="0" u="none" strike="noStrike" dirty="0">
                          <a:solidFill>
                            <a:srgbClr val="000000"/>
                          </a:solidFill>
                          <a:effectLst/>
                          <a:latin typeface="Calibri"/>
                        </a:rPr>
                        <a:t> Seguros y Reaseguros</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400" b="0" i="0" u="none" strike="noStrike" dirty="0">
                          <a:solidFill>
                            <a:srgbClr val="000000"/>
                          </a:solidFill>
                          <a:effectLst/>
                          <a:latin typeface="Calibri"/>
                        </a:rPr>
                        <a:t>                </a:t>
                      </a:r>
                      <a:r>
                        <a:rPr lang="es-PE" sz="1400" b="0" i="0" u="none" strike="noStrike" dirty="0" smtClean="0">
                          <a:solidFill>
                            <a:srgbClr val="000000"/>
                          </a:solidFill>
                          <a:effectLst/>
                          <a:latin typeface="Calibri"/>
                        </a:rPr>
                        <a:t>30,000,000</a:t>
                      </a:r>
                      <a:endParaRPr lang="es-PE" sz="1400" b="0" i="0" u="none" strike="noStrike" dirty="0">
                        <a:solidFill>
                          <a:srgbClr val="000000"/>
                        </a:solidFill>
                        <a:effectLst/>
                        <a:latin typeface="Calibri"/>
                      </a:endParaRP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200" b="0" i="0" u="none" strike="noStrike" dirty="0">
                          <a:solidFill>
                            <a:srgbClr val="000000"/>
                          </a:solidFill>
                          <a:effectLst/>
                          <a:latin typeface="Calibri"/>
                        </a:rPr>
                        <a:t>Renovable anualmente hasta el vencimiento del CC</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513214">
                <a:tc>
                  <a:txBody>
                    <a:bodyPr/>
                    <a:lstStyle/>
                    <a:p>
                      <a:pPr algn="ctr" fontAlgn="b"/>
                      <a:r>
                        <a:rPr lang="es-PE" sz="1500" b="0" i="0" u="none" strike="noStrike" dirty="0">
                          <a:solidFill>
                            <a:srgbClr val="000000"/>
                          </a:solidFill>
                          <a:effectLst/>
                          <a:latin typeface="Calibri"/>
                        </a:rPr>
                        <a:t>Responsabilidad Civil - RC</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a:solidFill>
                            <a:srgbClr val="000000"/>
                          </a:solidFill>
                          <a:effectLst/>
                          <a:latin typeface="Calibri"/>
                        </a:rPr>
                        <a:t>Contractual</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a:solidFill>
                            <a:srgbClr val="000000"/>
                          </a:solidFill>
                          <a:effectLst/>
                          <a:latin typeface="Calibri"/>
                        </a:rPr>
                        <a:t>Rimac Seguros y Reaseguros</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400" b="0" i="0" u="none" strike="noStrike" dirty="0">
                          <a:solidFill>
                            <a:srgbClr val="000000"/>
                          </a:solidFill>
                          <a:effectLst/>
                          <a:latin typeface="Calibri"/>
                        </a:rPr>
                        <a:t>                  </a:t>
                      </a:r>
                      <a:r>
                        <a:rPr lang="es-PE" sz="1400" b="0" i="0" u="none" strike="noStrike" dirty="0" smtClean="0">
                          <a:solidFill>
                            <a:srgbClr val="000000"/>
                          </a:solidFill>
                          <a:effectLst/>
                          <a:latin typeface="Calibri"/>
                        </a:rPr>
                        <a:t>3,622,600 </a:t>
                      </a:r>
                      <a:endParaRPr lang="es-PE" sz="1400" b="0" i="0" u="none" strike="noStrike" dirty="0">
                        <a:solidFill>
                          <a:srgbClr val="000000"/>
                        </a:solidFill>
                        <a:effectLst/>
                        <a:latin typeface="Calibri"/>
                      </a:endParaRP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200" b="0" i="0" u="none" strike="noStrike" dirty="0">
                          <a:solidFill>
                            <a:srgbClr val="000000"/>
                          </a:solidFill>
                          <a:effectLst/>
                          <a:latin typeface="Calibri"/>
                        </a:rPr>
                        <a:t>Renovable anualmente hasta el vencimiento del CC</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13214">
                <a:tc>
                  <a:txBody>
                    <a:bodyPr/>
                    <a:lstStyle/>
                    <a:p>
                      <a:pPr algn="ctr" fontAlgn="b"/>
                      <a:r>
                        <a:rPr lang="es-PE" sz="1500" b="0" i="0" u="none" strike="noStrike" dirty="0">
                          <a:solidFill>
                            <a:srgbClr val="000000"/>
                          </a:solidFill>
                          <a:effectLst/>
                          <a:latin typeface="Calibri"/>
                        </a:rPr>
                        <a:t>3D</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a:solidFill>
                            <a:srgbClr val="000000"/>
                          </a:solidFill>
                          <a:effectLst/>
                          <a:latin typeface="Calibri"/>
                        </a:rPr>
                        <a:t>Contractual</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a:solidFill>
                            <a:srgbClr val="000000"/>
                          </a:solidFill>
                          <a:effectLst/>
                          <a:latin typeface="Calibri"/>
                        </a:rPr>
                        <a:t>Rimac Seguros y Reaseguros</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400" b="0" i="0" u="none" strike="noStrike" dirty="0">
                          <a:solidFill>
                            <a:srgbClr val="000000"/>
                          </a:solidFill>
                          <a:effectLst/>
                          <a:latin typeface="Calibri"/>
                        </a:rPr>
                        <a:t>                      </a:t>
                      </a:r>
                      <a:r>
                        <a:rPr lang="es-PE" sz="1400" b="0" i="0" u="none" strike="noStrike" dirty="0" smtClean="0">
                          <a:solidFill>
                            <a:srgbClr val="000000"/>
                          </a:solidFill>
                          <a:effectLst/>
                          <a:latin typeface="Calibri"/>
                        </a:rPr>
                        <a:t>100,000 </a:t>
                      </a:r>
                      <a:endParaRPr lang="es-PE" sz="1400" b="0" i="0" u="none" strike="noStrike" dirty="0">
                        <a:solidFill>
                          <a:srgbClr val="000000"/>
                        </a:solidFill>
                        <a:effectLst/>
                        <a:latin typeface="Calibri"/>
                      </a:endParaRP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200" b="0" i="0" u="none" strike="noStrike" dirty="0">
                          <a:solidFill>
                            <a:srgbClr val="000000"/>
                          </a:solidFill>
                          <a:effectLst/>
                          <a:latin typeface="Calibri"/>
                        </a:rPr>
                        <a:t>Renovable anualmente hasta el vencimiento del CC</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513214">
                <a:tc>
                  <a:txBody>
                    <a:bodyPr/>
                    <a:lstStyle/>
                    <a:p>
                      <a:pPr algn="ctr" fontAlgn="b"/>
                      <a:r>
                        <a:rPr lang="es-PE" sz="1500" b="0" i="0" u="none" strike="noStrike" dirty="0">
                          <a:solidFill>
                            <a:srgbClr val="000000"/>
                          </a:solidFill>
                          <a:effectLst/>
                          <a:latin typeface="Calibri"/>
                        </a:rPr>
                        <a:t>Accidentes Personales a usuarios</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a:solidFill>
                            <a:srgbClr val="000000"/>
                          </a:solidFill>
                          <a:effectLst/>
                          <a:latin typeface="Calibri"/>
                        </a:rPr>
                        <a:t>Contractual</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a:solidFill>
                            <a:srgbClr val="000000"/>
                          </a:solidFill>
                          <a:effectLst/>
                          <a:latin typeface="Calibri"/>
                        </a:rPr>
                        <a:t>Rimac Seguros y Reaseguros</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400" b="0" i="0" u="none" strike="noStrike" dirty="0">
                          <a:solidFill>
                            <a:srgbClr val="000000"/>
                          </a:solidFill>
                          <a:effectLst/>
                          <a:latin typeface="Calibri"/>
                        </a:rPr>
                        <a:t>                           </a:t>
                      </a:r>
                      <a:r>
                        <a:rPr lang="es-PE" sz="1400" b="0" i="0" u="none" strike="noStrike" dirty="0" smtClean="0">
                          <a:solidFill>
                            <a:srgbClr val="000000"/>
                          </a:solidFill>
                          <a:effectLst/>
                          <a:latin typeface="Calibri"/>
                        </a:rPr>
                        <a:t>2,000 </a:t>
                      </a:r>
                      <a:endParaRPr lang="es-PE" sz="1400" b="0" i="0" u="none" strike="noStrike" dirty="0">
                        <a:solidFill>
                          <a:srgbClr val="000000"/>
                        </a:solidFill>
                        <a:effectLst/>
                        <a:latin typeface="Calibri"/>
                      </a:endParaRP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200" b="0" i="0" u="none" strike="noStrike" dirty="0">
                          <a:solidFill>
                            <a:srgbClr val="000000"/>
                          </a:solidFill>
                          <a:effectLst/>
                          <a:latin typeface="Calibri"/>
                        </a:rPr>
                        <a:t>Renovable anualmente hasta el vencimiento del CC</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513214">
                <a:tc>
                  <a:txBody>
                    <a:bodyPr/>
                    <a:lstStyle/>
                    <a:p>
                      <a:pPr algn="ctr" fontAlgn="b"/>
                      <a:r>
                        <a:rPr lang="es-PE" sz="1500" b="0" i="0" u="none" strike="noStrike" dirty="0" err="1">
                          <a:solidFill>
                            <a:srgbClr val="000000"/>
                          </a:solidFill>
                          <a:effectLst/>
                          <a:latin typeface="Calibri"/>
                        </a:rPr>
                        <a:t>Multiriesgo</a:t>
                      </a:r>
                      <a:endParaRPr lang="es-PE" sz="1500" b="0" i="0" u="none" strike="noStrike" dirty="0">
                        <a:solidFill>
                          <a:srgbClr val="000000"/>
                        </a:solidFill>
                        <a:effectLst/>
                        <a:latin typeface="Calibri"/>
                      </a:endParaRP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a:solidFill>
                            <a:srgbClr val="000000"/>
                          </a:solidFill>
                          <a:effectLst/>
                          <a:latin typeface="Calibri"/>
                        </a:rPr>
                        <a:t>Contractual</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a:solidFill>
                            <a:srgbClr val="000000"/>
                          </a:solidFill>
                          <a:effectLst/>
                          <a:latin typeface="Calibri"/>
                        </a:rPr>
                        <a:t>Rimac Seguros y Reaseguros</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400" b="0" i="0" u="none" strike="noStrike" dirty="0">
                          <a:solidFill>
                            <a:srgbClr val="000000"/>
                          </a:solidFill>
                          <a:effectLst/>
                          <a:latin typeface="Calibri"/>
                        </a:rPr>
                        <a:t>                  </a:t>
                      </a:r>
                      <a:r>
                        <a:rPr lang="es-PE" sz="1400" b="0" i="0" u="none" strike="noStrike" dirty="0" smtClean="0">
                          <a:solidFill>
                            <a:srgbClr val="000000"/>
                          </a:solidFill>
                          <a:effectLst/>
                          <a:latin typeface="Calibri"/>
                        </a:rPr>
                        <a:t>1,367,477 </a:t>
                      </a:r>
                      <a:endParaRPr lang="es-PE" sz="1400" b="0" i="0" u="none" strike="noStrike" dirty="0">
                        <a:solidFill>
                          <a:srgbClr val="000000"/>
                        </a:solidFill>
                        <a:effectLst/>
                        <a:latin typeface="Calibri"/>
                      </a:endParaRP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200" b="0" i="0" u="none" strike="noStrike" dirty="0">
                          <a:solidFill>
                            <a:srgbClr val="000000"/>
                          </a:solidFill>
                          <a:effectLst/>
                          <a:latin typeface="Calibri"/>
                        </a:rPr>
                        <a:t>Renovable anualmente hasta el vencimiento del CC</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513214">
                <a:tc>
                  <a:txBody>
                    <a:bodyPr/>
                    <a:lstStyle/>
                    <a:p>
                      <a:pPr algn="ctr" fontAlgn="b"/>
                      <a:r>
                        <a:rPr lang="es-PE" sz="1500" b="0" i="0" u="none" strike="noStrike" dirty="0">
                          <a:solidFill>
                            <a:srgbClr val="000000"/>
                          </a:solidFill>
                          <a:effectLst/>
                          <a:latin typeface="Calibri"/>
                        </a:rPr>
                        <a:t>SCTR Salud</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a:solidFill>
                            <a:srgbClr val="000000"/>
                          </a:solidFill>
                          <a:effectLst/>
                          <a:latin typeface="Calibri"/>
                        </a:rPr>
                        <a:t>Contractual</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a:solidFill>
                            <a:srgbClr val="000000"/>
                          </a:solidFill>
                          <a:effectLst/>
                          <a:latin typeface="Calibri"/>
                        </a:rPr>
                        <a:t>Rimac Seguros y Reaseguros</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400" b="0" i="0" u="none" strike="noStrike" dirty="0">
                          <a:solidFill>
                            <a:srgbClr val="000000"/>
                          </a:solidFill>
                          <a:effectLst/>
                          <a:latin typeface="Calibri"/>
                        </a:rPr>
                        <a:t> Conforme Decreto Supremo 00398 </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200" b="0" i="0" u="none" strike="noStrike" dirty="0">
                          <a:solidFill>
                            <a:srgbClr val="000000"/>
                          </a:solidFill>
                          <a:effectLst/>
                          <a:latin typeface="Calibri"/>
                        </a:rPr>
                        <a:t>Renovable anualmente hasta el vencimiento del CC</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513214">
                <a:tc>
                  <a:txBody>
                    <a:bodyPr/>
                    <a:lstStyle/>
                    <a:p>
                      <a:pPr algn="ctr" fontAlgn="b"/>
                      <a:r>
                        <a:rPr lang="es-PE" sz="1500" b="0" i="0" u="none" strike="noStrike" dirty="0">
                          <a:solidFill>
                            <a:srgbClr val="000000"/>
                          </a:solidFill>
                          <a:effectLst/>
                          <a:latin typeface="Calibri"/>
                        </a:rPr>
                        <a:t>CAR</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a:solidFill>
                            <a:srgbClr val="000000"/>
                          </a:solidFill>
                          <a:effectLst/>
                          <a:latin typeface="Calibri"/>
                        </a:rPr>
                        <a:t>Contractual</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a:solidFill>
                            <a:srgbClr val="000000"/>
                          </a:solidFill>
                          <a:effectLst/>
                          <a:latin typeface="Calibri"/>
                        </a:rPr>
                        <a:t>Rimac Seguros y Reaseguros</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400" b="0" i="0" u="none" strike="noStrike" dirty="0">
                          <a:solidFill>
                            <a:srgbClr val="000000"/>
                          </a:solidFill>
                          <a:effectLst/>
                          <a:latin typeface="Calibri"/>
                        </a:rPr>
                        <a:t>              </a:t>
                      </a:r>
                      <a:r>
                        <a:rPr lang="es-PE" sz="1400" b="0" i="0" u="none" strike="noStrike" dirty="0" smtClean="0">
                          <a:solidFill>
                            <a:srgbClr val="000000"/>
                          </a:solidFill>
                          <a:effectLst/>
                          <a:latin typeface="Calibri"/>
                        </a:rPr>
                        <a:t>106,562,320</a:t>
                      </a:r>
                      <a:endParaRPr lang="es-PE" sz="1400" b="0" i="0" u="none" strike="noStrike" dirty="0">
                        <a:solidFill>
                          <a:srgbClr val="000000"/>
                        </a:solidFill>
                        <a:effectLst/>
                        <a:latin typeface="Calibri"/>
                      </a:endParaRP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200" b="0" i="0" u="none" strike="noStrike" dirty="0">
                          <a:solidFill>
                            <a:srgbClr val="000000"/>
                          </a:solidFill>
                          <a:effectLst/>
                          <a:latin typeface="Calibri"/>
                        </a:rPr>
                        <a:t>Renovable anualmente hasta el vencimiento del CC</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86146">
                <a:tc>
                  <a:txBody>
                    <a:bodyPr/>
                    <a:lstStyle/>
                    <a:p>
                      <a:pPr algn="ctr" fontAlgn="b"/>
                      <a:r>
                        <a:rPr lang="es-PE" sz="1500" b="0" i="0" u="none" strike="noStrike" dirty="0">
                          <a:solidFill>
                            <a:srgbClr val="000000"/>
                          </a:solidFill>
                          <a:effectLst/>
                          <a:latin typeface="Calibri"/>
                        </a:rPr>
                        <a:t>SCTR Pensión</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a:solidFill>
                            <a:srgbClr val="000000"/>
                          </a:solidFill>
                          <a:effectLst/>
                          <a:latin typeface="Calibri"/>
                        </a:rPr>
                        <a:t>Contractual</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200" b="0" i="0" u="none" strike="noStrike" dirty="0">
                          <a:solidFill>
                            <a:srgbClr val="000000"/>
                          </a:solidFill>
                          <a:effectLst/>
                          <a:latin typeface="Calibri"/>
                        </a:rPr>
                        <a:t>MAPFRE</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400" b="0" i="0" u="none" strike="noStrike" dirty="0" smtClean="0">
                          <a:solidFill>
                            <a:srgbClr val="000000"/>
                          </a:solidFill>
                          <a:effectLst/>
                          <a:latin typeface="Calibri"/>
                        </a:rPr>
                        <a:t>Adecuado</a:t>
                      </a:r>
                      <a:r>
                        <a:rPr lang="es-PE" sz="1400" b="0" i="0" u="none" strike="noStrike" baseline="0" dirty="0" smtClean="0">
                          <a:solidFill>
                            <a:srgbClr val="000000"/>
                          </a:solidFill>
                          <a:effectLst/>
                          <a:latin typeface="Calibri"/>
                        </a:rPr>
                        <a:t> a</a:t>
                      </a:r>
                      <a:r>
                        <a:rPr lang="es-PE" sz="1400" b="0" i="0" u="none" strike="noStrike" dirty="0" smtClean="0">
                          <a:solidFill>
                            <a:srgbClr val="000000"/>
                          </a:solidFill>
                          <a:effectLst/>
                          <a:latin typeface="Calibri"/>
                        </a:rPr>
                        <a:t> </a:t>
                      </a:r>
                      <a:r>
                        <a:rPr lang="es-PE" sz="1400" b="0" i="0" u="none" strike="noStrike" dirty="0">
                          <a:solidFill>
                            <a:srgbClr val="000000"/>
                          </a:solidFill>
                          <a:effectLst/>
                          <a:latin typeface="Calibri"/>
                        </a:rPr>
                        <a:t>ley </a:t>
                      </a:r>
                      <a:r>
                        <a:rPr lang="es-PE" sz="1400" b="0" i="0" u="none" strike="noStrike" dirty="0" smtClean="0">
                          <a:solidFill>
                            <a:srgbClr val="000000"/>
                          </a:solidFill>
                          <a:effectLst/>
                          <a:latin typeface="Calibri"/>
                        </a:rPr>
                        <a:t>29946</a:t>
                      </a:r>
                      <a:endParaRPr lang="es-PE" sz="1400" b="0" i="0" u="none" strike="noStrike" dirty="0">
                        <a:solidFill>
                          <a:srgbClr val="000000"/>
                        </a:solidFill>
                        <a:effectLst/>
                        <a:latin typeface="Calibri"/>
                      </a:endParaRP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PE" sz="1200" b="0" i="0" u="none" strike="noStrike" dirty="0">
                          <a:solidFill>
                            <a:srgbClr val="000000"/>
                          </a:solidFill>
                          <a:effectLst/>
                          <a:latin typeface="Calibri"/>
                        </a:rPr>
                        <a:t>Renovable anualmente hasta el vencimiento del CC</a:t>
                      </a:r>
                    </a:p>
                  </a:txBody>
                  <a:tcPr marL="8420" marR="8420" marT="84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
        <p:nvSpPr>
          <p:cNvPr id="8" name="Text Box 14"/>
          <p:cNvSpPr txBox="1">
            <a:spLocks noChangeArrowheads="1"/>
          </p:cNvSpPr>
          <p:nvPr/>
        </p:nvSpPr>
        <p:spPr bwMode="auto">
          <a:xfrm>
            <a:off x="0" y="0"/>
            <a:ext cx="72362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s-PE" sz="2000" b="1" dirty="0" smtClean="0">
                <a:solidFill>
                  <a:srgbClr val="FFFFFF"/>
                </a:solidFill>
              </a:rPr>
              <a:t>d. Aspectos Administrativos y Financiero</a:t>
            </a:r>
            <a:endParaRPr lang="es-PE" sz="2000" b="1"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5 Imagen" descr="C:\Documents and Settings\merly.godoy\Escritorio\16.COLOCACION DE LETREROS EN PEAJE\IMG_1738.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8610" y="447452"/>
            <a:ext cx="1547886" cy="1253356"/>
          </a:xfrm>
          <a:prstGeom prst="rect">
            <a:avLst/>
          </a:prstGeom>
          <a:ln>
            <a:noFill/>
          </a:ln>
          <a:effectLst>
            <a:softEdge rad="112500"/>
          </a:effectLst>
        </p:spPr>
      </p:pic>
      <p:graphicFrame>
        <p:nvGraphicFramePr>
          <p:cNvPr id="3" name="2 Tabla"/>
          <p:cNvGraphicFramePr>
            <a:graphicFrameLocks noGrp="1"/>
          </p:cNvGraphicFramePr>
          <p:nvPr>
            <p:extLst>
              <p:ext uri="{D42A27DB-BD31-4B8C-83A1-F6EECF244321}">
                <p14:modId xmlns:p14="http://schemas.microsoft.com/office/powerpoint/2010/main" val="3652872256"/>
              </p:ext>
            </p:extLst>
          </p:nvPr>
        </p:nvGraphicFramePr>
        <p:xfrm>
          <a:off x="179388" y="2060575"/>
          <a:ext cx="8856662" cy="977745"/>
        </p:xfrm>
        <a:graphic>
          <a:graphicData uri="http://schemas.openxmlformats.org/drawingml/2006/table">
            <a:tbl>
              <a:tblPr/>
              <a:tblGrid>
                <a:gridCol w="1800136">
                  <a:extLst>
                    <a:ext uri="{9D8B030D-6E8A-4147-A177-3AD203B41FA5}">
                      <a16:colId xmlns="" xmlns:a16="http://schemas.microsoft.com/office/drawing/2014/main" val="20000"/>
                    </a:ext>
                  </a:extLst>
                </a:gridCol>
                <a:gridCol w="1091651">
                  <a:extLst>
                    <a:ext uri="{9D8B030D-6E8A-4147-A177-3AD203B41FA5}">
                      <a16:colId xmlns="" xmlns:a16="http://schemas.microsoft.com/office/drawing/2014/main" val="20001"/>
                    </a:ext>
                  </a:extLst>
                </a:gridCol>
                <a:gridCol w="1695184">
                  <a:extLst>
                    <a:ext uri="{9D8B030D-6E8A-4147-A177-3AD203B41FA5}">
                      <a16:colId xmlns="" xmlns:a16="http://schemas.microsoft.com/office/drawing/2014/main" val="20002"/>
                    </a:ext>
                  </a:extLst>
                </a:gridCol>
                <a:gridCol w="1533487">
                  <a:extLst>
                    <a:ext uri="{9D8B030D-6E8A-4147-A177-3AD203B41FA5}">
                      <a16:colId xmlns="" xmlns:a16="http://schemas.microsoft.com/office/drawing/2014/main" val="20003"/>
                    </a:ext>
                  </a:extLst>
                </a:gridCol>
                <a:gridCol w="2736204">
                  <a:extLst>
                    <a:ext uri="{9D8B030D-6E8A-4147-A177-3AD203B41FA5}">
                      <a16:colId xmlns="" xmlns:a16="http://schemas.microsoft.com/office/drawing/2014/main" val="20004"/>
                    </a:ext>
                  </a:extLst>
                </a:gridCol>
              </a:tblGrid>
              <a:tr h="226667">
                <a:tc gridSpan="5">
                  <a:txBody>
                    <a:bodyPr/>
                    <a:lstStyle/>
                    <a:p>
                      <a:pPr algn="ctr" fontAlgn="b"/>
                      <a:r>
                        <a:rPr lang="es-PE" sz="1750" b="1" i="0" u="none" strike="noStrike" dirty="0">
                          <a:solidFill>
                            <a:srgbClr val="000000"/>
                          </a:solidFill>
                          <a:effectLst/>
                          <a:latin typeface="Calibri"/>
                        </a:rPr>
                        <a:t>Cuadro: </a:t>
                      </a:r>
                      <a:r>
                        <a:rPr lang="es-PE" sz="1750" b="1" i="0" u="none" strike="noStrike" dirty="0" smtClean="0">
                          <a:solidFill>
                            <a:srgbClr val="000000"/>
                          </a:solidFill>
                          <a:effectLst/>
                          <a:latin typeface="Calibri"/>
                        </a:rPr>
                        <a:t>Cartas </a:t>
                      </a:r>
                      <a:r>
                        <a:rPr lang="es-PE" sz="1750" b="1" i="0" u="none" strike="noStrike" dirty="0">
                          <a:solidFill>
                            <a:srgbClr val="000000"/>
                          </a:solidFill>
                          <a:effectLst/>
                          <a:latin typeface="Calibri"/>
                        </a:rPr>
                        <a:t>Fianzas</a:t>
                      </a:r>
                    </a:p>
                  </a:txBody>
                  <a:tcPr marL="8420" marR="8420" marT="8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 xmlns:a16="http://schemas.microsoft.com/office/drawing/2014/main" val="10000"/>
                  </a:ext>
                </a:extLst>
              </a:tr>
              <a:tr h="226667">
                <a:tc>
                  <a:txBody>
                    <a:bodyPr/>
                    <a:lstStyle/>
                    <a:p>
                      <a:pPr algn="ctr" fontAlgn="b"/>
                      <a:r>
                        <a:rPr lang="es-PE" sz="1500" b="1" i="0" u="none" strike="noStrike" dirty="0">
                          <a:solidFill>
                            <a:srgbClr val="000000"/>
                          </a:solidFill>
                          <a:effectLst/>
                          <a:latin typeface="Calibri"/>
                        </a:rPr>
                        <a:t>Carta Fianza</a:t>
                      </a:r>
                    </a:p>
                  </a:txBody>
                  <a:tcPr marL="8420" marR="8420" marT="8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PE" sz="1500" b="1" i="0" u="none" strike="noStrike" dirty="0">
                          <a:solidFill>
                            <a:srgbClr val="000000"/>
                          </a:solidFill>
                          <a:effectLst/>
                          <a:latin typeface="Calibri"/>
                        </a:rPr>
                        <a:t>Tipo</a:t>
                      </a:r>
                    </a:p>
                  </a:txBody>
                  <a:tcPr marL="8420" marR="8420" marT="8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PE" sz="1500" b="1" i="0" u="none" strike="noStrike" dirty="0">
                          <a:solidFill>
                            <a:srgbClr val="000000"/>
                          </a:solidFill>
                          <a:effectLst/>
                          <a:latin typeface="Calibri"/>
                        </a:rPr>
                        <a:t>Entidad Financiera</a:t>
                      </a:r>
                    </a:p>
                  </a:txBody>
                  <a:tcPr marL="8420" marR="8420" marT="8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PE" sz="1500" b="1" i="0" u="none" strike="noStrike" dirty="0" err="1" smtClean="0">
                          <a:solidFill>
                            <a:srgbClr val="000000"/>
                          </a:solidFill>
                          <a:effectLst/>
                          <a:latin typeface="Calibri"/>
                        </a:rPr>
                        <a:t>Improte</a:t>
                      </a:r>
                      <a:r>
                        <a:rPr lang="es-PE" sz="1500" b="1" i="0" u="none" strike="noStrike" dirty="0" smtClean="0">
                          <a:solidFill>
                            <a:srgbClr val="000000"/>
                          </a:solidFill>
                          <a:effectLst/>
                          <a:latin typeface="Calibri"/>
                        </a:rPr>
                        <a:t> </a:t>
                      </a:r>
                      <a:r>
                        <a:rPr lang="es-PE" sz="1500" b="1" i="0" u="none" strike="noStrike" dirty="0">
                          <a:solidFill>
                            <a:srgbClr val="000000"/>
                          </a:solidFill>
                          <a:effectLst/>
                          <a:latin typeface="Calibri"/>
                        </a:rPr>
                        <a:t>(USD)</a:t>
                      </a:r>
                    </a:p>
                  </a:txBody>
                  <a:tcPr marL="8420" marR="8420" marT="8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b"/>
                      <a:r>
                        <a:rPr lang="es-PE" sz="1500" b="1" i="0" u="none" strike="noStrike" dirty="0">
                          <a:solidFill>
                            <a:srgbClr val="000000"/>
                          </a:solidFill>
                          <a:effectLst/>
                          <a:latin typeface="Calibri"/>
                        </a:rPr>
                        <a:t>Vencimiento</a:t>
                      </a:r>
                    </a:p>
                  </a:txBody>
                  <a:tcPr marL="8420" marR="8420" marT="841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1"/>
                  </a:ext>
                </a:extLst>
              </a:tr>
              <a:tr h="410267">
                <a:tc>
                  <a:txBody>
                    <a:bodyPr/>
                    <a:lstStyle/>
                    <a:p>
                      <a:pPr algn="ctr" fontAlgn="b"/>
                      <a:r>
                        <a:rPr lang="es-PE" sz="1500" b="0" i="0" u="none" strike="noStrike" dirty="0">
                          <a:solidFill>
                            <a:srgbClr val="000000"/>
                          </a:solidFill>
                          <a:effectLst/>
                          <a:latin typeface="Calibri"/>
                        </a:rPr>
                        <a:t>Carta Fianza de Fiel Cumplimiento</a:t>
                      </a:r>
                    </a:p>
                  </a:txBody>
                  <a:tcPr marL="8420" marR="8420" marT="84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500" b="0" i="0" u="none" strike="noStrike" dirty="0">
                          <a:solidFill>
                            <a:srgbClr val="000000"/>
                          </a:solidFill>
                          <a:effectLst/>
                          <a:latin typeface="Calibri"/>
                        </a:rPr>
                        <a:t>Contractual</a:t>
                      </a:r>
                    </a:p>
                  </a:txBody>
                  <a:tcPr marL="8420" marR="8420" marT="84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500" b="0" i="0" u="none" strike="noStrike" dirty="0">
                          <a:solidFill>
                            <a:srgbClr val="000000"/>
                          </a:solidFill>
                          <a:effectLst/>
                          <a:latin typeface="Calibri"/>
                        </a:rPr>
                        <a:t>Banco Internacional del Perú</a:t>
                      </a:r>
                    </a:p>
                  </a:txBody>
                  <a:tcPr marL="8420" marR="8420" marT="84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500" b="0" i="0" u="none" strike="noStrike" dirty="0">
                          <a:solidFill>
                            <a:srgbClr val="000000"/>
                          </a:solidFill>
                          <a:effectLst/>
                          <a:latin typeface="Calibri"/>
                        </a:rPr>
                        <a:t>               </a:t>
                      </a:r>
                      <a:r>
                        <a:rPr lang="es-PE" sz="1500" b="0" i="0" u="none" strike="noStrike" dirty="0" smtClean="0">
                          <a:solidFill>
                            <a:srgbClr val="000000"/>
                          </a:solidFill>
                          <a:effectLst/>
                          <a:latin typeface="Calibri"/>
                        </a:rPr>
                        <a:t>8,000,000.00 </a:t>
                      </a:r>
                      <a:endParaRPr lang="es-PE" sz="1500" b="0" i="0" u="none" strike="noStrike" dirty="0">
                        <a:solidFill>
                          <a:srgbClr val="000000"/>
                        </a:solidFill>
                        <a:effectLst/>
                        <a:latin typeface="Calibri"/>
                      </a:endParaRPr>
                    </a:p>
                  </a:txBody>
                  <a:tcPr marL="8420" marR="8420" marT="84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PE" sz="1500" b="0" i="0" u="none" strike="noStrike" dirty="0">
                          <a:solidFill>
                            <a:srgbClr val="000000"/>
                          </a:solidFill>
                          <a:effectLst/>
                          <a:latin typeface="Calibri"/>
                        </a:rPr>
                        <a:t>Al terminar la Concesión</a:t>
                      </a:r>
                    </a:p>
                  </a:txBody>
                  <a:tcPr marL="8420" marR="8420" marT="84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8" name="Text Box 14"/>
          <p:cNvSpPr txBox="1">
            <a:spLocks noChangeArrowheads="1"/>
          </p:cNvSpPr>
          <p:nvPr/>
        </p:nvSpPr>
        <p:spPr bwMode="auto">
          <a:xfrm>
            <a:off x="0" y="0"/>
            <a:ext cx="723629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eaLnBrk="1" hangingPunct="1">
              <a:spcBef>
                <a:spcPct val="50000"/>
              </a:spcBef>
            </a:pPr>
            <a:r>
              <a:rPr lang="es-PE" sz="2000" b="1" dirty="0" smtClean="0">
                <a:solidFill>
                  <a:srgbClr val="FFFFFF"/>
                </a:solidFill>
              </a:rPr>
              <a:t>d. Aspectos Administrativos y Financiero</a:t>
            </a:r>
            <a:endParaRPr lang="es-PE" sz="2000" b="1"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0"/>
            <a:ext cx="4427538" cy="428625"/>
          </a:xfrm>
          <a:prstGeom prst="rect">
            <a:avLst/>
          </a:prstGeom>
        </p:spPr>
        <p:txBody>
          <a:bodyPr anchor="ctr"/>
          <a:lstStyle/>
          <a:p>
            <a:pPr eaLnBrk="1" fontAlgn="auto" hangingPunct="1">
              <a:spcAft>
                <a:spcPts val="0"/>
              </a:spcAft>
              <a:defRPr/>
            </a:pPr>
            <a:r>
              <a:rPr lang="es-PE" sz="1900" b="1" dirty="0" smtClean="0">
                <a:solidFill>
                  <a:schemeClr val="bg1"/>
                </a:solidFill>
                <a:latin typeface="+mj-lt"/>
                <a:ea typeface="+mj-ea"/>
                <a:cs typeface="+mj-cs"/>
              </a:rPr>
              <a:t>e. Lecciones Aprendidas</a:t>
            </a:r>
            <a:endParaRPr lang="es-ES" sz="1900" b="1" dirty="0">
              <a:solidFill>
                <a:schemeClr val="bg1"/>
              </a:solidFill>
              <a:latin typeface="+mj-lt"/>
              <a:ea typeface="+mj-ea"/>
              <a:cs typeface="+mj-cs"/>
            </a:endParaRPr>
          </a:p>
        </p:txBody>
      </p:sp>
      <p:sp>
        <p:nvSpPr>
          <p:cNvPr id="4" name="9 Rectángulo"/>
          <p:cNvSpPr/>
          <p:nvPr/>
        </p:nvSpPr>
        <p:spPr>
          <a:xfrm>
            <a:off x="0" y="615440"/>
            <a:ext cx="8496944" cy="601703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Norvial, desarrolla cada año un mejor nivel de relación contractual con el Concedente MTC y el Regulador OSITRAN.</a:t>
            </a:r>
          </a:p>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Adicionalmente también cada año la relación con las autoridades locales del ámbito de la carretera – Red Vial N° 5 mejora a pesar de la problemática inherente de ejecutar las obras complementarias de seguridad vial en plazos que deberían ser reducidos.</a:t>
            </a:r>
          </a:p>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El año 2017 Norvial a interactuado con diferentes representantes de las regiones y centros poblados de la carretera, esta relación nos compromete a desarrollar un nivel de servicio muy exigente, mas allá de nuestras obligaciones contractuales respecto a la ejecución de Obras Complementarias y obligatorias. </a:t>
            </a:r>
            <a:r>
              <a:rPr lang="es-PE" altLang="es-PE" sz="1750" dirty="0" err="1" smtClean="0">
                <a:latin typeface="+mj-lt"/>
                <a:cs typeface="Arial" panose="020B0604020202020204" pitchFamily="34" charset="0"/>
              </a:rPr>
              <a:t>Norvial</a:t>
            </a:r>
            <a:r>
              <a:rPr lang="es-PE" altLang="es-PE" sz="1750" dirty="0" smtClean="0">
                <a:latin typeface="+mj-lt"/>
                <a:cs typeface="Arial" panose="020B0604020202020204" pitchFamily="34" charset="0"/>
              </a:rPr>
              <a:t> ratifica el compromiso firme de contribuir a la seguridad vial de la carretera así como el </a:t>
            </a:r>
            <a:r>
              <a:rPr lang="es-PE" sz="1750" dirty="0">
                <a:latin typeface="+mj-lt"/>
                <a:cs typeface="Arial" panose="020B0604020202020204" pitchFamily="34" charset="0"/>
              </a:rPr>
              <a:t>compromiso de operar y mantener la concesión dentro de los más altos estándares de calidad en el </a:t>
            </a:r>
            <a:r>
              <a:rPr lang="es-PE" sz="1750" dirty="0" smtClean="0">
                <a:latin typeface="+mj-lt"/>
                <a:cs typeface="Arial" panose="020B0604020202020204" pitchFamily="34" charset="0"/>
              </a:rPr>
              <a:t>servicio.</a:t>
            </a:r>
            <a:endParaRPr lang="es-PE" altLang="es-PE" sz="1750" dirty="0">
              <a:latin typeface="+mj-lt"/>
              <a:cs typeface="Arial" panose="020B0604020202020204" pitchFamily="34" charset="0"/>
            </a:endParaRPr>
          </a:p>
          <a:p>
            <a:pPr marL="285750" indent="-285750" algn="just">
              <a:lnSpc>
                <a:spcPct val="150000"/>
              </a:lnSpc>
              <a:buFont typeface="Arial" panose="020B0604020202020204" pitchFamily="34" charset="0"/>
              <a:buChar char="•"/>
            </a:pPr>
            <a:r>
              <a:rPr lang="es-PE" sz="1750" dirty="0" smtClean="0">
                <a:latin typeface="+mj-lt"/>
                <a:cs typeface="Arial" pitchFamily="34" charset="0"/>
              </a:rPr>
              <a:t>Un año mas Norvial mejora las relaciones comunitarias con los centros poblados, colegios, municipalidades, policía nacional entre otros.</a:t>
            </a:r>
          </a:p>
          <a:p>
            <a:pPr marL="285750" indent="-285750" algn="just">
              <a:lnSpc>
                <a:spcPct val="150000"/>
              </a:lnSpc>
              <a:buFont typeface="Arial" panose="020B0604020202020204" pitchFamily="34" charset="0"/>
              <a:buChar char="•"/>
            </a:pPr>
            <a:endParaRPr lang="es-PE" sz="1750" dirty="0" smtClean="0">
              <a:latin typeface="+mj-lt"/>
              <a:cs typeface="Arial" pitchFamily="34" charset="0"/>
            </a:endParaRPr>
          </a:p>
          <a:p>
            <a:endParaRPr lang="es-PE" sz="1750" dirty="0" smtClean="0">
              <a:latin typeface="+mj-lt"/>
              <a:cs typeface="Arial" pitchFamily="34" charset="0"/>
            </a:endParaRPr>
          </a:p>
        </p:txBody>
      </p:sp>
    </p:spTree>
    <p:extLst>
      <p:ext uri="{BB962C8B-B14F-4D97-AF65-F5344CB8AC3E}">
        <p14:creationId xmlns:p14="http://schemas.microsoft.com/office/powerpoint/2010/main" val="29999685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3 Imagen" descr="Mapa Norte Chico copy.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64000" y="120650"/>
            <a:ext cx="5075238" cy="6346825"/>
          </a:xfrm>
          <a:prstGeom prst="rect">
            <a:avLst/>
          </a:prstGeom>
          <a:ln>
            <a:noFill/>
          </a:ln>
          <a:effectLst>
            <a:softEdge rad="112500"/>
          </a:effectLst>
        </p:spPr>
      </p:pic>
      <p:sp>
        <p:nvSpPr>
          <p:cNvPr id="5" name="4 Elipse"/>
          <p:cNvSpPr>
            <a:spLocks/>
          </p:cNvSpPr>
          <p:nvPr/>
        </p:nvSpPr>
        <p:spPr>
          <a:xfrm>
            <a:off x="6643702" y="5857892"/>
            <a:ext cx="540000" cy="54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6" name="5 Elipse"/>
          <p:cNvSpPr>
            <a:spLocks/>
          </p:cNvSpPr>
          <p:nvPr/>
        </p:nvSpPr>
        <p:spPr>
          <a:xfrm>
            <a:off x="6357950" y="5286388"/>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4" name="13 Forma libre"/>
          <p:cNvSpPr/>
          <p:nvPr/>
        </p:nvSpPr>
        <p:spPr>
          <a:xfrm>
            <a:off x="5176838" y="3305175"/>
            <a:ext cx="1499464" cy="1985963"/>
          </a:xfrm>
          <a:custGeom>
            <a:avLst/>
            <a:gdLst>
              <a:gd name="connsiteX0" fmla="*/ 1395412 w 1499464"/>
              <a:gd name="connsiteY0" fmla="*/ 1985963 h 1985963"/>
              <a:gd name="connsiteX1" fmla="*/ 1471612 w 1499464"/>
              <a:gd name="connsiteY1" fmla="*/ 1885950 h 1985963"/>
              <a:gd name="connsiteX2" fmla="*/ 1481137 w 1499464"/>
              <a:gd name="connsiteY2" fmla="*/ 1847850 h 1985963"/>
              <a:gd name="connsiteX3" fmla="*/ 1452562 w 1499464"/>
              <a:gd name="connsiteY3" fmla="*/ 1824038 h 1985963"/>
              <a:gd name="connsiteX4" fmla="*/ 1414462 w 1499464"/>
              <a:gd name="connsiteY4" fmla="*/ 1843088 h 1985963"/>
              <a:gd name="connsiteX5" fmla="*/ 1362075 w 1499464"/>
              <a:gd name="connsiteY5" fmla="*/ 1814513 h 1985963"/>
              <a:gd name="connsiteX6" fmla="*/ 1333500 w 1499464"/>
              <a:gd name="connsiteY6" fmla="*/ 1771650 h 1985963"/>
              <a:gd name="connsiteX7" fmla="*/ 1314450 w 1499464"/>
              <a:gd name="connsiteY7" fmla="*/ 1714500 h 1985963"/>
              <a:gd name="connsiteX8" fmla="*/ 1300162 w 1499464"/>
              <a:gd name="connsiteY8" fmla="*/ 1690688 h 1985963"/>
              <a:gd name="connsiteX9" fmla="*/ 1300162 w 1499464"/>
              <a:gd name="connsiteY9" fmla="*/ 1657350 h 1985963"/>
              <a:gd name="connsiteX10" fmla="*/ 1304925 w 1499464"/>
              <a:gd name="connsiteY10" fmla="*/ 1619250 h 1985963"/>
              <a:gd name="connsiteX11" fmla="*/ 1266825 w 1499464"/>
              <a:gd name="connsiteY11" fmla="*/ 1585913 h 1985963"/>
              <a:gd name="connsiteX12" fmla="*/ 1266825 w 1499464"/>
              <a:gd name="connsiteY12" fmla="*/ 1585913 h 1985963"/>
              <a:gd name="connsiteX13" fmla="*/ 1233487 w 1499464"/>
              <a:gd name="connsiteY13" fmla="*/ 1524000 h 1985963"/>
              <a:gd name="connsiteX14" fmla="*/ 1233487 w 1499464"/>
              <a:gd name="connsiteY14" fmla="*/ 1471613 h 1985963"/>
              <a:gd name="connsiteX15" fmla="*/ 1233487 w 1499464"/>
              <a:gd name="connsiteY15" fmla="*/ 1452563 h 1985963"/>
              <a:gd name="connsiteX16" fmla="*/ 1266825 w 1499464"/>
              <a:gd name="connsiteY16" fmla="*/ 1428750 h 1985963"/>
              <a:gd name="connsiteX17" fmla="*/ 1266825 w 1499464"/>
              <a:gd name="connsiteY17" fmla="*/ 1419225 h 1985963"/>
              <a:gd name="connsiteX18" fmla="*/ 1228725 w 1499464"/>
              <a:gd name="connsiteY18" fmla="*/ 1419225 h 1985963"/>
              <a:gd name="connsiteX19" fmla="*/ 1195387 w 1499464"/>
              <a:gd name="connsiteY19" fmla="*/ 1438275 h 1985963"/>
              <a:gd name="connsiteX20" fmla="*/ 1152525 w 1499464"/>
              <a:gd name="connsiteY20" fmla="*/ 1452563 h 1985963"/>
              <a:gd name="connsiteX21" fmla="*/ 1081087 w 1499464"/>
              <a:gd name="connsiteY21" fmla="*/ 1409700 h 1985963"/>
              <a:gd name="connsiteX22" fmla="*/ 1057275 w 1499464"/>
              <a:gd name="connsiteY22" fmla="*/ 1390650 h 1985963"/>
              <a:gd name="connsiteX23" fmla="*/ 1047750 w 1499464"/>
              <a:gd name="connsiteY23" fmla="*/ 1343025 h 1985963"/>
              <a:gd name="connsiteX24" fmla="*/ 1023937 w 1499464"/>
              <a:gd name="connsiteY24" fmla="*/ 1252538 h 1985963"/>
              <a:gd name="connsiteX25" fmla="*/ 995362 w 1499464"/>
              <a:gd name="connsiteY25" fmla="*/ 1247775 h 1985963"/>
              <a:gd name="connsiteX26" fmla="*/ 962025 w 1499464"/>
              <a:gd name="connsiteY26" fmla="*/ 1176338 h 1985963"/>
              <a:gd name="connsiteX27" fmla="*/ 952500 w 1499464"/>
              <a:gd name="connsiteY27" fmla="*/ 1162050 h 1985963"/>
              <a:gd name="connsiteX28" fmla="*/ 919162 w 1499464"/>
              <a:gd name="connsiteY28" fmla="*/ 1090613 h 1985963"/>
              <a:gd name="connsiteX29" fmla="*/ 904875 w 1499464"/>
              <a:gd name="connsiteY29" fmla="*/ 1014413 h 1985963"/>
              <a:gd name="connsiteX30" fmla="*/ 895350 w 1499464"/>
              <a:gd name="connsiteY30" fmla="*/ 1000125 h 1985963"/>
              <a:gd name="connsiteX31" fmla="*/ 881062 w 1499464"/>
              <a:gd name="connsiteY31" fmla="*/ 928688 h 1985963"/>
              <a:gd name="connsiteX32" fmla="*/ 823912 w 1499464"/>
              <a:gd name="connsiteY32" fmla="*/ 904875 h 1985963"/>
              <a:gd name="connsiteX33" fmla="*/ 809625 w 1499464"/>
              <a:gd name="connsiteY33" fmla="*/ 900113 h 1985963"/>
              <a:gd name="connsiteX34" fmla="*/ 695325 w 1499464"/>
              <a:gd name="connsiteY34" fmla="*/ 847725 h 1985963"/>
              <a:gd name="connsiteX35" fmla="*/ 676275 w 1499464"/>
              <a:gd name="connsiteY35" fmla="*/ 790575 h 1985963"/>
              <a:gd name="connsiteX36" fmla="*/ 661987 w 1499464"/>
              <a:gd name="connsiteY36" fmla="*/ 752475 h 1985963"/>
              <a:gd name="connsiteX37" fmla="*/ 619125 w 1499464"/>
              <a:gd name="connsiteY37" fmla="*/ 757238 h 1985963"/>
              <a:gd name="connsiteX38" fmla="*/ 619125 w 1499464"/>
              <a:gd name="connsiteY38" fmla="*/ 719138 h 1985963"/>
              <a:gd name="connsiteX39" fmla="*/ 619125 w 1499464"/>
              <a:gd name="connsiteY39" fmla="*/ 714375 h 1985963"/>
              <a:gd name="connsiteX40" fmla="*/ 528637 w 1499464"/>
              <a:gd name="connsiteY40" fmla="*/ 709613 h 1985963"/>
              <a:gd name="connsiteX41" fmla="*/ 476250 w 1499464"/>
              <a:gd name="connsiteY41" fmla="*/ 700088 h 1985963"/>
              <a:gd name="connsiteX42" fmla="*/ 423862 w 1499464"/>
              <a:gd name="connsiteY42" fmla="*/ 609600 h 1985963"/>
              <a:gd name="connsiteX43" fmla="*/ 409575 w 1499464"/>
              <a:gd name="connsiteY43" fmla="*/ 590550 h 1985963"/>
              <a:gd name="connsiteX44" fmla="*/ 0 w 1499464"/>
              <a:gd name="connsiteY44" fmla="*/ 0 h 198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499464" h="1985963">
                <a:moveTo>
                  <a:pt x="1395412" y="1985963"/>
                </a:moveTo>
                <a:lnTo>
                  <a:pt x="1471612" y="1885950"/>
                </a:lnTo>
                <a:cubicBezTo>
                  <a:pt x="1486457" y="1846363"/>
                  <a:pt x="1499464" y="1847850"/>
                  <a:pt x="1481137" y="1847850"/>
                </a:cubicBezTo>
                <a:lnTo>
                  <a:pt x="1452562" y="1824038"/>
                </a:lnTo>
                <a:lnTo>
                  <a:pt x="1414462" y="1843088"/>
                </a:lnTo>
                <a:lnTo>
                  <a:pt x="1362075" y="1814513"/>
                </a:lnTo>
                <a:lnTo>
                  <a:pt x="1333500" y="1771650"/>
                </a:lnTo>
                <a:cubicBezTo>
                  <a:pt x="1318621" y="1717097"/>
                  <a:pt x="1332009" y="1732063"/>
                  <a:pt x="1314450" y="1714500"/>
                </a:cubicBezTo>
                <a:lnTo>
                  <a:pt x="1300162" y="1690688"/>
                </a:lnTo>
                <a:lnTo>
                  <a:pt x="1300162" y="1657350"/>
                </a:lnTo>
                <a:lnTo>
                  <a:pt x="1304925" y="1619250"/>
                </a:lnTo>
                <a:cubicBezTo>
                  <a:pt x="1270465" y="1584791"/>
                  <a:pt x="1287302" y="1585913"/>
                  <a:pt x="1266825" y="1585913"/>
                </a:cubicBezTo>
                <a:lnTo>
                  <a:pt x="1266825" y="1585913"/>
                </a:lnTo>
                <a:cubicBezTo>
                  <a:pt x="1232687" y="1527392"/>
                  <a:pt x="1233487" y="1550817"/>
                  <a:pt x="1233487" y="1524000"/>
                </a:cubicBezTo>
                <a:lnTo>
                  <a:pt x="1233487" y="1471613"/>
                </a:lnTo>
                <a:lnTo>
                  <a:pt x="1233487" y="1452563"/>
                </a:lnTo>
                <a:lnTo>
                  <a:pt x="1266825" y="1428750"/>
                </a:lnTo>
                <a:lnTo>
                  <a:pt x="1266825" y="1419225"/>
                </a:lnTo>
                <a:cubicBezTo>
                  <a:pt x="1231265" y="1414146"/>
                  <a:pt x="1241425" y="1406525"/>
                  <a:pt x="1228725" y="1419225"/>
                </a:cubicBezTo>
                <a:cubicBezTo>
                  <a:pt x="1201868" y="1435339"/>
                  <a:pt x="1213192" y="1429374"/>
                  <a:pt x="1195387" y="1438275"/>
                </a:cubicBezTo>
                <a:lnTo>
                  <a:pt x="1152525" y="1452563"/>
                </a:lnTo>
                <a:lnTo>
                  <a:pt x="1081087" y="1409700"/>
                </a:lnTo>
                <a:lnTo>
                  <a:pt x="1057275" y="1390650"/>
                </a:lnTo>
                <a:cubicBezTo>
                  <a:pt x="1047406" y="1346238"/>
                  <a:pt x="1047750" y="1362424"/>
                  <a:pt x="1047750" y="1343025"/>
                </a:cubicBezTo>
                <a:lnTo>
                  <a:pt x="1023937" y="1252538"/>
                </a:lnTo>
                <a:lnTo>
                  <a:pt x="995362" y="1247775"/>
                </a:lnTo>
                <a:cubicBezTo>
                  <a:pt x="984250" y="1223963"/>
                  <a:pt x="973777" y="1199841"/>
                  <a:pt x="962025" y="1176338"/>
                </a:cubicBezTo>
                <a:cubicBezTo>
                  <a:pt x="959465" y="1171218"/>
                  <a:pt x="952500" y="1162050"/>
                  <a:pt x="952500" y="1162050"/>
                </a:cubicBezTo>
                <a:cubicBezTo>
                  <a:pt x="918452" y="1093955"/>
                  <a:pt x="919162" y="1120223"/>
                  <a:pt x="919162" y="1090613"/>
                </a:cubicBezTo>
                <a:cubicBezTo>
                  <a:pt x="914400" y="1065213"/>
                  <a:pt x="910199" y="1039701"/>
                  <a:pt x="904875" y="1014413"/>
                </a:cubicBezTo>
                <a:cubicBezTo>
                  <a:pt x="901550" y="998619"/>
                  <a:pt x="904519" y="1000125"/>
                  <a:pt x="895350" y="1000125"/>
                </a:cubicBezTo>
                <a:lnTo>
                  <a:pt x="881062" y="928688"/>
                </a:lnTo>
                <a:lnTo>
                  <a:pt x="823912" y="904875"/>
                </a:lnTo>
                <a:cubicBezTo>
                  <a:pt x="819251" y="903011"/>
                  <a:pt x="809625" y="900113"/>
                  <a:pt x="809625" y="900113"/>
                </a:cubicBezTo>
                <a:cubicBezTo>
                  <a:pt x="698028" y="851593"/>
                  <a:pt x="728237" y="880644"/>
                  <a:pt x="695325" y="847725"/>
                </a:cubicBezTo>
                <a:cubicBezTo>
                  <a:pt x="680017" y="796700"/>
                  <a:pt x="688449" y="814925"/>
                  <a:pt x="676275" y="790575"/>
                </a:cubicBezTo>
                <a:lnTo>
                  <a:pt x="661987" y="752475"/>
                </a:lnTo>
                <a:cubicBezTo>
                  <a:pt x="617575" y="762344"/>
                  <a:pt x="619125" y="776636"/>
                  <a:pt x="619125" y="757238"/>
                </a:cubicBezTo>
                <a:lnTo>
                  <a:pt x="619125" y="719138"/>
                </a:lnTo>
                <a:lnTo>
                  <a:pt x="619125" y="714375"/>
                </a:lnTo>
                <a:cubicBezTo>
                  <a:pt x="547715" y="708883"/>
                  <a:pt x="577911" y="709613"/>
                  <a:pt x="528637" y="709613"/>
                </a:cubicBezTo>
                <a:lnTo>
                  <a:pt x="476250" y="700088"/>
                </a:lnTo>
                <a:cubicBezTo>
                  <a:pt x="458787" y="669925"/>
                  <a:pt x="441593" y="639606"/>
                  <a:pt x="423862" y="609600"/>
                </a:cubicBezTo>
                <a:cubicBezTo>
                  <a:pt x="416085" y="596439"/>
                  <a:pt x="417210" y="598186"/>
                  <a:pt x="409575" y="590550"/>
                </a:cubicBezTo>
                <a:lnTo>
                  <a:pt x="0" y="0"/>
                </a:lnTo>
              </a:path>
            </a:pathLst>
          </a:custGeom>
          <a:ln w="38100" cmpd="sng">
            <a:solidFill>
              <a:srgbClr val="FF0000"/>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a:p>
        </p:txBody>
      </p:sp>
      <p:sp>
        <p:nvSpPr>
          <p:cNvPr id="7" name="6 Elipse"/>
          <p:cNvSpPr>
            <a:spLocks/>
          </p:cNvSpPr>
          <p:nvPr/>
        </p:nvSpPr>
        <p:spPr>
          <a:xfrm>
            <a:off x="5929322" y="4357694"/>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6" name="15 Forma libre"/>
          <p:cNvSpPr/>
          <p:nvPr/>
        </p:nvSpPr>
        <p:spPr>
          <a:xfrm>
            <a:off x="4155980" y="1281113"/>
            <a:ext cx="987520" cy="2005012"/>
          </a:xfrm>
          <a:custGeom>
            <a:avLst/>
            <a:gdLst>
              <a:gd name="connsiteX0" fmla="*/ 987520 w 987520"/>
              <a:gd name="connsiteY0" fmla="*/ 2005012 h 2005012"/>
              <a:gd name="connsiteX1" fmla="*/ 925608 w 987520"/>
              <a:gd name="connsiteY1" fmla="*/ 1890712 h 2005012"/>
              <a:gd name="connsiteX2" fmla="*/ 925608 w 987520"/>
              <a:gd name="connsiteY2" fmla="*/ 1843087 h 2005012"/>
              <a:gd name="connsiteX3" fmla="*/ 949420 w 987520"/>
              <a:gd name="connsiteY3" fmla="*/ 1781175 h 2005012"/>
              <a:gd name="connsiteX4" fmla="*/ 897033 w 987520"/>
              <a:gd name="connsiteY4" fmla="*/ 1419225 h 2005012"/>
              <a:gd name="connsiteX5" fmla="*/ 777970 w 987520"/>
              <a:gd name="connsiteY5" fmla="*/ 1362075 h 2005012"/>
              <a:gd name="connsiteX6" fmla="*/ 773208 w 987520"/>
              <a:gd name="connsiteY6" fmla="*/ 1233487 h 2005012"/>
              <a:gd name="connsiteX7" fmla="*/ 768445 w 987520"/>
              <a:gd name="connsiteY7" fmla="*/ 1219200 h 2005012"/>
              <a:gd name="connsiteX8" fmla="*/ 744633 w 987520"/>
              <a:gd name="connsiteY8" fmla="*/ 1143000 h 2005012"/>
              <a:gd name="connsiteX9" fmla="*/ 735108 w 987520"/>
              <a:gd name="connsiteY9" fmla="*/ 1128712 h 2005012"/>
              <a:gd name="connsiteX10" fmla="*/ 706533 w 987520"/>
              <a:gd name="connsiteY10" fmla="*/ 1100137 h 2005012"/>
              <a:gd name="connsiteX11" fmla="*/ 630333 w 987520"/>
              <a:gd name="connsiteY11" fmla="*/ 990600 h 2005012"/>
              <a:gd name="connsiteX12" fmla="*/ 611283 w 987520"/>
              <a:gd name="connsiteY12" fmla="*/ 923925 h 2005012"/>
              <a:gd name="connsiteX13" fmla="*/ 606520 w 987520"/>
              <a:gd name="connsiteY13" fmla="*/ 919162 h 2005012"/>
              <a:gd name="connsiteX14" fmla="*/ 577945 w 987520"/>
              <a:gd name="connsiteY14" fmla="*/ 847725 h 2005012"/>
              <a:gd name="connsiteX15" fmla="*/ 563658 w 987520"/>
              <a:gd name="connsiteY15" fmla="*/ 766762 h 2005012"/>
              <a:gd name="connsiteX16" fmla="*/ 554133 w 987520"/>
              <a:gd name="connsiteY16" fmla="*/ 747712 h 2005012"/>
              <a:gd name="connsiteX17" fmla="*/ 511270 w 987520"/>
              <a:gd name="connsiteY17" fmla="*/ 695325 h 2005012"/>
              <a:gd name="connsiteX18" fmla="*/ 506508 w 987520"/>
              <a:gd name="connsiteY18" fmla="*/ 695325 h 2005012"/>
              <a:gd name="connsiteX19" fmla="*/ 449358 w 987520"/>
              <a:gd name="connsiteY19" fmla="*/ 695325 h 2005012"/>
              <a:gd name="connsiteX20" fmla="*/ 449358 w 987520"/>
              <a:gd name="connsiteY20" fmla="*/ 695325 h 2005012"/>
              <a:gd name="connsiteX21" fmla="*/ 411258 w 987520"/>
              <a:gd name="connsiteY21" fmla="*/ 600075 h 2005012"/>
              <a:gd name="connsiteX22" fmla="*/ 387445 w 987520"/>
              <a:gd name="connsiteY22" fmla="*/ 571500 h 2005012"/>
              <a:gd name="connsiteX23" fmla="*/ 339820 w 987520"/>
              <a:gd name="connsiteY23" fmla="*/ 509587 h 2005012"/>
              <a:gd name="connsiteX24" fmla="*/ 316008 w 987520"/>
              <a:gd name="connsiteY24" fmla="*/ 438150 h 2005012"/>
              <a:gd name="connsiteX25" fmla="*/ 311245 w 987520"/>
              <a:gd name="connsiteY25" fmla="*/ 390525 h 2005012"/>
              <a:gd name="connsiteX26" fmla="*/ 287433 w 987520"/>
              <a:gd name="connsiteY26" fmla="*/ 347662 h 2005012"/>
              <a:gd name="connsiteX27" fmla="*/ 268383 w 987520"/>
              <a:gd name="connsiteY27" fmla="*/ 290512 h 2005012"/>
              <a:gd name="connsiteX28" fmla="*/ 225520 w 987520"/>
              <a:gd name="connsiteY28" fmla="*/ 252412 h 2005012"/>
              <a:gd name="connsiteX29" fmla="*/ 101695 w 987520"/>
              <a:gd name="connsiteY29" fmla="*/ 242887 h 2005012"/>
              <a:gd name="connsiteX30" fmla="*/ 58833 w 987520"/>
              <a:gd name="connsiteY30" fmla="*/ 219075 h 2005012"/>
              <a:gd name="connsiteX31" fmla="*/ 39783 w 987520"/>
              <a:gd name="connsiteY31" fmla="*/ 133350 h 2005012"/>
              <a:gd name="connsiteX32" fmla="*/ 25495 w 987520"/>
              <a:gd name="connsiteY32" fmla="*/ 119062 h 2005012"/>
              <a:gd name="connsiteX33" fmla="*/ 1683 w 987520"/>
              <a:gd name="connsiteY33" fmla="*/ 71437 h 2005012"/>
              <a:gd name="connsiteX34" fmla="*/ 1683 w 987520"/>
              <a:gd name="connsiteY34" fmla="*/ 0 h 2005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87520" h="2005012">
                <a:moveTo>
                  <a:pt x="987520" y="2005012"/>
                </a:moveTo>
                <a:lnTo>
                  <a:pt x="925608" y="1890712"/>
                </a:lnTo>
                <a:lnTo>
                  <a:pt x="925608" y="1843087"/>
                </a:lnTo>
                <a:cubicBezTo>
                  <a:pt x="951550" y="1791202"/>
                  <a:pt x="949420" y="1813211"/>
                  <a:pt x="949420" y="1781175"/>
                </a:cubicBezTo>
                <a:cubicBezTo>
                  <a:pt x="931496" y="1660593"/>
                  <a:pt x="897033" y="1541132"/>
                  <a:pt x="897033" y="1419225"/>
                </a:cubicBezTo>
                <a:lnTo>
                  <a:pt x="777970" y="1362075"/>
                </a:lnTo>
                <a:cubicBezTo>
                  <a:pt x="776383" y="1319212"/>
                  <a:pt x="776061" y="1276284"/>
                  <a:pt x="773208" y="1233487"/>
                </a:cubicBezTo>
                <a:cubicBezTo>
                  <a:pt x="772874" y="1228478"/>
                  <a:pt x="768445" y="1219200"/>
                  <a:pt x="768445" y="1219200"/>
                </a:cubicBezTo>
                <a:cubicBezTo>
                  <a:pt x="760508" y="1193800"/>
                  <a:pt x="753833" y="1167971"/>
                  <a:pt x="744633" y="1143000"/>
                </a:cubicBezTo>
                <a:cubicBezTo>
                  <a:pt x="742654" y="1137629"/>
                  <a:pt x="735108" y="1128712"/>
                  <a:pt x="735108" y="1128712"/>
                </a:cubicBezTo>
                <a:lnTo>
                  <a:pt x="706533" y="1100137"/>
                </a:lnTo>
                <a:cubicBezTo>
                  <a:pt x="633032" y="997237"/>
                  <a:pt x="653415" y="1036769"/>
                  <a:pt x="630333" y="990600"/>
                </a:cubicBezTo>
                <a:cubicBezTo>
                  <a:pt x="622187" y="945795"/>
                  <a:pt x="629879" y="948719"/>
                  <a:pt x="611283" y="923925"/>
                </a:cubicBezTo>
                <a:cubicBezTo>
                  <a:pt x="609936" y="922129"/>
                  <a:pt x="608108" y="920750"/>
                  <a:pt x="606520" y="919162"/>
                </a:cubicBezTo>
                <a:cubicBezTo>
                  <a:pt x="582206" y="846219"/>
                  <a:pt x="607808" y="847725"/>
                  <a:pt x="577945" y="847725"/>
                </a:cubicBezTo>
                <a:cubicBezTo>
                  <a:pt x="573183" y="820737"/>
                  <a:pt x="569032" y="793634"/>
                  <a:pt x="563658" y="766762"/>
                </a:cubicBezTo>
                <a:cubicBezTo>
                  <a:pt x="560922" y="753083"/>
                  <a:pt x="561220" y="754801"/>
                  <a:pt x="554133" y="747712"/>
                </a:cubicBezTo>
                <a:cubicBezTo>
                  <a:pt x="529883" y="707295"/>
                  <a:pt x="541248" y="702819"/>
                  <a:pt x="511270" y="695325"/>
                </a:cubicBezTo>
                <a:cubicBezTo>
                  <a:pt x="509730" y="694940"/>
                  <a:pt x="508095" y="695325"/>
                  <a:pt x="506508" y="695325"/>
                </a:cubicBezTo>
                <a:lnTo>
                  <a:pt x="449358" y="695325"/>
                </a:lnTo>
                <a:lnTo>
                  <a:pt x="449358" y="695325"/>
                </a:lnTo>
                <a:cubicBezTo>
                  <a:pt x="414733" y="606292"/>
                  <a:pt x="429730" y="637024"/>
                  <a:pt x="411258" y="600075"/>
                </a:cubicBezTo>
                <a:cubicBezTo>
                  <a:pt x="386323" y="575140"/>
                  <a:pt x="387445" y="587488"/>
                  <a:pt x="387445" y="571500"/>
                </a:cubicBezTo>
                <a:cubicBezTo>
                  <a:pt x="346704" y="515481"/>
                  <a:pt x="364613" y="534380"/>
                  <a:pt x="339820" y="509587"/>
                </a:cubicBezTo>
                <a:cubicBezTo>
                  <a:pt x="315474" y="441417"/>
                  <a:pt x="316008" y="466512"/>
                  <a:pt x="316008" y="438150"/>
                </a:cubicBezTo>
                <a:lnTo>
                  <a:pt x="311245" y="390525"/>
                </a:lnTo>
                <a:cubicBezTo>
                  <a:pt x="290434" y="354105"/>
                  <a:pt x="297918" y="368635"/>
                  <a:pt x="287433" y="347662"/>
                </a:cubicBezTo>
                <a:lnTo>
                  <a:pt x="268383" y="290512"/>
                </a:lnTo>
                <a:cubicBezTo>
                  <a:pt x="232535" y="254665"/>
                  <a:pt x="249101" y="264204"/>
                  <a:pt x="225520" y="252412"/>
                </a:cubicBezTo>
                <a:cubicBezTo>
                  <a:pt x="117606" y="242134"/>
                  <a:pt x="158996" y="242887"/>
                  <a:pt x="101695" y="242887"/>
                </a:cubicBezTo>
                <a:cubicBezTo>
                  <a:pt x="60271" y="227354"/>
                  <a:pt x="69660" y="240732"/>
                  <a:pt x="58833" y="219075"/>
                </a:cubicBezTo>
                <a:cubicBezTo>
                  <a:pt x="52483" y="190500"/>
                  <a:pt x="47825" y="161496"/>
                  <a:pt x="39783" y="133350"/>
                </a:cubicBezTo>
                <a:cubicBezTo>
                  <a:pt x="35323" y="117741"/>
                  <a:pt x="34333" y="119062"/>
                  <a:pt x="25495" y="119062"/>
                </a:cubicBezTo>
                <a:cubicBezTo>
                  <a:pt x="0" y="78270"/>
                  <a:pt x="1683" y="95938"/>
                  <a:pt x="1683" y="71437"/>
                </a:cubicBezTo>
                <a:lnTo>
                  <a:pt x="1683" y="0"/>
                </a:lnTo>
              </a:path>
            </a:pathLst>
          </a:custGeom>
          <a:ln w="38100" cmpd="sng">
            <a:solidFill>
              <a:schemeClr val="tx2"/>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a:p>
        </p:txBody>
      </p:sp>
      <p:sp>
        <p:nvSpPr>
          <p:cNvPr id="9" name="8 Elipse"/>
          <p:cNvSpPr>
            <a:spLocks/>
          </p:cNvSpPr>
          <p:nvPr/>
        </p:nvSpPr>
        <p:spPr>
          <a:xfrm>
            <a:off x="4929190" y="2786058"/>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0" name="9 Elipse"/>
          <p:cNvSpPr>
            <a:spLocks/>
          </p:cNvSpPr>
          <p:nvPr/>
        </p:nvSpPr>
        <p:spPr>
          <a:xfrm>
            <a:off x="4572000" y="1857364"/>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1" name="10 Elipse"/>
          <p:cNvSpPr>
            <a:spLocks/>
          </p:cNvSpPr>
          <p:nvPr/>
        </p:nvSpPr>
        <p:spPr>
          <a:xfrm>
            <a:off x="4302000" y="1714488"/>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2" name="11 Elipse"/>
          <p:cNvSpPr>
            <a:spLocks/>
          </p:cNvSpPr>
          <p:nvPr/>
        </p:nvSpPr>
        <p:spPr>
          <a:xfrm>
            <a:off x="4214810" y="1428736"/>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8" name="7 Elipse"/>
          <p:cNvSpPr>
            <a:spLocks/>
          </p:cNvSpPr>
          <p:nvPr/>
        </p:nvSpPr>
        <p:spPr>
          <a:xfrm>
            <a:off x="5072066" y="3159000"/>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17" name="16 CuadroTexto"/>
          <p:cNvSpPr txBox="1"/>
          <p:nvPr/>
        </p:nvSpPr>
        <p:spPr>
          <a:xfrm>
            <a:off x="6000750" y="5857875"/>
            <a:ext cx="642938" cy="338138"/>
          </a:xfrm>
          <a:prstGeom prst="rect">
            <a:avLst/>
          </a:prstGeom>
          <a:noFill/>
        </p:spPr>
        <p:txBody>
          <a:bodyPr>
            <a:spAutoFit/>
          </a:bodyPr>
          <a:lstStyle/>
          <a:p>
            <a:pPr eaLnBrk="1" fontAlgn="auto" hangingPunct="1">
              <a:spcBef>
                <a:spcPts val="0"/>
              </a:spcBef>
              <a:spcAft>
                <a:spcPts val="0"/>
              </a:spcAft>
              <a:defRPr/>
            </a:pPr>
            <a:r>
              <a:rPr lang="es-PE" sz="1600" dirty="0">
                <a:solidFill>
                  <a:schemeClr val="bg1">
                    <a:lumMod val="75000"/>
                  </a:schemeClr>
                </a:solidFill>
                <a:latin typeface="+mn-lt"/>
              </a:rPr>
              <a:t>Lima</a:t>
            </a:r>
            <a:endParaRPr lang="es-ES" sz="1600" dirty="0">
              <a:solidFill>
                <a:schemeClr val="bg1">
                  <a:lumMod val="75000"/>
                </a:schemeClr>
              </a:solidFill>
              <a:latin typeface="+mn-lt"/>
            </a:endParaRPr>
          </a:p>
        </p:txBody>
      </p:sp>
      <p:sp>
        <p:nvSpPr>
          <p:cNvPr id="18" name="17 CuadroTexto"/>
          <p:cNvSpPr txBox="1"/>
          <p:nvPr/>
        </p:nvSpPr>
        <p:spPr>
          <a:xfrm>
            <a:off x="5286375" y="3152775"/>
            <a:ext cx="785813"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Huacho</a:t>
            </a:r>
            <a:endParaRPr lang="es-ES" sz="1200" dirty="0">
              <a:solidFill>
                <a:schemeClr val="tx1">
                  <a:lumMod val="65000"/>
                  <a:lumOff val="35000"/>
                </a:schemeClr>
              </a:solidFill>
              <a:latin typeface="+mn-lt"/>
            </a:endParaRPr>
          </a:p>
        </p:txBody>
      </p:sp>
      <p:sp>
        <p:nvSpPr>
          <p:cNvPr id="19" name="18 CuadroTexto"/>
          <p:cNvSpPr txBox="1"/>
          <p:nvPr/>
        </p:nvSpPr>
        <p:spPr>
          <a:xfrm>
            <a:off x="5072063" y="2571750"/>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Huaura</a:t>
            </a:r>
            <a:endParaRPr lang="es-ES" sz="1200" dirty="0">
              <a:solidFill>
                <a:schemeClr val="tx1">
                  <a:lumMod val="65000"/>
                  <a:lumOff val="35000"/>
                </a:schemeClr>
              </a:solidFill>
              <a:latin typeface="+mn-lt"/>
            </a:endParaRPr>
          </a:p>
        </p:txBody>
      </p:sp>
      <p:sp>
        <p:nvSpPr>
          <p:cNvPr id="20" name="19 CuadroTexto"/>
          <p:cNvSpPr txBox="1"/>
          <p:nvPr/>
        </p:nvSpPr>
        <p:spPr>
          <a:xfrm>
            <a:off x="4786313" y="1928813"/>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Supe</a:t>
            </a:r>
            <a:endParaRPr lang="es-ES" sz="1200" dirty="0">
              <a:solidFill>
                <a:schemeClr val="tx1">
                  <a:lumMod val="65000"/>
                  <a:lumOff val="35000"/>
                </a:schemeClr>
              </a:solidFill>
              <a:latin typeface="+mn-lt"/>
            </a:endParaRPr>
          </a:p>
        </p:txBody>
      </p:sp>
      <p:sp>
        <p:nvSpPr>
          <p:cNvPr id="21" name="20 CuadroTexto"/>
          <p:cNvSpPr txBox="1"/>
          <p:nvPr/>
        </p:nvSpPr>
        <p:spPr>
          <a:xfrm>
            <a:off x="4500563" y="1643063"/>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Barranca</a:t>
            </a:r>
            <a:endParaRPr lang="es-ES" sz="1200" dirty="0">
              <a:solidFill>
                <a:schemeClr val="tx1">
                  <a:lumMod val="65000"/>
                  <a:lumOff val="35000"/>
                </a:schemeClr>
              </a:solidFill>
              <a:latin typeface="+mn-lt"/>
            </a:endParaRPr>
          </a:p>
        </p:txBody>
      </p:sp>
      <p:sp>
        <p:nvSpPr>
          <p:cNvPr id="22" name="21 CuadroTexto"/>
          <p:cNvSpPr txBox="1"/>
          <p:nvPr/>
        </p:nvSpPr>
        <p:spPr>
          <a:xfrm>
            <a:off x="4286250" y="1285875"/>
            <a:ext cx="785813"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Pativilca</a:t>
            </a:r>
            <a:endParaRPr lang="es-ES" sz="1200" dirty="0">
              <a:solidFill>
                <a:schemeClr val="tx1">
                  <a:lumMod val="65000"/>
                  <a:lumOff val="35000"/>
                </a:schemeClr>
              </a:solidFill>
              <a:latin typeface="+mn-lt"/>
            </a:endParaRPr>
          </a:p>
        </p:txBody>
      </p:sp>
      <p:sp>
        <p:nvSpPr>
          <p:cNvPr id="23" name="22 CuadroTexto"/>
          <p:cNvSpPr txBox="1"/>
          <p:nvPr/>
        </p:nvSpPr>
        <p:spPr>
          <a:xfrm>
            <a:off x="6500813" y="5072063"/>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Ancón</a:t>
            </a:r>
            <a:endParaRPr lang="es-ES" sz="1200" dirty="0">
              <a:solidFill>
                <a:schemeClr val="tx1">
                  <a:lumMod val="65000"/>
                  <a:lumOff val="35000"/>
                </a:schemeClr>
              </a:solidFill>
              <a:latin typeface="+mn-lt"/>
            </a:endParaRPr>
          </a:p>
        </p:txBody>
      </p:sp>
      <p:sp>
        <p:nvSpPr>
          <p:cNvPr id="24" name="23 CuadroTexto"/>
          <p:cNvSpPr txBox="1"/>
          <p:nvPr/>
        </p:nvSpPr>
        <p:spPr>
          <a:xfrm>
            <a:off x="6000750" y="4071938"/>
            <a:ext cx="785813"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Chancay</a:t>
            </a:r>
            <a:endParaRPr lang="es-ES" sz="1200" dirty="0">
              <a:solidFill>
                <a:schemeClr val="tx1">
                  <a:lumMod val="65000"/>
                  <a:lumOff val="35000"/>
                </a:schemeClr>
              </a:solidFill>
              <a:latin typeface="+mn-lt"/>
            </a:endParaRPr>
          </a:p>
        </p:txBody>
      </p:sp>
      <p:sp>
        <p:nvSpPr>
          <p:cNvPr id="25" name="24 Forma libre"/>
          <p:cNvSpPr/>
          <p:nvPr/>
        </p:nvSpPr>
        <p:spPr>
          <a:xfrm>
            <a:off x="6357950" y="4786322"/>
            <a:ext cx="209550" cy="509587"/>
          </a:xfrm>
          <a:custGeom>
            <a:avLst/>
            <a:gdLst>
              <a:gd name="connsiteX0" fmla="*/ 209550 w 209550"/>
              <a:gd name="connsiteY0" fmla="*/ 509587 h 509587"/>
              <a:gd name="connsiteX1" fmla="*/ 185737 w 209550"/>
              <a:gd name="connsiteY1" fmla="*/ 347662 h 509587"/>
              <a:gd name="connsiteX2" fmla="*/ 123825 w 209550"/>
              <a:gd name="connsiteY2" fmla="*/ 280987 h 509587"/>
              <a:gd name="connsiteX3" fmla="*/ 119062 w 209550"/>
              <a:gd name="connsiteY3" fmla="*/ 266700 h 509587"/>
              <a:gd name="connsiteX4" fmla="*/ 114300 w 209550"/>
              <a:gd name="connsiteY4" fmla="*/ 252412 h 509587"/>
              <a:gd name="connsiteX5" fmla="*/ 104775 w 209550"/>
              <a:gd name="connsiteY5" fmla="*/ 176212 h 509587"/>
              <a:gd name="connsiteX6" fmla="*/ 47625 w 209550"/>
              <a:gd name="connsiteY6" fmla="*/ 119062 h 509587"/>
              <a:gd name="connsiteX7" fmla="*/ 23812 w 209550"/>
              <a:gd name="connsiteY7" fmla="*/ 42862 h 509587"/>
              <a:gd name="connsiteX8" fmla="*/ 4762 w 209550"/>
              <a:gd name="connsiteY8" fmla="*/ 9525 h 509587"/>
              <a:gd name="connsiteX9" fmla="*/ 0 w 209550"/>
              <a:gd name="connsiteY9"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509587">
                <a:moveTo>
                  <a:pt x="209550" y="509587"/>
                </a:moveTo>
                <a:lnTo>
                  <a:pt x="185737" y="347662"/>
                </a:lnTo>
                <a:cubicBezTo>
                  <a:pt x="165100" y="325437"/>
                  <a:pt x="143105" y="304399"/>
                  <a:pt x="123825" y="280987"/>
                </a:cubicBezTo>
                <a:cubicBezTo>
                  <a:pt x="120634" y="277112"/>
                  <a:pt x="119062" y="266700"/>
                  <a:pt x="119062" y="266700"/>
                </a:cubicBezTo>
                <a:lnTo>
                  <a:pt x="114300" y="252412"/>
                </a:lnTo>
                <a:cubicBezTo>
                  <a:pt x="109388" y="178735"/>
                  <a:pt x="126410" y="197852"/>
                  <a:pt x="104775" y="176212"/>
                </a:cubicBezTo>
                <a:lnTo>
                  <a:pt x="47625" y="119062"/>
                </a:lnTo>
                <a:lnTo>
                  <a:pt x="23812" y="42862"/>
                </a:lnTo>
                <a:lnTo>
                  <a:pt x="4762" y="9525"/>
                </a:lnTo>
                <a:lnTo>
                  <a:pt x="0" y="0"/>
                </a:lnTo>
              </a:path>
            </a:pathLst>
          </a:custGeom>
          <a:ln w="38100" cmpd="sng">
            <a:solidFill>
              <a:srgbClr val="FFC000"/>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p>
        </p:txBody>
      </p:sp>
      <p:sp>
        <p:nvSpPr>
          <p:cNvPr id="15" name="14 Forma libre"/>
          <p:cNvSpPr/>
          <p:nvPr/>
        </p:nvSpPr>
        <p:spPr>
          <a:xfrm>
            <a:off x="6338888" y="4757738"/>
            <a:ext cx="209550" cy="509587"/>
          </a:xfrm>
          <a:custGeom>
            <a:avLst/>
            <a:gdLst>
              <a:gd name="connsiteX0" fmla="*/ 209550 w 209550"/>
              <a:gd name="connsiteY0" fmla="*/ 509587 h 509587"/>
              <a:gd name="connsiteX1" fmla="*/ 185737 w 209550"/>
              <a:gd name="connsiteY1" fmla="*/ 347662 h 509587"/>
              <a:gd name="connsiteX2" fmla="*/ 123825 w 209550"/>
              <a:gd name="connsiteY2" fmla="*/ 280987 h 509587"/>
              <a:gd name="connsiteX3" fmla="*/ 119062 w 209550"/>
              <a:gd name="connsiteY3" fmla="*/ 266700 h 509587"/>
              <a:gd name="connsiteX4" fmla="*/ 114300 w 209550"/>
              <a:gd name="connsiteY4" fmla="*/ 252412 h 509587"/>
              <a:gd name="connsiteX5" fmla="*/ 104775 w 209550"/>
              <a:gd name="connsiteY5" fmla="*/ 176212 h 509587"/>
              <a:gd name="connsiteX6" fmla="*/ 47625 w 209550"/>
              <a:gd name="connsiteY6" fmla="*/ 119062 h 509587"/>
              <a:gd name="connsiteX7" fmla="*/ 23812 w 209550"/>
              <a:gd name="connsiteY7" fmla="*/ 42862 h 509587"/>
              <a:gd name="connsiteX8" fmla="*/ 4762 w 209550"/>
              <a:gd name="connsiteY8" fmla="*/ 9525 h 509587"/>
              <a:gd name="connsiteX9" fmla="*/ 0 w 209550"/>
              <a:gd name="connsiteY9"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9550" h="509587">
                <a:moveTo>
                  <a:pt x="209550" y="509587"/>
                </a:moveTo>
                <a:lnTo>
                  <a:pt x="185737" y="347662"/>
                </a:lnTo>
                <a:cubicBezTo>
                  <a:pt x="165100" y="325437"/>
                  <a:pt x="143105" y="304399"/>
                  <a:pt x="123825" y="280987"/>
                </a:cubicBezTo>
                <a:cubicBezTo>
                  <a:pt x="120634" y="277112"/>
                  <a:pt x="119062" y="266700"/>
                  <a:pt x="119062" y="266700"/>
                </a:cubicBezTo>
                <a:lnTo>
                  <a:pt x="114300" y="252412"/>
                </a:lnTo>
                <a:cubicBezTo>
                  <a:pt x="109388" y="178735"/>
                  <a:pt x="126410" y="197852"/>
                  <a:pt x="104775" y="176212"/>
                </a:cubicBezTo>
                <a:lnTo>
                  <a:pt x="47625" y="119062"/>
                </a:lnTo>
                <a:lnTo>
                  <a:pt x="23812" y="42862"/>
                </a:lnTo>
                <a:lnTo>
                  <a:pt x="4762" y="9525"/>
                </a:lnTo>
                <a:lnTo>
                  <a:pt x="0" y="0"/>
                </a:lnTo>
              </a:path>
            </a:pathLst>
          </a:custGeom>
          <a:ln w="101600" cmpd="sng">
            <a:solidFill>
              <a:srgbClr val="FFC000"/>
            </a:solidFill>
          </a:ln>
          <a:effectLst/>
          <a:scene3d>
            <a:camera prst="orthographicFront"/>
            <a:lightRig rig="balanced" dir="t"/>
          </a:scene3d>
          <a:sp3d extrusionH="76200" prstMaterial="dkEdge">
            <a:bevelT w="139700" prst="cross"/>
            <a:extrusionClr>
              <a:schemeClr val="bg1">
                <a:lumMod val="65000"/>
              </a:schemeClr>
            </a:extrusionClr>
          </a:sp3d>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ES" dirty="0"/>
          </a:p>
        </p:txBody>
      </p:sp>
      <p:sp>
        <p:nvSpPr>
          <p:cNvPr id="28" name="27 Elipse"/>
          <p:cNvSpPr>
            <a:spLocks/>
          </p:cNvSpPr>
          <p:nvPr/>
        </p:nvSpPr>
        <p:spPr>
          <a:xfrm>
            <a:off x="6283285" y="4269935"/>
            <a:ext cx="270000" cy="270000"/>
          </a:xfrm>
          <a:prstGeom prst="ellipse">
            <a:avLst/>
          </a:prstGeom>
          <a:solidFill>
            <a:srgbClr val="CD1318">
              <a:alpha val="79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ES"/>
          </a:p>
        </p:txBody>
      </p:sp>
      <p:sp>
        <p:nvSpPr>
          <p:cNvPr id="29" name="28 CuadroTexto"/>
          <p:cNvSpPr txBox="1"/>
          <p:nvPr/>
        </p:nvSpPr>
        <p:spPr>
          <a:xfrm>
            <a:off x="6545263" y="4325938"/>
            <a:ext cx="785812" cy="276225"/>
          </a:xfrm>
          <a:prstGeom prst="rect">
            <a:avLst/>
          </a:prstGeom>
          <a:noFill/>
        </p:spPr>
        <p:txBody>
          <a:bodyPr>
            <a:spAutoFit/>
          </a:bodyPr>
          <a:lstStyle/>
          <a:p>
            <a:pPr eaLnBrk="1" fontAlgn="auto" hangingPunct="1">
              <a:spcBef>
                <a:spcPts val="0"/>
              </a:spcBef>
              <a:spcAft>
                <a:spcPts val="0"/>
              </a:spcAft>
              <a:defRPr/>
            </a:pPr>
            <a:r>
              <a:rPr lang="es-PE" sz="1200" dirty="0">
                <a:solidFill>
                  <a:schemeClr val="tx1">
                    <a:lumMod val="65000"/>
                    <a:lumOff val="35000"/>
                  </a:schemeClr>
                </a:solidFill>
                <a:latin typeface="+mn-lt"/>
              </a:rPr>
              <a:t>Huaral</a:t>
            </a:r>
            <a:endParaRPr lang="es-ES" sz="1200" dirty="0">
              <a:solidFill>
                <a:schemeClr val="tx1">
                  <a:lumMod val="65000"/>
                  <a:lumOff val="35000"/>
                </a:schemeClr>
              </a:solidFill>
              <a:latin typeface="+mn-lt"/>
            </a:endParaRPr>
          </a:p>
        </p:txBody>
      </p:sp>
      <p:sp>
        <p:nvSpPr>
          <p:cNvPr id="32" name="31 Llamada con línea 2"/>
          <p:cNvSpPr/>
          <p:nvPr/>
        </p:nvSpPr>
        <p:spPr>
          <a:xfrm>
            <a:off x="7215188" y="4071938"/>
            <a:ext cx="1912937" cy="801687"/>
          </a:xfrm>
          <a:prstGeom prst="borderCallout2">
            <a:avLst>
              <a:gd name="adj1" fmla="val 18750"/>
              <a:gd name="adj2" fmla="val -8333"/>
              <a:gd name="adj3" fmla="val 18750"/>
              <a:gd name="adj4" fmla="val -16667"/>
              <a:gd name="adj5" fmla="val 111174"/>
              <a:gd name="adj6" fmla="val -39441"/>
            </a:avLst>
          </a:prstGeom>
          <a:solidFill>
            <a:srgbClr val="EBEB9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750" b="1" dirty="0">
                <a:solidFill>
                  <a:schemeClr val="tx1"/>
                </a:solidFill>
              </a:rPr>
              <a:t>Serpentín de Pasamayo (22 </a:t>
            </a:r>
            <a:r>
              <a:rPr lang="es-PE" sz="1750" b="1" dirty="0" smtClean="0">
                <a:solidFill>
                  <a:schemeClr val="tx1"/>
                </a:solidFill>
              </a:rPr>
              <a:t>km</a:t>
            </a:r>
            <a:r>
              <a:rPr lang="es-PE" sz="1700" b="1" dirty="0" smtClean="0">
                <a:solidFill>
                  <a:schemeClr val="tx1"/>
                </a:solidFill>
              </a:rPr>
              <a:t>)</a:t>
            </a:r>
            <a:endParaRPr lang="es-ES" sz="1700" b="1" dirty="0">
              <a:solidFill>
                <a:schemeClr val="tx1"/>
              </a:solidFill>
            </a:endParaRPr>
          </a:p>
        </p:txBody>
      </p:sp>
      <p:sp>
        <p:nvSpPr>
          <p:cNvPr id="33" name="4 Título"/>
          <p:cNvSpPr txBox="1">
            <a:spLocks/>
          </p:cNvSpPr>
          <p:nvPr/>
        </p:nvSpPr>
        <p:spPr bwMode="auto">
          <a:xfrm>
            <a:off x="0" y="0"/>
            <a:ext cx="5286375" cy="428625"/>
          </a:xfrm>
          <a:prstGeom prst="rect">
            <a:avLst/>
          </a:prstGeom>
          <a:noFill/>
          <a:ln w="9525">
            <a:noFill/>
            <a:miter lim="800000"/>
            <a:headEnd/>
            <a:tailEnd/>
          </a:ln>
        </p:spPr>
        <p:txBody>
          <a:bodyPr anchor="ctr"/>
          <a:lstStyle/>
          <a:p>
            <a:pPr>
              <a:defRPr/>
            </a:pPr>
            <a:r>
              <a:rPr lang="es-PE" sz="1900" b="1" dirty="0">
                <a:solidFill>
                  <a:schemeClr val="bg1"/>
                </a:solidFill>
                <a:latin typeface="+mj-lt"/>
                <a:ea typeface="+mj-ea"/>
                <a:cs typeface="+mj-cs"/>
              </a:rPr>
              <a:t>Aspectos de la Infraestructura </a:t>
            </a:r>
            <a:r>
              <a:rPr lang="es-PE" sz="1900" b="1" dirty="0" smtClean="0">
                <a:solidFill>
                  <a:schemeClr val="bg1"/>
                </a:solidFill>
                <a:latin typeface="+mj-lt"/>
                <a:ea typeface="+mj-ea"/>
                <a:cs typeface="+mj-cs"/>
              </a:rPr>
              <a:t>Concesionada </a:t>
            </a:r>
            <a:endParaRPr lang="es-PE" sz="1900" b="1" dirty="0">
              <a:solidFill>
                <a:schemeClr val="bg1"/>
              </a:solidFill>
              <a:latin typeface="+mj-lt"/>
              <a:ea typeface="+mj-ea"/>
              <a:cs typeface="+mj-cs"/>
            </a:endParaRPr>
          </a:p>
        </p:txBody>
      </p:sp>
      <p:pic>
        <p:nvPicPr>
          <p:cNvPr id="26" name="Imagen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127" y="511747"/>
            <a:ext cx="3778841" cy="28341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0" name="31 Llamada con línea 2"/>
          <p:cNvSpPr/>
          <p:nvPr/>
        </p:nvSpPr>
        <p:spPr>
          <a:xfrm>
            <a:off x="7226301" y="5075585"/>
            <a:ext cx="1912937" cy="801687"/>
          </a:xfrm>
          <a:prstGeom prst="borderCallout2">
            <a:avLst>
              <a:gd name="adj1" fmla="val 18750"/>
              <a:gd name="adj2" fmla="val -8333"/>
              <a:gd name="adj3" fmla="val 11508"/>
              <a:gd name="adj4" fmla="val -15908"/>
              <a:gd name="adj5" fmla="val -8316"/>
              <a:gd name="adj6" fmla="val -34130"/>
            </a:avLst>
          </a:prstGeom>
          <a:solidFill>
            <a:srgbClr val="EBEB95"/>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PE" sz="1750" b="1" dirty="0" smtClean="0">
                <a:solidFill>
                  <a:schemeClr val="tx1"/>
                </a:solidFill>
              </a:rPr>
              <a:t>Variante de </a:t>
            </a:r>
            <a:r>
              <a:rPr lang="es-PE" sz="1750" b="1" dirty="0" err="1" smtClean="0">
                <a:solidFill>
                  <a:schemeClr val="tx1"/>
                </a:solidFill>
              </a:rPr>
              <a:t>Pasamayo</a:t>
            </a:r>
            <a:r>
              <a:rPr lang="es-PE" sz="1750" b="1" dirty="0" smtClean="0">
                <a:solidFill>
                  <a:schemeClr val="tx1"/>
                </a:solidFill>
              </a:rPr>
              <a:t> (30 km)</a:t>
            </a:r>
            <a:endParaRPr lang="es-ES" sz="1750" b="1" dirty="0">
              <a:solidFill>
                <a:schemeClr val="tx1"/>
              </a:solidFill>
            </a:endParaRPr>
          </a:p>
        </p:txBody>
      </p:sp>
      <p:pic>
        <p:nvPicPr>
          <p:cNvPr id="31" name="Imagen 30" descr="C:\Users\Vanesa pc\Desktop\Fotos ancon\2017\IMG-20170314-WA0079.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7128" y="3580661"/>
            <a:ext cx="3778840" cy="2418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319473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0" y="0"/>
            <a:ext cx="4427538" cy="428625"/>
          </a:xfrm>
          <a:prstGeom prst="rect">
            <a:avLst/>
          </a:prstGeom>
        </p:spPr>
        <p:txBody>
          <a:bodyPr anchor="ctr"/>
          <a:lstStyle/>
          <a:p>
            <a:pPr eaLnBrk="1" fontAlgn="auto" hangingPunct="1">
              <a:spcAft>
                <a:spcPts val="0"/>
              </a:spcAft>
              <a:defRPr/>
            </a:pPr>
            <a:r>
              <a:rPr lang="es-PE" sz="1900" b="1" dirty="0" smtClean="0">
                <a:solidFill>
                  <a:schemeClr val="bg1"/>
                </a:solidFill>
                <a:latin typeface="+mj-lt"/>
                <a:ea typeface="+mj-ea"/>
                <a:cs typeface="+mj-cs"/>
              </a:rPr>
              <a:t>e. Lecciones Aprendidas</a:t>
            </a:r>
            <a:endParaRPr lang="es-ES" sz="1900" b="1" dirty="0">
              <a:solidFill>
                <a:schemeClr val="bg1"/>
              </a:solidFill>
              <a:latin typeface="+mj-lt"/>
              <a:ea typeface="+mj-ea"/>
              <a:cs typeface="+mj-cs"/>
            </a:endParaRPr>
          </a:p>
        </p:txBody>
      </p:sp>
      <p:sp>
        <p:nvSpPr>
          <p:cNvPr id="4" name="9 Rectángulo"/>
          <p:cNvSpPr/>
          <p:nvPr/>
        </p:nvSpPr>
        <p:spPr>
          <a:xfrm>
            <a:off x="13855" y="403620"/>
            <a:ext cx="8892480" cy="7632859"/>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El 2 de enero 2018 Norvial, atendió el accidente del Serpentin de </a:t>
            </a:r>
            <a:r>
              <a:rPr lang="es-PE" altLang="es-PE" sz="1750" dirty="0" err="1" smtClean="0">
                <a:latin typeface="+mj-lt"/>
                <a:cs typeface="Arial" panose="020B0604020202020204" pitchFamily="34" charset="0"/>
              </a:rPr>
              <a:t>Pasamayo</a:t>
            </a:r>
            <a:r>
              <a:rPr lang="es-PE" altLang="es-PE" sz="1750" dirty="0" smtClean="0">
                <a:latin typeface="+mj-lt"/>
                <a:cs typeface="Arial" panose="020B0604020202020204" pitchFamily="34" charset="0"/>
              </a:rPr>
              <a:t>, el de mayor envergadura ocurrido desde el inicio de la concesión.</a:t>
            </a:r>
          </a:p>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Norvial lamenta profundamente este incidente y se solidariza con los deudos del accidente.</a:t>
            </a:r>
          </a:p>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Es necesario mencionar que la estadística de accidentes acumulado desde el inicio de la concesión no identifica el Serpentin de </a:t>
            </a:r>
            <a:r>
              <a:rPr lang="es-PE" altLang="es-PE" sz="1750" dirty="0" err="1" smtClean="0">
                <a:latin typeface="+mj-lt"/>
                <a:cs typeface="Arial" panose="020B0604020202020204" pitchFamily="34" charset="0"/>
              </a:rPr>
              <a:t>Pasamayo</a:t>
            </a:r>
            <a:r>
              <a:rPr lang="es-PE" altLang="es-PE" sz="1750" dirty="0" smtClean="0">
                <a:latin typeface="+mj-lt"/>
                <a:cs typeface="Arial" panose="020B0604020202020204" pitchFamily="34" charset="0"/>
              </a:rPr>
              <a:t> como un punto negro o crítico.</a:t>
            </a:r>
          </a:p>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Dentro del estudio de accidentes de tránsito elaborado por la DGTT (Dirección General de Transporte Terrestre) del MTC como autoridad competente figuran 71 TCA (Tramos de Concentración de Accidentes) en los que no está considerado el Serpentin de </a:t>
            </a:r>
            <a:r>
              <a:rPr lang="es-PE" altLang="es-PE" sz="1750" dirty="0" err="1" smtClean="0">
                <a:latin typeface="+mj-lt"/>
                <a:cs typeface="Arial" panose="020B0604020202020204" pitchFamily="34" charset="0"/>
              </a:rPr>
              <a:t>Pasamayo</a:t>
            </a:r>
            <a:r>
              <a:rPr lang="es-PE" altLang="es-PE" sz="1750" dirty="0" smtClean="0">
                <a:latin typeface="+mj-lt"/>
                <a:cs typeface="Arial" panose="020B0604020202020204" pitchFamily="34" charset="0"/>
              </a:rPr>
              <a:t>.</a:t>
            </a:r>
          </a:p>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A la fecha Norvial viene desarrollando la solicitud del Concedente para el SP y VP.</a:t>
            </a:r>
          </a:p>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En el tiempo que tome desarrollar la solución definitiva, de manera inmediata Norvial a propuesto el plan “</a:t>
            </a:r>
            <a:r>
              <a:rPr lang="es-PE" altLang="es-PE" sz="1750" dirty="0" err="1" smtClean="0">
                <a:latin typeface="+mj-lt"/>
                <a:cs typeface="Arial" panose="020B0604020202020204" pitchFamily="34" charset="0"/>
              </a:rPr>
              <a:t>Pasamayo</a:t>
            </a:r>
            <a:r>
              <a:rPr lang="es-PE" altLang="es-PE" sz="1750" dirty="0" smtClean="0">
                <a:latin typeface="+mj-lt"/>
                <a:cs typeface="Arial" panose="020B0604020202020204" pitchFamily="34" charset="0"/>
              </a:rPr>
              <a:t> Manejo Seguro” el mismo que contiene una serie de medidas para reducir la accidentabilidad en la zona.</a:t>
            </a:r>
          </a:p>
          <a:p>
            <a:pPr marL="285750" indent="-285750" algn="just">
              <a:lnSpc>
                <a:spcPct val="150000"/>
              </a:lnSpc>
              <a:buFont typeface="Arial" panose="020B0604020202020204" pitchFamily="34" charset="0"/>
              <a:buChar char="•"/>
            </a:pPr>
            <a:r>
              <a:rPr lang="es-PE" altLang="es-PE" sz="1750" dirty="0" smtClean="0">
                <a:latin typeface="+mj-lt"/>
                <a:cs typeface="Arial" panose="020B0604020202020204" pitchFamily="34" charset="0"/>
              </a:rPr>
              <a:t>Este Plan se viene desarrollando en forma integral con el apoyo de autoridades competentes, tales como SUTRAN, PNP, CNSV, OSITRAN, MTC, DGTT, NORVIAL, PNP carreteras) nuestra última reunión de coordinación se llevo a cabo el jueves 15 de marzo de 2018 en el MTC.</a:t>
            </a:r>
          </a:p>
          <a:p>
            <a:pPr algn="just">
              <a:lnSpc>
                <a:spcPct val="150000"/>
              </a:lnSpc>
            </a:pPr>
            <a:endParaRPr lang="es-PE" altLang="es-PE" sz="1750" dirty="0" smtClean="0">
              <a:latin typeface="+mj-lt"/>
              <a:cs typeface="Arial" panose="020B0604020202020204" pitchFamily="34" charset="0"/>
            </a:endParaRPr>
          </a:p>
          <a:p>
            <a:pPr algn="just">
              <a:lnSpc>
                <a:spcPct val="150000"/>
              </a:lnSpc>
            </a:pPr>
            <a:endParaRPr lang="es-PE" altLang="es-PE" sz="1750" dirty="0" smtClean="0">
              <a:latin typeface="+mj-lt"/>
              <a:cs typeface="Arial" panose="020B0604020202020204" pitchFamily="34" charset="0"/>
            </a:endParaRPr>
          </a:p>
          <a:p>
            <a:pPr marL="285750" indent="-285750" algn="just">
              <a:lnSpc>
                <a:spcPct val="150000"/>
              </a:lnSpc>
              <a:buFont typeface="Arial" panose="020B0604020202020204" pitchFamily="34" charset="0"/>
              <a:buChar char="•"/>
            </a:pPr>
            <a:endParaRPr lang="es-PE" sz="1750" dirty="0" smtClean="0">
              <a:latin typeface="+mj-lt"/>
              <a:cs typeface="Arial" pitchFamily="34" charset="0"/>
            </a:endParaRPr>
          </a:p>
          <a:p>
            <a:endParaRPr lang="es-PE" sz="1750" dirty="0" smtClean="0">
              <a:latin typeface="+mj-lt"/>
              <a:cs typeface="Arial" pitchFamily="34" charset="0"/>
            </a:endParaRPr>
          </a:p>
        </p:txBody>
      </p:sp>
    </p:spTree>
    <p:extLst>
      <p:ext uri="{BB962C8B-B14F-4D97-AF65-F5344CB8AC3E}">
        <p14:creationId xmlns:p14="http://schemas.microsoft.com/office/powerpoint/2010/main" val="4180146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1 Título"/>
          <p:cNvSpPr>
            <a:spLocks noGrp="1"/>
          </p:cNvSpPr>
          <p:nvPr>
            <p:ph type="title"/>
          </p:nvPr>
        </p:nvSpPr>
        <p:spPr>
          <a:xfrm>
            <a:off x="457200" y="274638"/>
            <a:ext cx="8229600" cy="511175"/>
          </a:xfrm>
        </p:spPr>
        <p:txBody>
          <a:bodyPr/>
          <a:lstStyle/>
          <a:p>
            <a:pPr algn="r"/>
            <a:r>
              <a:rPr lang="es-PE" altLang="es-PE" sz="3000" smtClean="0"/>
              <a:t>INDICE </a:t>
            </a:r>
          </a:p>
        </p:txBody>
      </p:sp>
      <p:sp>
        <p:nvSpPr>
          <p:cNvPr id="4100" name="2 Marcador de contenido"/>
          <p:cNvSpPr>
            <a:spLocks noGrp="1"/>
          </p:cNvSpPr>
          <p:nvPr>
            <p:ph idx="1"/>
          </p:nvPr>
        </p:nvSpPr>
        <p:spPr>
          <a:xfrm>
            <a:off x="457200" y="1340768"/>
            <a:ext cx="8229600" cy="3736701"/>
          </a:xfrm>
        </p:spPr>
        <p:txBody>
          <a:bodyPr/>
          <a:lstStyle/>
          <a:p>
            <a:pPr marL="571500" indent="-571500">
              <a:buFont typeface="Arial" charset="0"/>
              <a:buAutoNum type="romanUcPeriod"/>
              <a:defRPr/>
            </a:pPr>
            <a:r>
              <a:rPr lang="es-PE" sz="1750" dirty="0" smtClean="0"/>
              <a:t>Introducción</a:t>
            </a:r>
          </a:p>
          <a:p>
            <a:pPr marL="571500" indent="-571500">
              <a:buFont typeface="Arial" charset="0"/>
              <a:buAutoNum type="romanUcPeriod"/>
              <a:defRPr/>
            </a:pPr>
            <a:r>
              <a:rPr lang="es-PE" sz="1750" dirty="0" smtClean="0">
                <a:solidFill>
                  <a:schemeClr val="bg2">
                    <a:lumMod val="10000"/>
                  </a:schemeClr>
                </a:solidFill>
              </a:rPr>
              <a:t>Aspectos Generales de la Infraestructura concesionada</a:t>
            </a:r>
          </a:p>
          <a:p>
            <a:pPr marL="571500" indent="-571500">
              <a:buFont typeface="Arial" charset="0"/>
              <a:buAutoNum type="romanUcPeriod"/>
              <a:defRPr/>
            </a:pPr>
            <a:r>
              <a:rPr lang="es-PE" sz="1750" dirty="0" smtClean="0">
                <a:solidFill>
                  <a:schemeClr val="bg2">
                    <a:lumMod val="10000"/>
                  </a:schemeClr>
                </a:solidFill>
              </a:rPr>
              <a:t>Resumen ejecutivo. Principales Indicadores y/o metas alcanzadas al año 2017</a:t>
            </a:r>
          </a:p>
          <a:p>
            <a:pPr marL="571500" indent="-571500">
              <a:buFont typeface="Arial" charset="0"/>
              <a:buAutoNum type="romanUcPeriod"/>
              <a:defRPr/>
            </a:pPr>
            <a:r>
              <a:rPr lang="es-PE" sz="2200" b="1" dirty="0" smtClean="0">
                <a:solidFill>
                  <a:schemeClr val="bg2">
                    <a:lumMod val="10000"/>
                  </a:schemeClr>
                </a:solidFill>
              </a:rPr>
              <a:t>Objetivos y Agenda de Trabajo para el 2018</a:t>
            </a:r>
          </a:p>
          <a:p>
            <a:pPr marL="571500" indent="-571500">
              <a:buFont typeface="Arial" charset="0"/>
              <a:buAutoNum type="romanUcPeriod" startAt="5"/>
              <a:defRPr/>
            </a:pPr>
            <a:r>
              <a:rPr lang="es-PE" sz="1750" dirty="0" smtClean="0">
                <a:solidFill>
                  <a:schemeClr val="bg2">
                    <a:lumMod val="10000"/>
                  </a:schemeClr>
                </a:solidFill>
              </a:rPr>
              <a:t>Construcción del Segundo Tramo de la Concesión</a:t>
            </a:r>
          </a:p>
          <a:p>
            <a:pPr marL="571500" indent="-571500">
              <a:buFont typeface="Arial" charset="0"/>
              <a:buAutoNum type="romanUcPeriod" startAt="5"/>
              <a:defRPr/>
            </a:pPr>
            <a:r>
              <a:rPr lang="es-PE" sz="1750" dirty="0" smtClean="0">
                <a:solidFill>
                  <a:schemeClr val="bg2">
                    <a:lumMod val="10000"/>
                  </a:schemeClr>
                </a:solidFill>
              </a:rPr>
              <a:t>Otros aspectos relacionados a la concesión para el año 2018</a:t>
            </a:r>
          </a:p>
          <a:p>
            <a:pPr marL="571500" indent="-571500">
              <a:buFont typeface="Arial" charset="0"/>
              <a:buAutoNum type="romanUcPeriod" startAt="5"/>
              <a:defRPr/>
            </a:pPr>
            <a:r>
              <a:rPr lang="es-PE" sz="1750" dirty="0" smtClean="0">
                <a:solidFill>
                  <a:schemeClr val="bg2">
                    <a:lumMod val="10000"/>
                  </a:schemeClr>
                </a:solidFill>
              </a:rPr>
              <a:t>Conclusiones</a:t>
            </a:r>
          </a:p>
          <a:p>
            <a:pPr marL="571500" indent="-571500">
              <a:buFont typeface="Arial" charset="0"/>
              <a:buAutoNum type="romanUcPeriod"/>
              <a:defRPr/>
            </a:pPr>
            <a:endParaRPr lang="es-PE" sz="1750" dirty="0" smtClean="0"/>
          </a:p>
        </p:txBody>
      </p:sp>
    </p:spTree>
    <p:extLst>
      <p:ext uri="{BB962C8B-B14F-4D97-AF65-F5344CB8AC3E}">
        <p14:creationId xmlns:p14="http://schemas.microsoft.com/office/powerpoint/2010/main" val="873008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smtClean="0">
                <a:solidFill>
                  <a:schemeClr val="bg1"/>
                </a:solidFill>
                <a:latin typeface="+mj-lt"/>
              </a:rPr>
              <a:t>a. Programación de Inversiones</a:t>
            </a:r>
            <a:endParaRPr lang="es-PE" sz="2000" b="1" dirty="0">
              <a:solidFill>
                <a:schemeClr val="bg1"/>
              </a:solidFill>
              <a:latin typeface="+mj-lt"/>
            </a:endParaRPr>
          </a:p>
        </p:txBody>
      </p:sp>
      <p:sp>
        <p:nvSpPr>
          <p:cNvPr id="6" name="9 CuadroTexto"/>
          <p:cNvSpPr txBox="1"/>
          <p:nvPr/>
        </p:nvSpPr>
        <p:spPr>
          <a:xfrm>
            <a:off x="971956" y="1574506"/>
            <a:ext cx="7344460" cy="400110"/>
          </a:xfrm>
          <a:prstGeom prst="rect">
            <a:avLst/>
          </a:prstGeom>
          <a:noFill/>
        </p:spPr>
        <p:txBody>
          <a:bodyPr wrap="square">
            <a:spAutoFit/>
          </a:bodyPr>
          <a:lstStyle/>
          <a:p>
            <a:pPr algn="ctr" eaLnBrk="1" hangingPunct="1">
              <a:defRPr/>
            </a:pPr>
            <a:r>
              <a:rPr lang="es-PE" sz="2000" b="1" dirty="0" smtClean="0">
                <a:latin typeface="+mj-lt"/>
              </a:rPr>
              <a:t>Principales inversiones a ejecutarse en el año 2018</a:t>
            </a:r>
            <a:endParaRPr lang="es-PE" sz="2000" b="1" dirty="0">
              <a:latin typeface="+mj-lt"/>
            </a:endParaRPr>
          </a:p>
        </p:txBody>
      </p:sp>
      <p:graphicFrame>
        <p:nvGraphicFramePr>
          <p:cNvPr id="4" name="Tabla 3"/>
          <p:cNvGraphicFramePr>
            <a:graphicFrameLocks noGrp="1"/>
          </p:cNvGraphicFramePr>
          <p:nvPr>
            <p:extLst>
              <p:ext uri="{D42A27DB-BD31-4B8C-83A1-F6EECF244321}">
                <p14:modId xmlns:p14="http://schemas.microsoft.com/office/powerpoint/2010/main" val="2057913781"/>
              </p:ext>
            </p:extLst>
          </p:nvPr>
        </p:nvGraphicFramePr>
        <p:xfrm>
          <a:off x="467544" y="2564904"/>
          <a:ext cx="8280919" cy="3024336"/>
        </p:xfrm>
        <a:graphic>
          <a:graphicData uri="http://schemas.openxmlformats.org/drawingml/2006/table">
            <a:tbl>
              <a:tblPr/>
              <a:tblGrid>
                <a:gridCol w="3931162">
                  <a:extLst>
                    <a:ext uri="{9D8B030D-6E8A-4147-A177-3AD203B41FA5}">
                      <a16:colId xmlns="" xmlns:a16="http://schemas.microsoft.com/office/drawing/2014/main" val="20000"/>
                    </a:ext>
                  </a:extLst>
                </a:gridCol>
                <a:gridCol w="1637984">
                  <a:extLst>
                    <a:ext uri="{9D8B030D-6E8A-4147-A177-3AD203B41FA5}">
                      <a16:colId xmlns="" xmlns:a16="http://schemas.microsoft.com/office/drawing/2014/main" val="20001"/>
                    </a:ext>
                  </a:extLst>
                </a:gridCol>
                <a:gridCol w="2711773">
                  <a:extLst>
                    <a:ext uri="{9D8B030D-6E8A-4147-A177-3AD203B41FA5}">
                      <a16:colId xmlns="" xmlns:a16="http://schemas.microsoft.com/office/drawing/2014/main" val="20002"/>
                    </a:ext>
                  </a:extLst>
                </a:gridCol>
              </a:tblGrid>
              <a:tr h="432048">
                <a:tc gridSpan="3">
                  <a:txBody>
                    <a:bodyPr/>
                    <a:lstStyle/>
                    <a:p>
                      <a:pPr algn="ctr" fontAlgn="ctr"/>
                      <a:r>
                        <a:rPr lang="es-PE" sz="1750" b="1" i="0" u="none" strike="noStrike" dirty="0">
                          <a:solidFill>
                            <a:srgbClr val="000000"/>
                          </a:solidFill>
                          <a:effectLst/>
                          <a:latin typeface="Calibri" panose="020F0502020204030204" pitchFamily="34" charset="0"/>
                        </a:rPr>
                        <a:t>Inversiones Año 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tc hMerge="1">
                  <a:txBody>
                    <a:bodyPr/>
                    <a:lstStyle/>
                    <a:p>
                      <a:endParaRPr lang="es-PE"/>
                    </a:p>
                  </a:txBody>
                  <a:tcPr/>
                </a:tc>
                <a:extLst>
                  <a:ext uri="{0D108BD9-81ED-4DB2-BD59-A6C34878D82A}">
                    <a16:rowId xmlns="" xmlns:a16="http://schemas.microsoft.com/office/drawing/2014/main" val="10000"/>
                  </a:ext>
                </a:extLst>
              </a:tr>
              <a:tr h="432048">
                <a:tc>
                  <a:txBody>
                    <a:bodyPr/>
                    <a:lstStyle/>
                    <a:p>
                      <a:pPr algn="ctr" fontAlgn="ctr"/>
                      <a:r>
                        <a:rPr lang="es-PE" sz="1750" b="1" i="0" u="none" strike="noStrike" dirty="0">
                          <a:solidFill>
                            <a:srgbClr val="000000"/>
                          </a:solidFill>
                          <a:effectLst/>
                          <a:latin typeface="Calibri" panose="020F0502020204030204" pitchFamily="34" charset="0"/>
                        </a:rPr>
                        <a:t>Detalle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750" b="1" i="0" u="none" strike="noStrike">
                          <a:solidFill>
                            <a:srgbClr val="000000"/>
                          </a:solidFill>
                          <a:effectLst/>
                          <a:latin typeface="Calibri" panose="020F0502020204030204" pitchFamily="34" charset="0"/>
                        </a:rPr>
                        <a:t>Monto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750" b="1" i="0" u="none" strike="noStrike">
                          <a:solidFill>
                            <a:srgbClr val="00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1"/>
                  </a:ext>
                </a:extLst>
              </a:tr>
              <a:tr h="432048">
                <a:tc>
                  <a:txBody>
                    <a:bodyPr/>
                    <a:lstStyle/>
                    <a:p>
                      <a:pPr algn="l" fontAlgn="ctr"/>
                      <a:r>
                        <a:rPr lang="es-PE" sz="1750" b="0" i="0" u="none" strike="noStrike">
                          <a:solidFill>
                            <a:srgbClr val="000000"/>
                          </a:solidFill>
                          <a:effectLst/>
                          <a:latin typeface="Calibri" panose="020F0502020204030204" pitchFamily="34" charset="0"/>
                        </a:rPr>
                        <a:t>Obra EPC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dirty="0">
                          <a:solidFill>
                            <a:srgbClr val="000000"/>
                          </a:solidFill>
                          <a:effectLst/>
                          <a:latin typeface="Calibri" panose="020F0502020204030204" pitchFamily="34" charset="0"/>
                        </a:rPr>
                        <a:t>        20,298.95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dirty="0">
                          <a:solidFill>
                            <a:srgbClr val="000000"/>
                          </a:solidFill>
                          <a:effectLst/>
                          <a:latin typeface="Calibri" panose="020F0502020204030204" pitchFamily="34" charset="0"/>
                        </a:rPr>
                        <a:t>38.34%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32048">
                <a:tc>
                  <a:txBody>
                    <a:bodyPr/>
                    <a:lstStyle/>
                    <a:p>
                      <a:pPr algn="l" fontAlgn="ctr"/>
                      <a:r>
                        <a:rPr lang="es-PE" sz="1750" b="0" i="0" u="none" strike="noStrike">
                          <a:solidFill>
                            <a:srgbClr val="000000"/>
                          </a:solidFill>
                          <a:effectLst/>
                          <a:latin typeface="Calibri" panose="020F0502020204030204" pitchFamily="34" charset="0"/>
                        </a:rPr>
                        <a:t>Intangibles (MP)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dirty="0">
                          <a:solidFill>
                            <a:srgbClr val="000000"/>
                          </a:solidFill>
                          <a:effectLst/>
                          <a:latin typeface="Calibri" panose="020F0502020204030204" pitchFamily="34" charset="0"/>
                        </a:rPr>
                        <a:t>        28,781.51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dirty="0">
                          <a:solidFill>
                            <a:srgbClr val="000000"/>
                          </a:solidFill>
                          <a:effectLst/>
                          <a:latin typeface="Calibri" panose="020F0502020204030204" pitchFamily="34" charset="0"/>
                        </a:rPr>
                        <a:t>54.36%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32048">
                <a:tc>
                  <a:txBody>
                    <a:bodyPr/>
                    <a:lstStyle/>
                    <a:p>
                      <a:pPr algn="l" fontAlgn="ctr"/>
                      <a:r>
                        <a:rPr lang="es-PE" sz="1750" b="0" i="0" u="none" strike="noStrike">
                          <a:solidFill>
                            <a:srgbClr val="000000"/>
                          </a:solidFill>
                          <a:effectLst/>
                          <a:latin typeface="Calibri" panose="020F0502020204030204" pitchFamily="34" charset="0"/>
                        </a:rPr>
                        <a:t>Capex Recurrente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dirty="0">
                          <a:solidFill>
                            <a:srgbClr val="000000"/>
                          </a:solidFill>
                          <a:effectLst/>
                          <a:latin typeface="Calibri" panose="020F0502020204030204" pitchFamily="34" charset="0"/>
                        </a:rPr>
                        <a:t>          3,864.75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dirty="0">
                          <a:solidFill>
                            <a:srgbClr val="000000"/>
                          </a:solidFill>
                          <a:effectLst/>
                          <a:latin typeface="Calibri" panose="020F0502020204030204" pitchFamily="34" charset="0"/>
                        </a:rPr>
                        <a:t>7.30%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432048">
                <a:tc>
                  <a:txBody>
                    <a:bodyPr/>
                    <a:lstStyle/>
                    <a:p>
                      <a:pPr algn="l" fontAlgn="ctr"/>
                      <a:r>
                        <a:rPr lang="es-PE" sz="1750" b="1" i="0" u="none" strike="noStrike">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1" i="0" u="none" strike="noStrike">
                          <a:solidFill>
                            <a:srgbClr val="000000"/>
                          </a:solidFill>
                          <a:effectLst/>
                          <a:latin typeface="Calibri" panose="020F0502020204030204" pitchFamily="34" charset="0"/>
                        </a:rPr>
                        <a:t>        52,945.21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1" i="0" u="none" strike="noStrike" dirty="0">
                          <a:solidFill>
                            <a:srgbClr val="000000"/>
                          </a:solidFill>
                          <a:effectLst/>
                          <a:latin typeface="Calibri" panose="020F0502020204030204" pitchFamily="34" charset="0"/>
                        </a:rPr>
                        <a:t>100.00%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432048">
                <a:tc>
                  <a:txBody>
                    <a:bodyPr/>
                    <a:lstStyle/>
                    <a:p>
                      <a:pPr algn="l" fontAlgn="ctr"/>
                      <a:r>
                        <a:rPr lang="es-PE" sz="1200" b="0" i="0" u="none" strike="noStrike">
                          <a:solidFill>
                            <a:srgbClr val="000000"/>
                          </a:solidFill>
                          <a:effectLst/>
                          <a:latin typeface="Calibri" panose="020F0502020204030204" pitchFamily="34" charset="0"/>
                        </a:rPr>
                        <a:t>(Expresado en miles de soles)</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s-PE" sz="1800" b="0" i="0" u="none" strike="noStrike">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endParaRPr lang="es-PE" sz="1800" b="0" i="0" u="none" strike="noStrike" dirty="0">
                        <a:solidFill>
                          <a:srgbClr val="000000"/>
                        </a:solidFill>
                        <a:effectLst/>
                        <a:latin typeface="Calibri" panose="020F0502020204030204" pitchFamily="34" charset="0"/>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solidFill>
            <a:schemeClr val="bg1">
              <a:lumMod val="65000"/>
            </a:schemeClr>
          </a:solidFill>
          <a:ln>
            <a:noFill/>
          </a:ln>
          <a:extLst/>
        </p:spPr>
      </p:pic>
      <p:sp>
        <p:nvSpPr>
          <p:cNvPr id="10" name="9 CuadroTexto"/>
          <p:cNvSpPr txBox="1"/>
          <p:nvPr/>
        </p:nvSpPr>
        <p:spPr>
          <a:xfrm>
            <a:off x="4927565" y="598214"/>
            <a:ext cx="3922712" cy="384175"/>
          </a:xfrm>
          <a:prstGeom prst="rect">
            <a:avLst/>
          </a:prstGeom>
          <a:noFill/>
        </p:spPr>
        <p:txBody>
          <a:bodyPr>
            <a:spAutoFit/>
          </a:bodyPr>
          <a:lstStyle/>
          <a:p>
            <a:pPr eaLnBrk="1" hangingPunct="1">
              <a:defRPr/>
            </a:pPr>
            <a:r>
              <a:rPr lang="es-PE" sz="1900" b="1" dirty="0" smtClean="0">
                <a:latin typeface="+mj-lt"/>
              </a:rPr>
              <a:t>Programación de Inversiones</a:t>
            </a:r>
            <a:endParaRPr lang="es-PE" sz="1900" b="1" dirty="0">
              <a:latin typeface="+mj-lt"/>
            </a:endParaRPr>
          </a:p>
        </p:txBody>
      </p:sp>
      <p:sp>
        <p:nvSpPr>
          <p:cNvPr id="7" name="9 CuadroTexto"/>
          <p:cNvSpPr txBox="1"/>
          <p:nvPr/>
        </p:nvSpPr>
        <p:spPr>
          <a:xfrm>
            <a:off x="971956" y="1574506"/>
            <a:ext cx="7344460" cy="400110"/>
          </a:xfrm>
          <a:prstGeom prst="rect">
            <a:avLst/>
          </a:prstGeom>
          <a:noFill/>
        </p:spPr>
        <p:txBody>
          <a:bodyPr wrap="square">
            <a:spAutoFit/>
          </a:bodyPr>
          <a:lstStyle/>
          <a:p>
            <a:pPr algn="ctr" eaLnBrk="1" hangingPunct="1">
              <a:defRPr/>
            </a:pPr>
            <a:r>
              <a:rPr lang="es-PE" sz="2000" b="1" dirty="0" smtClean="0">
                <a:latin typeface="+mj-lt"/>
              </a:rPr>
              <a:t>Estimación de inversiones por ejecutar para los años 2017 al 2020</a:t>
            </a:r>
            <a:endParaRPr lang="es-PE" sz="2000" b="1" dirty="0">
              <a:latin typeface="+mj-lt"/>
            </a:endParaRPr>
          </a:p>
        </p:txBody>
      </p:sp>
      <p:sp>
        <p:nvSpPr>
          <p:cNvPr id="11"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smtClean="0">
                <a:solidFill>
                  <a:schemeClr val="bg1"/>
                </a:solidFill>
                <a:latin typeface="+mj-lt"/>
              </a:rPr>
              <a:t>a. Programación de Inversiones</a:t>
            </a:r>
            <a:endParaRPr lang="es-PE" sz="2000" b="1" dirty="0">
              <a:solidFill>
                <a:schemeClr val="bg1"/>
              </a:solidFill>
              <a:latin typeface="+mj-lt"/>
            </a:endParaRPr>
          </a:p>
        </p:txBody>
      </p:sp>
      <p:graphicFrame>
        <p:nvGraphicFramePr>
          <p:cNvPr id="2" name="Tabla 1"/>
          <p:cNvGraphicFramePr>
            <a:graphicFrameLocks noGrp="1"/>
          </p:cNvGraphicFramePr>
          <p:nvPr>
            <p:extLst>
              <p:ext uri="{D42A27DB-BD31-4B8C-83A1-F6EECF244321}">
                <p14:modId xmlns:p14="http://schemas.microsoft.com/office/powerpoint/2010/main" val="1273388325"/>
              </p:ext>
            </p:extLst>
          </p:nvPr>
        </p:nvGraphicFramePr>
        <p:xfrm>
          <a:off x="323528" y="2708918"/>
          <a:ext cx="8526748" cy="2232250"/>
        </p:xfrm>
        <a:graphic>
          <a:graphicData uri="http://schemas.openxmlformats.org/drawingml/2006/table">
            <a:tbl>
              <a:tblPr/>
              <a:tblGrid>
                <a:gridCol w="1913594">
                  <a:extLst>
                    <a:ext uri="{9D8B030D-6E8A-4147-A177-3AD203B41FA5}">
                      <a16:colId xmlns="" xmlns:a16="http://schemas.microsoft.com/office/drawing/2014/main" val="20000"/>
                    </a:ext>
                  </a:extLst>
                </a:gridCol>
                <a:gridCol w="1435195">
                  <a:extLst>
                    <a:ext uri="{9D8B030D-6E8A-4147-A177-3AD203B41FA5}">
                      <a16:colId xmlns="" xmlns:a16="http://schemas.microsoft.com/office/drawing/2014/main" val="20001"/>
                    </a:ext>
                  </a:extLst>
                </a:gridCol>
                <a:gridCol w="1266348">
                  <a:extLst>
                    <a:ext uri="{9D8B030D-6E8A-4147-A177-3AD203B41FA5}">
                      <a16:colId xmlns="" xmlns:a16="http://schemas.microsoft.com/office/drawing/2014/main" val="20002"/>
                    </a:ext>
                  </a:extLst>
                </a:gridCol>
                <a:gridCol w="1266348">
                  <a:extLst>
                    <a:ext uri="{9D8B030D-6E8A-4147-A177-3AD203B41FA5}">
                      <a16:colId xmlns="" xmlns:a16="http://schemas.microsoft.com/office/drawing/2014/main" val="20003"/>
                    </a:ext>
                  </a:extLst>
                </a:gridCol>
                <a:gridCol w="1336701">
                  <a:extLst>
                    <a:ext uri="{9D8B030D-6E8A-4147-A177-3AD203B41FA5}">
                      <a16:colId xmlns="" xmlns:a16="http://schemas.microsoft.com/office/drawing/2014/main" val="20004"/>
                    </a:ext>
                  </a:extLst>
                </a:gridCol>
                <a:gridCol w="1308562">
                  <a:extLst>
                    <a:ext uri="{9D8B030D-6E8A-4147-A177-3AD203B41FA5}">
                      <a16:colId xmlns="" xmlns:a16="http://schemas.microsoft.com/office/drawing/2014/main" val="20005"/>
                    </a:ext>
                  </a:extLst>
                </a:gridCol>
              </a:tblGrid>
              <a:tr h="446450">
                <a:tc gridSpan="6">
                  <a:txBody>
                    <a:bodyPr/>
                    <a:lstStyle/>
                    <a:p>
                      <a:pPr algn="ctr" fontAlgn="ctr"/>
                      <a:r>
                        <a:rPr lang="es-PE" sz="1750" b="1" i="0" u="none" strike="noStrike" dirty="0">
                          <a:solidFill>
                            <a:srgbClr val="000000"/>
                          </a:solidFill>
                          <a:effectLst/>
                          <a:latin typeface="Calibri" panose="020F0502020204030204" pitchFamily="34" charset="0"/>
                        </a:rPr>
                        <a:t>Estimación Inversiones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tc hMerge="1">
                  <a:txBody>
                    <a:bodyPr/>
                    <a:lstStyle/>
                    <a:p>
                      <a:endParaRPr lang="es-PE"/>
                    </a:p>
                  </a:txBody>
                  <a:tcPr/>
                </a:tc>
                <a:extLst>
                  <a:ext uri="{0D108BD9-81ED-4DB2-BD59-A6C34878D82A}">
                    <a16:rowId xmlns="" xmlns:a16="http://schemas.microsoft.com/office/drawing/2014/main" val="10000"/>
                  </a:ext>
                </a:extLst>
              </a:tr>
              <a:tr h="446450">
                <a:tc>
                  <a:txBody>
                    <a:bodyPr/>
                    <a:lstStyle/>
                    <a:p>
                      <a:pPr algn="ctr" fontAlgn="ctr"/>
                      <a:r>
                        <a:rPr lang="es-PE" sz="1750" b="1" i="0" u="none" strike="noStrike" dirty="0">
                          <a:solidFill>
                            <a:srgbClr val="000000"/>
                          </a:solidFill>
                          <a:effectLst/>
                          <a:latin typeface="Calibri" panose="020F0502020204030204" pitchFamily="34" charset="0"/>
                        </a:rPr>
                        <a:t>Descripción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750" b="1" i="0" u="none" strike="noStrike">
                          <a:solidFill>
                            <a:srgbClr val="000000"/>
                          </a:solidFill>
                          <a:effectLst/>
                          <a:latin typeface="Calibri" panose="020F0502020204030204" pitchFamily="34" charset="0"/>
                        </a:rPr>
                        <a:t>Detalle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750" b="1" i="0" u="none" strike="noStrike" dirty="0">
                          <a:solidFill>
                            <a:srgbClr val="000000"/>
                          </a:solidFill>
                          <a:effectLst/>
                          <a:latin typeface="Calibri" panose="020F0502020204030204" pitchFamily="34" charset="0"/>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750" b="1" i="0" u="none" strike="noStrike" dirty="0">
                          <a:solidFill>
                            <a:srgbClr val="000000"/>
                          </a:solidFill>
                          <a:effectLst/>
                          <a:latin typeface="Calibri" panose="020F0502020204030204" pitchFamily="34" charset="0"/>
                        </a:rPr>
                        <a:t>2019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750" b="1" i="0" u="none" strike="noStrike">
                          <a:solidFill>
                            <a:srgbClr val="000000"/>
                          </a:solidFill>
                          <a:effectLst/>
                          <a:latin typeface="Calibri" panose="020F0502020204030204" pitchFamily="34" charset="0"/>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s-PE" sz="1750" b="1" i="0" u="none" strike="noStrike">
                          <a:solidFill>
                            <a:srgbClr val="000000"/>
                          </a:solidFill>
                          <a:effectLst/>
                          <a:latin typeface="Calibri" panose="020F0502020204030204" pitchFamily="34" charset="0"/>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 xmlns:a16="http://schemas.microsoft.com/office/drawing/2014/main" val="10001"/>
                  </a:ext>
                </a:extLst>
              </a:tr>
              <a:tr h="446450">
                <a:tc rowSpan="2">
                  <a:txBody>
                    <a:bodyPr/>
                    <a:lstStyle/>
                    <a:p>
                      <a:pPr algn="ctr" fontAlgn="ctr"/>
                      <a:r>
                        <a:rPr lang="es-PE" sz="1750" b="0" i="0" u="none" strike="noStrike" dirty="0">
                          <a:solidFill>
                            <a:srgbClr val="000000"/>
                          </a:solidFill>
                          <a:effectLst/>
                          <a:latin typeface="Calibri" panose="020F0502020204030204" pitchFamily="34" charset="0"/>
                        </a:rPr>
                        <a:t>Inversiones Adicionales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a:solidFill>
                            <a:srgbClr val="000000"/>
                          </a:solidFill>
                          <a:effectLst/>
                          <a:latin typeface="Calibri" panose="020F0502020204030204" pitchFamily="34" charset="0"/>
                        </a:rPr>
                        <a:t>Obras Civiles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a:solidFill>
                            <a:srgbClr val="000000"/>
                          </a:solidFill>
                          <a:effectLst/>
                          <a:latin typeface="Calibri" panose="020F0502020204030204" pitchFamily="34" charset="0"/>
                        </a:rPr>
                        <a:t>20,299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dirty="0">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446450">
                <a:tc vMerge="1">
                  <a:txBody>
                    <a:bodyPr/>
                    <a:lstStyle/>
                    <a:p>
                      <a:endParaRPr lang="es-PE"/>
                    </a:p>
                  </a:txBody>
                  <a:tcPr/>
                </a:tc>
                <a:tc>
                  <a:txBody>
                    <a:bodyPr/>
                    <a:lstStyle/>
                    <a:p>
                      <a:pPr algn="ctr" fontAlgn="ctr"/>
                      <a:r>
                        <a:rPr lang="es-PE" sz="1750" b="0" i="0" u="none" strike="noStrike">
                          <a:solidFill>
                            <a:srgbClr val="000000"/>
                          </a:solidFill>
                          <a:effectLst/>
                          <a:latin typeface="Calibri" panose="020F0502020204030204" pitchFamily="34" charset="0"/>
                        </a:rPr>
                        <a:t>Equipamiento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a:solidFill>
                            <a:srgbClr val="000000"/>
                          </a:solidFill>
                          <a:effectLst/>
                          <a:latin typeface="Calibri" panose="020F0502020204030204" pitchFamily="34" charset="0"/>
                        </a:rPr>
                        <a:t>3,865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dirty="0">
                          <a:solidFill>
                            <a:srgbClr val="000000"/>
                          </a:solidFill>
                          <a:effectLst/>
                          <a:latin typeface="Calibri" panose="020F0502020204030204" pitchFamily="34" charset="0"/>
                        </a:rPr>
                        <a:t>3,477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a:solidFill>
                            <a:srgbClr val="000000"/>
                          </a:solidFill>
                          <a:effectLst/>
                          <a:latin typeface="Calibri" panose="020F0502020204030204" pitchFamily="34" charset="0"/>
                        </a:rPr>
                        <a:t>3,482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0" i="0" u="none" strike="noStrike">
                          <a:solidFill>
                            <a:srgbClr val="000000"/>
                          </a:solidFill>
                          <a:effectLst/>
                          <a:latin typeface="Calibri" panose="020F0502020204030204" pitchFamily="34" charset="0"/>
                        </a:rPr>
                        <a:t>3,617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446450">
                <a:tc>
                  <a:txBody>
                    <a:bodyPr/>
                    <a:lstStyle/>
                    <a:p>
                      <a:pPr algn="ctr" fontAlgn="ctr"/>
                      <a:r>
                        <a:rPr lang="es-PE" sz="1750" b="1" i="0" u="none" strike="noStrike" dirty="0">
                          <a:solidFill>
                            <a:srgbClr val="000000"/>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1"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1" i="0" u="none" strike="noStrike" dirty="0">
                          <a:solidFill>
                            <a:srgbClr val="000000"/>
                          </a:solidFill>
                          <a:effectLst/>
                          <a:latin typeface="Calibri" panose="020F0502020204030204" pitchFamily="34" charset="0"/>
                        </a:rPr>
                        <a:t>24,164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1" i="0" u="none" strike="noStrike" dirty="0">
                          <a:solidFill>
                            <a:srgbClr val="000000"/>
                          </a:solidFill>
                          <a:effectLst/>
                          <a:latin typeface="Calibri" panose="020F0502020204030204" pitchFamily="34" charset="0"/>
                        </a:rPr>
                        <a:t>3,477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1" i="0" u="none" strike="noStrike" dirty="0">
                          <a:solidFill>
                            <a:srgbClr val="000000"/>
                          </a:solidFill>
                          <a:effectLst/>
                          <a:latin typeface="Calibri" panose="020F0502020204030204" pitchFamily="34" charset="0"/>
                        </a:rPr>
                        <a:t>3,482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PE" sz="1750" b="1" i="0" u="none" strike="noStrike" dirty="0">
                          <a:solidFill>
                            <a:srgbClr val="000000"/>
                          </a:solidFill>
                          <a:effectLst/>
                          <a:latin typeface="Calibri" panose="020F0502020204030204" pitchFamily="34" charset="0"/>
                        </a:rPr>
                        <a:t>3,617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549836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08"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2 Marcador de contenido"/>
          <p:cNvSpPr txBox="1">
            <a:spLocks/>
          </p:cNvSpPr>
          <p:nvPr/>
        </p:nvSpPr>
        <p:spPr bwMode="auto">
          <a:xfrm>
            <a:off x="294589" y="585043"/>
            <a:ext cx="8605838" cy="5687913"/>
          </a:xfrm>
          <a:prstGeom prst="rect">
            <a:avLst/>
          </a:prstGeom>
          <a:noFill/>
          <a:ln w="9525">
            <a:noFill/>
            <a:miter lim="800000"/>
            <a:headEnd/>
            <a:tailEnd/>
          </a:ln>
        </p:spPr>
        <p:txBody>
          <a:bodyPr/>
          <a:lstStyle/>
          <a:p>
            <a:pPr marL="342900" indent="-342900">
              <a:spcBef>
                <a:spcPct val="20000"/>
              </a:spcBef>
              <a:defRPr/>
            </a:pPr>
            <a:r>
              <a:rPr lang="es-MX" sz="2000" b="1" dirty="0" smtClean="0">
                <a:latin typeface="+mn-lt"/>
              </a:rPr>
              <a:t>     Operación</a:t>
            </a:r>
          </a:p>
          <a:p>
            <a:pPr marL="342900" indent="-342900" algn="just">
              <a:spcBef>
                <a:spcPct val="20000"/>
              </a:spcBef>
              <a:buFont typeface="Arial" charset="0"/>
              <a:buChar char="•"/>
              <a:defRPr/>
            </a:pPr>
            <a:r>
              <a:rPr lang="es-PE" sz="1750" dirty="0" smtClean="0">
                <a:latin typeface="+mn-lt"/>
              </a:rPr>
              <a:t>En base al Plan de Conservación se aplicarán las estrategias de conservación de los bienes para las unidades de peaje y pesaje, asimismo, se realizará un monitoreo permanente que garantice el correcto funcionamiento de los equipos.</a:t>
            </a:r>
          </a:p>
          <a:p>
            <a:pPr algn="just">
              <a:spcBef>
                <a:spcPct val="20000"/>
              </a:spcBef>
              <a:defRPr/>
            </a:pPr>
            <a:r>
              <a:rPr lang="es-PE" sz="1750" dirty="0" smtClean="0">
                <a:latin typeface="+mn-lt"/>
              </a:rPr>
              <a:t>      Podemos destacar:</a:t>
            </a:r>
          </a:p>
          <a:p>
            <a:pPr marL="342900" indent="-342900" algn="just">
              <a:spcBef>
                <a:spcPct val="20000"/>
              </a:spcBef>
              <a:buFont typeface="Arial" charset="0"/>
              <a:buChar char="•"/>
              <a:defRPr/>
            </a:pPr>
            <a:r>
              <a:rPr lang="es-PE" sz="1750" dirty="0" smtClean="0">
                <a:latin typeface="+mn-lt"/>
              </a:rPr>
              <a:t>Implementación de seis 2 vías de cobro adicionales a las existentes en la unidad de peaje </a:t>
            </a:r>
            <a:r>
              <a:rPr lang="es-PE" sz="1750" dirty="0" err="1" smtClean="0">
                <a:latin typeface="+mn-lt"/>
              </a:rPr>
              <a:t>Paraiso</a:t>
            </a:r>
            <a:r>
              <a:rPr lang="es-PE" sz="1750" dirty="0" smtClean="0">
                <a:latin typeface="+mn-lt"/>
              </a:rPr>
              <a:t> y la remodelación de 4 vías de cobro en la unidad de peaje Variante.</a:t>
            </a:r>
          </a:p>
          <a:p>
            <a:pPr algn="just">
              <a:spcBef>
                <a:spcPct val="20000"/>
              </a:spcBef>
              <a:defRPr/>
            </a:pPr>
            <a:endParaRPr lang="es-PE" sz="1750" dirty="0">
              <a:latin typeface="+mn-lt"/>
            </a:endParaRPr>
          </a:p>
          <a:p>
            <a:pPr marL="342900" lvl="2" indent="-342900">
              <a:spcBef>
                <a:spcPct val="20000"/>
              </a:spcBef>
              <a:defRPr/>
            </a:pPr>
            <a:r>
              <a:rPr lang="es-ES" sz="2000" b="1" dirty="0" smtClean="0">
                <a:latin typeface="+mn-lt"/>
              </a:rPr>
              <a:t>      Servicios </a:t>
            </a:r>
            <a:r>
              <a:rPr lang="es-ES" sz="2000" b="1" dirty="0">
                <a:latin typeface="+mn-lt"/>
              </a:rPr>
              <a:t>Obligatorios</a:t>
            </a:r>
          </a:p>
          <a:p>
            <a:pPr marL="342900" lvl="2" indent="-342900"/>
            <a:endParaRPr lang="es-ES" sz="1750" dirty="0">
              <a:latin typeface="+mn-lt"/>
            </a:endParaRPr>
          </a:p>
          <a:p>
            <a:pPr marL="342900" lvl="2" indent="-342900">
              <a:buFont typeface="Arial" panose="020B0604020202020204" pitchFamily="34" charset="0"/>
              <a:buChar char="•"/>
            </a:pPr>
            <a:r>
              <a:rPr lang="es-ES" sz="1750" dirty="0">
                <a:latin typeface="+mn-lt"/>
              </a:rPr>
              <a:t>Central de Atención de Emergencias - CAE </a:t>
            </a:r>
          </a:p>
          <a:p>
            <a:pPr marL="342900" lvl="2" indent="-342900"/>
            <a:r>
              <a:rPr lang="es-PE" sz="1750" dirty="0">
                <a:latin typeface="+mn-lt"/>
              </a:rPr>
              <a:t>	Atención inmediata de las llamadas de emergencias en la CAE.</a:t>
            </a:r>
          </a:p>
          <a:p>
            <a:pPr marL="342900" lvl="2" indent="-342900"/>
            <a:r>
              <a:rPr lang="es-PE" sz="1750" dirty="0">
                <a:latin typeface="+mn-lt"/>
              </a:rPr>
              <a:t>	Mantenimiento de los equipos de comunicación y sistema de registro</a:t>
            </a:r>
            <a:endParaRPr lang="es-ES" sz="1750" dirty="0">
              <a:latin typeface="+mn-lt"/>
            </a:endParaRPr>
          </a:p>
          <a:p>
            <a:pPr marL="342900" lvl="2" indent="-342900"/>
            <a:endParaRPr lang="es-ES" sz="1750" dirty="0">
              <a:latin typeface="+mn-lt"/>
            </a:endParaRPr>
          </a:p>
          <a:p>
            <a:pPr marL="342900" lvl="2" indent="-342900">
              <a:buFont typeface="Arial" panose="020B0604020202020204" pitchFamily="34" charset="0"/>
              <a:buChar char="•"/>
            </a:pPr>
            <a:r>
              <a:rPr lang="es-ES" sz="1750" dirty="0">
                <a:latin typeface="+mn-lt"/>
              </a:rPr>
              <a:t>Auxilio Mecánico y Remolque de Vehículos con Grúa</a:t>
            </a:r>
          </a:p>
          <a:p>
            <a:pPr marL="342900" lvl="2" indent="-342900"/>
            <a:r>
              <a:rPr lang="es-PE" sz="1750" dirty="0">
                <a:latin typeface="+mn-lt"/>
              </a:rPr>
              <a:t>	Atención de los vehículos accidentados y traslado a un lugar seguro o taller cercano</a:t>
            </a:r>
          </a:p>
          <a:p>
            <a:pPr marL="342900" lvl="2" indent="-342900"/>
            <a:endParaRPr lang="es-MX" sz="1750" dirty="0">
              <a:latin typeface="+mn-lt"/>
            </a:endParaRPr>
          </a:p>
          <a:p>
            <a:pPr marL="342900" lvl="2" indent="-342900">
              <a:buFont typeface="Arial" panose="020B0604020202020204" pitchFamily="34" charset="0"/>
              <a:buChar char="•"/>
            </a:pPr>
            <a:r>
              <a:rPr lang="es-ES" sz="1750" dirty="0">
                <a:latin typeface="+mn-lt"/>
              </a:rPr>
              <a:t>Sistema de Comunicación en Tiempo Real – Postes SOS</a:t>
            </a:r>
            <a:endParaRPr lang="es-MX" sz="1750" dirty="0">
              <a:latin typeface="+mn-lt"/>
            </a:endParaRPr>
          </a:p>
          <a:p>
            <a:pPr marL="342900" lvl="2" indent="-342900"/>
            <a:r>
              <a:rPr lang="es-PE" sz="1750" dirty="0">
                <a:latin typeface="+mn-lt"/>
              </a:rPr>
              <a:t>	Registrar y atender todas las llamadas de los centros de comunicación.</a:t>
            </a:r>
          </a:p>
          <a:p>
            <a:pPr marL="342900" indent="-342900" algn="just">
              <a:spcBef>
                <a:spcPct val="20000"/>
              </a:spcBef>
              <a:buFont typeface="Arial" charset="0"/>
              <a:buChar char="•"/>
              <a:defRPr/>
            </a:pPr>
            <a:endParaRPr lang="es-PE" sz="1750" dirty="0" smtClean="0">
              <a:latin typeface="+mn-lt"/>
            </a:endParaRPr>
          </a:p>
          <a:p>
            <a:pPr marL="342900" indent="-342900" algn="just">
              <a:spcBef>
                <a:spcPct val="20000"/>
              </a:spcBef>
              <a:buFont typeface="Arial" charset="0"/>
              <a:buChar char="•"/>
              <a:defRPr/>
            </a:pPr>
            <a:endParaRPr lang="es-PE" sz="1750" dirty="0">
              <a:latin typeface="+mn-lt"/>
            </a:endParaRPr>
          </a:p>
          <a:p>
            <a:pPr marL="342900" indent="-342900" algn="just">
              <a:spcBef>
                <a:spcPct val="20000"/>
              </a:spcBef>
              <a:buFont typeface="Arial" charset="0"/>
              <a:buChar char="•"/>
              <a:defRPr/>
            </a:pPr>
            <a:endParaRPr lang="es-PE" sz="1750" dirty="0" smtClean="0">
              <a:latin typeface="+mn-lt"/>
            </a:endParaRPr>
          </a:p>
          <a:p>
            <a:pPr algn="just">
              <a:spcBef>
                <a:spcPct val="20000"/>
              </a:spcBef>
              <a:defRPr/>
            </a:pPr>
            <a:endParaRPr lang="es-PE" sz="1750" dirty="0">
              <a:latin typeface="+mn-lt"/>
            </a:endParaRPr>
          </a:p>
        </p:txBody>
      </p:sp>
      <p:sp>
        <p:nvSpPr>
          <p:cNvPr id="7"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a:solidFill>
                  <a:schemeClr val="bg1"/>
                </a:solidFill>
                <a:latin typeface="+mj-lt"/>
              </a:rPr>
              <a:t>b</a:t>
            </a:r>
            <a:r>
              <a:rPr lang="es-PE" sz="2000" b="1" dirty="0" smtClean="0">
                <a:solidFill>
                  <a:schemeClr val="bg1"/>
                </a:solidFill>
                <a:latin typeface="+mj-lt"/>
              </a:rPr>
              <a:t>. Aspectos Operativos - Operaciones</a:t>
            </a:r>
            <a:endParaRPr lang="es-PE" sz="2000" b="1" dirty="0">
              <a:solidFill>
                <a:schemeClr val="bg1"/>
              </a:solidFill>
              <a:latin typeface="+mj-lt"/>
            </a:endParaRPr>
          </a:p>
        </p:txBody>
      </p:sp>
    </p:spTree>
    <p:extLst>
      <p:ext uri="{BB962C8B-B14F-4D97-AF65-F5344CB8AC3E}">
        <p14:creationId xmlns:p14="http://schemas.microsoft.com/office/powerpoint/2010/main" val="20474683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2 Marcador de contenido"/>
          <p:cNvSpPr txBox="1">
            <a:spLocks/>
          </p:cNvSpPr>
          <p:nvPr/>
        </p:nvSpPr>
        <p:spPr bwMode="auto">
          <a:xfrm>
            <a:off x="269080" y="810180"/>
            <a:ext cx="8605838" cy="2330787"/>
          </a:xfrm>
          <a:prstGeom prst="rect">
            <a:avLst/>
          </a:prstGeom>
          <a:noFill/>
          <a:ln w="9525">
            <a:noFill/>
            <a:miter lim="800000"/>
            <a:headEnd/>
            <a:tailEnd/>
          </a:ln>
        </p:spPr>
        <p:txBody>
          <a:bodyPr/>
          <a:lstStyle/>
          <a:p>
            <a:pPr marL="342900" indent="-342900">
              <a:spcBef>
                <a:spcPct val="20000"/>
              </a:spcBef>
              <a:buFont typeface="Arial" charset="0"/>
              <a:buNone/>
              <a:defRPr/>
            </a:pPr>
            <a:r>
              <a:rPr lang="es-PE" sz="2000" b="1" dirty="0">
                <a:latin typeface="+mn-lt"/>
              </a:rPr>
              <a:t>    </a:t>
            </a:r>
            <a:r>
              <a:rPr lang="es-PE" sz="2000" b="1" dirty="0" smtClean="0">
                <a:latin typeface="+mn-lt"/>
              </a:rPr>
              <a:t>Mantenimiento Periódico</a:t>
            </a:r>
          </a:p>
          <a:p>
            <a:pPr marL="342900" indent="-342900">
              <a:spcBef>
                <a:spcPct val="20000"/>
              </a:spcBef>
              <a:buFont typeface="Arial" charset="0"/>
              <a:buNone/>
              <a:defRPr/>
            </a:pPr>
            <a:endParaRPr lang="es-PE" sz="1750" b="1" dirty="0">
              <a:latin typeface="+mn-lt"/>
            </a:endParaRPr>
          </a:p>
          <a:p>
            <a:pPr marL="285750" indent="-285750" algn="just" eaLnBrk="1" hangingPunct="1">
              <a:buFont typeface="Arial" pitchFamily="34" charset="0"/>
              <a:buChar char="•"/>
              <a:defRPr/>
            </a:pPr>
            <a:r>
              <a:rPr lang="es-PE" sz="1750" dirty="0">
                <a:latin typeface="+mn-lt"/>
                <a:cs typeface="Arial" pitchFamily="34" charset="0"/>
              </a:rPr>
              <a:t>El </a:t>
            </a:r>
            <a:r>
              <a:rPr lang="es-PE" sz="1750" dirty="0" smtClean="0">
                <a:latin typeface="+mn-lt"/>
                <a:cs typeface="Arial" pitchFamily="34" charset="0"/>
              </a:rPr>
              <a:t>permanente </a:t>
            </a:r>
            <a:r>
              <a:rPr lang="es-PE" sz="1750" dirty="0">
                <a:latin typeface="+mn-lt"/>
                <a:cs typeface="Arial" pitchFamily="34" charset="0"/>
              </a:rPr>
              <a:t>mantenimiento </a:t>
            </a:r>
            <a:r>
              <a:rPr lang="es-PE" sz="1750" dirty="0" smtClean="0">
                <a:latin typeface="+mn-lt"/>
                <a:cs typeface="Arial" pitchFamily="34" charset="0"/>
              </a:rPr>
              <a:t>de la </a:t>
            </a:r>
            <a:r>
              <a:rPr lang="es-PE" sz="1750" dirty="0">
                <a:latin typeface="+mn-lt"/>
                <a:cs typeface="Arial" pitchFamily="34" charset="0"/>
              </a:rPr>
              <a:t>carretera nos </a:t>
            </a:r>
            <a:r>
              <a:rPr lang="es-PE" sz="1750" dirty="0" smtClean="0">
                <a:latin typeface="+mn-lt"/>
                <a:cs typeface="Arial" pitchFamily="34" charset="0"/>
              </a:rPr>
              <a:t>permitirá </a:t>
            </a:r>
            <a:r>
              <a:rPr lang="es-PE" sz="1750" dirty="0">
                <a:latin typeface="+mn-lt"/>
                <a:cs typeface="Arial" pitchFamily="34" charset="0"/>
              </a:rPr>
              <a:t>conservar y mantener los parámetros de condición y serviciabilidad exigibles en el contrato de concesión</a:t>
            </a:r>
            <a:r>
              <a:rPr lang="es-PE" sz="1750" dirty="0" smtClean="0">
                <a:latin typeface="+mn-lt"/>
                <a:cs typeface="Arial" pitchFamily="34" charset="0"/>
              </a:rPr>
              <a:t>.</a:t>
            </a:r>
          </a:p>
          <a:p>
            <a:pPr marL="285750" indent="-285750" algn="just" eaLnBrk="1" hangingPunct="1">
              <a:buFont typeface="Arial" pitchFamily="34" charset="0"/>
              <a:buChar char="•"/>
              <a:defRPr/>
            </a:pPr>
            <a:endParaRPr lang="es-PE" sz="1750" dirty="0">
              <a:latin typeface="+mn-lt"/>
              <a:cs typeface="Arial" pitchFamily="34" charset="0"/>
            </a:endParaRPr>
          </a:p>
          <a:p>
            <a:pPr eaLnBrk="1" hangingPunct="1">
              <a:defRPr/>
            </a:pPr>
            <a:r>
              <a:rPr lang="es-PE" sz="1750" dirty="0">
                <a:latin typeface="+mn-lt"/>
                <a:cs typeface="Arial" pitchFamily="34" charset="0"/>
              </a:rPr>
              <a:t>     </a:t>
            </a:r>
            <a:r>
              <a:rPr lang="es-PE" sz="1750" dirty="0" smtClean="0">
                <a:latin typeface="+mn-lt"/>
                <a:cs typeface="Arial" pitchFamily="34" charset="0"/>
              </a:rPr>
              <a:t>El Plan </a:t>
            </a:r>
            <a:r>
              <a:rPr lang="es-PE" sz="1750" dirty="0">
                <a:latin typeface="+mn-lt"/>
                <a:cs typeface="Arial" pitchFamily="34" charset="0"/>
              </a:rPr>
              <a:t>R</a:t>
            </a:r>
            <a:r>
              <a:rPr lang="es-PE" sz="1750" dirty="0" smtClean="0">
                <a:latin typeface="+mn-lt"/>
                <a:cs typeface="Arial" pitchFamily="34" charset="0"/>
              </a:rPr>
              <a:t>eferencial para el 2018 son </a:t>
            </a:r>
            <a:r>
              <a:rPr lang="es-PE" sz="1750" dirty="0">
                <a:latin typeface="+mn-lt"/>
                <a:cs typeface="Arial" pitchFamily="34" charset="0"/>
              </a:rPr>
              <a:t>las siguientes actividades:</a:t>
            </a:r>
          </a:p>
          <a:p>
            <a:pPr marL="342900" indent="-342900">
              <a:spcBef>
                <a:spcPct val="20000"/>
              </a:spcBef>
              <a:buFont typeface="Arial" charset="0"/>
              <a:buChar char="•"/>
              <a:defRPr/>
            </a:pPr>
            <a:endParaRPr lang="es-PE" dirty="0">
              <a:latin typeface="+mn-lt"/>
            </a:endParaRPr>
          </a:p>
        </p:txBody>
      </p:sp>
      <p:sp>
        <p:nvSpPr>
          <p:cNvPr id="7"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a:solidFill>
                  <a:schemeClr val="bg1"/>
                </a:solidFill>
                <a:latin typeface="+mj-lt"/>
              </a:rPr>
              <a:t>b</a:t>
            </a:r>
            <a:r>
              <a:rPr lang="es-PE" sz="2000" b="1" dirty="0" smtClean="0">
                <a:solidFill>
                  <a:schemeClr val="bg1"/>
                </a:solidFill>
                <a:latin typeface="+mj-lt"/>
              </a:rPr>
              <a:t>. Aspectos Operativos - Mantenimiento</a:t>
            </a:r>
            <a:endParaRPr lang="es-PE" sz="2000" b="1" dirty="0">
              <a:solidFill>
                <a:schemeClr val="bg1"/>
              </a:solidFill>
              <a:latin typeface="+mj-lt"/>
            </a:endParaRPr>
          </a:p>
        </p:txBody>
      </p:sp>
      <p:pic>
        <p:nvPicPr>
          <p:cNvPr id="6" name="table"/>
          <p:cNvPicPr>
            <a:picLocks noChangeAspect="1"/>
          </p:cNvPicPr>
          <p:nvPr/>
        </p:nvPicPr>
        <p:blipFill>
          <a:blip r:embed="rId4"/>
          <a:stretch>
            <a:fillRect/>
          </a:stretch>
        </p:blipFill>
        <p:spPr>
          <a:xfrm>
            <a:off x="467544" y="3068962"/>
            <a:ext cx="8208913" cy="2016222"/>
          </a:xfrm>
          <a:prstGeom prst="rect">
            <a:avLst/>
          </a:prstGeom>
        </p:spPr>
      </p:pic>
    </p:spTree>
    <p:extLst>
      <p:ext uri="{BB962C8B-B14F-4D97-AF65-F5344CB8AC3E}">
        <p14:creationId xmlns:p14="http://schemas.microsoft.com/office/powerpoint/2010/main" val="349232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2 Marcador de contenido"/>
          <p:cNvSpPr txBox="1">
            <a:spLocks/>
          </p:cNvSpPr>
          <p:nvPr/>
        </p:nvSpPr>
        <p:spPr bwMode="auto">
          <a:xfrm>
            <a:off x="269081" y="1232756"/>
            <a:ext cx="8605838" cy="4392488"/>
          </a:xfrm>
          <a:prstGeom prst="rect">
            <a:avLst/>
          </a:prstGeom>
          <a:noFill/>
          <a:ln w="9525">
            <a:noFill/>
            <a:miter lim="800000"/>
            <a:headEnd/>
            <a:tailEnd/>
          </a:ln>
        </p:spPr>
        <p:txBody>
          <a:bodyPr/>
          <a:lstStyle/>
          <a:p>
            <a:pPr marL="342900" indent="-342900">
              <a:spcBef>
                <a:spcPct val="20000"/>
              </a:spcBef>
              <a:buFont typeface="Arial" charset="0"/>
              <a:buNone/>
              <a:defRPr/>
            </a:pPr>
            <a:r>
              <a:rPr lang="es-PE" sz="2000" b="1" dirty="0">
                <a:latin typeface="+mn-lt"/>
              </a:rPr>
              <a:t>    </a:t>
            </a:r>
            <a:r>
              <a:rPr lang="es-PE" sz="2000" b="1" dirty="0" smtClean="0">
                <a:latin typeface="+mn-lt"/>
              </a:rPr>
              <a:t>Mantenimiento Rutinario</a:t>
            </a:r>
          </a:p>
          <a:p>
            <a:pPr marL="342900" indent="-342900">
              <a:spcBef>
                <a:spcPct val="20000"/>
              </a:spcBef>
              <a:buFont typeface="Arial" charset="0"/>
              <a:buNone/>
              <a:defRPr/>
            </a:pPr>
            <a:endParaRPr lang="es-PE" sz="1750" b="1" dirty="0">
              <a:latin typeface="+mn-lt"/>
            </a:endParaRPr>
          </a:p>
          <a:p>
            <a:pPr marL="342900" indent="-342900" algn="just">
              <a:spcBef>
                <a:spcPct val="20000"/>
              </a:spcBef>
              <a:buFont typeface="Arial" charset="0"/>
              <a:buChar char="•"/>
              <a:defRPr/>
            </a:pPr>
            <a:r>
              <a:rPr lang="es-PE" sz="1750" dirty="0" smtClean="0">
                <a:latin typeface="+mn-lt"/>
              </a:rPr>
              <a:t>Se realizaran todas las actividades de MR necesarias para garantizar la operación de la concesión de acuerdo a lo dispuesto en el Contrato de Concesión. </a:t>
            </a:r>
            <a:endParaRPr lang="es-PE" sz="1750" dirty="0">
              <a:latin typeface="+mn-lt"/>
            </a:endParaRPr>
          </a:p>
          <a:p>
            <a:pPr algn="just">
              <a:spcBef>
                <a:spcPct val="20000"/>
              </a:spcBef>
              <a:defRPr/>
            </a:pPr>
            <a:r>
              <a:rPr lang="es-PE" sz="1750" dirty="0" smtClean="0">
                <a:latin typeface="+mn-lt"/>
              </a:rPr>
              <a:t>       Podemos mencionar:</a:t>
            </a:r>
          </a:p>
          <a:p>
            <a:pPr marL="342900" indent="-342900" algn="just">
              <a:spcBef>
                <a:spcPct val="20000"/>
              </a:spcBef>
              <a:buFont typeface="Arial" charset="0"/>
              <a:buChar char="•"/>
              <a:defRPr/>
            </a:pPr>
            <a:r>
              <a:rPr lang="es-PE" sz="1750" dirty="0" smtClean="0">
                <a:latin typeface="+mn-lt"/>
              </a:rPr>
              <a:t>Mantenimiento </a:t>
            </a:r>
            <a:r>
              <a:rPr lang="es-PE" sz="1750" dirty="0">
                <a:latin typeface="+mn-lt"/>
              </a:rPr>
              <a:t>de barandas y reparación de veredas en puentes de la concesión.</a:t>
            </a:r>
          </a:p>
          <a:p>
            <a:pPr marL="342900" lvl="2" indent="-342900" algn="just">
              <a:spcBef>
                <a:spcPct val="20000"/>
              </a:spcBef>
              <a:buFont typeface="Arial" charset="0"/>
              <a:buChar char="•"/>
              <a:defRPr/>
            </a:pPr>
            <a:r>
              <a:rPr lang="es-PE" sz="1750" dirty="0" smtClean="0">
                <a:latin typeface="+mn-lt"/>
              </a:rPr>
              <a:t>Mantenimiento de </a:t>
            </a:r>
            <a:r>
              <a:rPr lang="es-PE" sz="1750" dirty="0">
                <a:latin typeface="+mn-lt"/>
              </a:rPr>
              <a:t>señalización vertical (paneles, estructuras, bases) y elementos de encarrilamiento (guardavías y delineadores) por cumplimiento de vida útil. Parchados, tratamiento de fisuras, bacheos y sellado.</a:t>
            </a:r>
          </a:p>
          <a:p>
            <a:pPr marL="342900" lvl="2" indent="-342900" algn="just">
              <a:spcBef>
                <a:spcPct val="20000"/>
              </a:spcBef>
              <a:buFont typeface="Arial" charset="0"/>
              <a:buChar char="•"/>
              <a:defRPr/>
            </a:pPr>
            <a:r>
              <a:rPr lang="es-PE" sz="1750" dirty="0">
                <a:latin typeface="+mn-lt"/>
              </a:rPr>
              <a:t>Control de </a:t>
            </a:r>
            <a:r>
              <a:rPr lang="es-PE" sz="1750" dirty="0" smtClean="0">
                <a:latin typeface="+mn-lt"/>
              </a:rPr>
              <a:t>arenamientos.</a:t>
            </a:r>
            <a:endParaRPr lang="es-PE" sz="1750" dirty="0">
              <a:latin typeface="+mn-lt"/>
            </a:endParaRPr>
          </a:p>
          <a:p>
            <a:pPr marL="342900" lvl="2" indent="-342900" algn="just">
              <a:spcBef>
                <a:spcPct val="20000"/>
              </a:spcBef>
              <a:buFont typeface="Arial" charset="0"/>
              <a:buChar char="•"/>
              <a:defRPr/>
            </a:pPr>
            <a:r>
              <a:rPr lang="es-PE" sz="1750" dirty="0" smtClean="0">
                <a:latin typeface="+mn-lt"/>
              </a:rPr>
              <a:t>Protección de </a:t>
            </a:r>
            <a:r>
              <a:rPr lang="es-PE" sz="1750" dirty="0">
                <a:latin typeface="+mn-lt"/>
              </a:rPr>
              <a:t>taludes y control de la erosión de los </a:t>
            </a:r>
            <a:r>
              <a:rPr lang="es-PE" sz="1750" dirty="0" smtClean="0">
                <a:latin typeface="+mn-lt"/>
              </a:rPr>
              <a:t>mismos</a:t>
            </a:r>
            <a:r>
              <a:rPr lang="es-PE" sz="1750" dirty="0">
                <a:latin typeface="+mn-lt"/>
              </a:rPr>
              <a:t> </a:t>
            </a:r>
            <a:r>
              <a:rPr lang="es-PE" sz="1750" dirty="0" smtClean="0">
                <a:latin typeface="+mn-lt"/>
              </a:rPr>
              <a:t>en el Serpentin de Pasamayo.</a:t>
            </a:r>
          </a:p>
          <a:p>
            <a:pPr marL="342900" lvl="2" indent="-342900" algn="just">
              <a:spcBef>
                <a:spcPct val="20000"/>
              </a:spcBef>
              <a:buFont typeface="Arial" charset="0"/>
              <a:buChar char="•"/>
              <a:defRPr/>
            </a:pPr>
            <a:endParaRPr lang="es-MX" sz="1750" dirty="0">
              <a:latin typeface="+mn-lt"/>
            </a:endParaRPr>
          </a:p>
          <a:p>
            <a:pPr marL="342900" indent="-342900">
              <a:spcBef>
                <a:spcPct val="20000"/>
              </a:spcBef>
              <a:buFont typeface="Arial" charset="0"/>
              <a:buChar char="•"/>
              <a:defRPr/>
            </a:pPr>
            <a:endParaRPr lang="es-PE" dirty="0">
              <a:latin typeface="+mn-lt"/>
            </a:endParaRPr>
          </a:p>
        </p:txBody>
      </p:sp>
      <p:sp>
        <p:nvSpPr>
          <p:cNvPr id="8"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a:solidFill>
                  <a:schemeClr val="bg1"/>
                </a:solidFill>
                <a:latin typeface="+mj-lt"/>
              </a:rPr>
              <a:t>b</a:t>
            </a:r>
            <a:r>
              <a:rPr lang="es-PE" sz="2000" b="1" dirty="0" smtClean="0">
                <a:solidFill>
                  <a:schemeClr val="bg1"/>
                </a:solidFill>
                <a:latin typeface="+mj-lt"/>
              </a:rPr>
              <a:t>. Aspectos Operativos - Mantenimiento</a:t>
            </a:r>
            <a:endParaRPr lang="es-PE" sz="2000" b="1" dirty="0">
              <a:solidFill>
                <a:schemeClr val="bg1"/>
              </a:solidFill>
              <a:latin typeface="+mj-lt"/>
            </a:endParaRPr>
          </a:p>
        </p:txBody>
      </p:sp>
    </p:spTree>
    <p:extLst>
      <p:ext uri="{BB962C8B-B14F-4D97-AF65-F5344CB8AC3E}">
        <p14:creationId xmlns:p14="http://schemas.microsoft.com/office/powerpoint/2010/main" val="1879419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2 Marcador de contenido"/>
          <p:cNvSpPr txBox="1">
            <a:spLocks/>
          </p:cNvSpPr>
          <p:nvPr/>
        </p:nvSpPr>
        <p:spPr bwMode="auto">
          <a:xfrm>
            <a:off x="323528" y="411198"/>
            <a:ext cx="8229600" cy="5898122"/>
          </a:xfrm>
          <a:prstGeom prst="rect">
            <a:avLst/>
          </a:prstGeom>
          <a:noFill/>
          <a:ln w="9525">
            <a:noFill/>
            <a:miter lim="800000"/>
            <a:headEnd/>
            <a:tailEnd/>
          </a:ln>
        </p:spPr>
        <p:txBody>
          <a:bodyPr/>
          <a:lstStyle/>
          <a:p>
            <a:pPr marL="342900" indent="-342900">
              <a:spcBef>
                <a:spcPct val="20000"/>
              </a:spcBef>
              <a:buFont typeface="Arial" charset="0"/>
              <a:buNone/>
              <a:defRPr/>
            </a:pPr>
            <a:r>
              <a:rPr lang="es-PE" sz="2000" b="1" dirty="0" smtClean="0">
                <a:latin typeface="+mn-lt"/>
              </a:rPr>
              <a:t>    Medio Ambiente</a:t>
            </a:r>
          </a:p>
          <a:p>
            <a:pPr marL="342900" indent="-342900" algn="just">
              <a:spcBef>
                <a:spcPct val="20000"/>
              </a:spcBef>
              <a:buFont typeface="Arial" pitchFamily="34" charset="0"/>
              <a:buChar char="•"/>
              <a:defRPr/>
            </a:pPr>
            <a:r>
              <a:rPr lang="es-PE" sz="1750" dirty="0" smtClean="0">
                <a:latin typeface="+mn-lt"/>
              </a:rPr>
              <a:t>Cumplimiento </a:t>
            </a:r>
            <a:r>
              <a:rPr lang="es-PE" sz="1750" dirty="0">
                <a:latin typeface="+mn-lt"/>
              </a:rPr>
              <a:t>del Plan de Manejo Ambiental de acuerdo a lo establecido en el Estudio de Impacto Ambiental (EIA) y el contrato de Concesión en las actividades de mantenimiento de la carretera</a:t>
            </a:r>
            <a:r>
              <a:rPr lang="es-PE" sz="1750" dirty="0" smtClean="0">
                <a:latin typeface="+mn-lt"/>
              </a:rPr>
              <a:t>.</a:t>
            </a:r>
          </a:p>
          <a:p>
            <a:pPr marL="342900" indent="-342900" algn="just">
              <a:spcBef>
                <a:spcPct val="20000"/>
              </a:spcBef>
              <a:buFont typeface="Arial" pitchFamily="34" charset="0"/>
              <a:buChar char="•"/>
              <a:defRPr/>
            </a:pPr>
            <a:r>
              <a:rPr lang="es-PE" sz="1750" dirty="0" smtClean="0">
                <a:latin typeface="+mn-lt"/>
              </a:rPr>
              <a:t>Continuaremos con las Capacitaciones ambientales </a:t>
            </a:r>
            <a:r>
              <a:rPr lang="es-PE" sz="1750" dirty="0">
                <a:latin typeface="+mn-lt"/>
              </a:rPr>
              <a:t>en los centros poblados de la zona de influencia directa a la carretera Ancón – Huacho – Pativilca</a:t>
            </a:r>
            <a:r>
              <a:rPr lang="es-PE" sz="1750" dirty="0" smtClean="0">
                <a:latin typeface="+mn-lt"/>
              </a:rPr>
              <a:t>.</a:t>
            </a:r>
            <a:endParaRPr lang="es-PE" sz="1750" b="1" dirty="0">
              <a:latin typeface="+mn-lt"/>
            </a:endParaRPr>
          </a:p>
          <a:p>
            <a:pPr marL="342900" indent="-342900" algn="just">
              <a:spcBef>
                <a:spcPct val="20000"/>
              </a:spcBef>
              <a:buFont typeface="Arial" charset="0"/>
              <a:buChar char="•"/>
              <a:defRPr/>
            </a:pPr>
            <a:r>
              <a:rPr lang="es-PE" sz="1750" dirty="0" smtClean="0">
                <a:latin typeface="+mn-lt"/>
              </a:rPr>
              <a:t>Seguiremos participando en eventos ambientales como ferias ambientales, campañas de limpieza, entre otros,  estas campañas permiten difundir material educativo ambiental a los usuarios.</a:t>
            </a:r>
            <a:endParaRPr lang="es-PE" sz="1750" dirty="0">
              <a:latin typeface="+mn-lt"/>
            </a:endParaRPr>
          </a:p>
          <a:p>
            <a:pPr marL="342900" indent="-342900" algn="just">
              <a:spcBef>
                <a:spcPct val="20000"/>
              </a:spcBef>
              <a:buFont typeface="Arial" charset="0"/>
              <a:buChar char="•"/>
              <a:defRPr/>
            </a:pPr>
            <a:r>
              <a:rPr lang="es-PE" sz="1750" dirty="0" smtClean="0">
                <a:latin typeface="+mn-lt"/>
              </a:rPr>
              <a:t>Contribuiremos y participaremos de manera activa en campañas </a:t>
            </a:r>
            <a:r>
              <a:rPr lang="es-PE" sz="1750" dirty="0">
                <a:latin typeface="+mn-lt"/>
              </a:rPr>
              <a:t>de limpieza en la </a:t>
            </a:r>
            <a:r>
              <a:rPr lang="es-PE" sz="1750" dirty="0" smtClean="0">
                <a:latin typeface="+mn-lt"/>
              </a:rPr>
              <a:t>Zona </a:t>
            </a:r>
            <a:r>
              <a:rPr lang="es-PE" sz="1750" dirty="0">
                <a:latin typeface="+mn-lt"/>
              </a:rPr>
              <a:t>Reservada de </a:t>
            </a:r>
            <a:r>
              <a:rPr lang="es-PE" sz="1750" dirty="0" smtClean="0">
                <a:latin typeface="+mn-lt"/>
              </a:rPr>
              <a:t>las Lomas </a:t>
            </a:r>
            <a:r>
              <a:rPr lang="es-PE" sz="1750" dirty="0">
                <a:latin typeface="+mn-lt"/>
              </a:rPr>
              <a:t>de </a:t>
            </a:r>
            <a:r>
              <a:rPr lang="es-PE" sz="1750" dirty="0" smtClean="0">
                <a:latin typeface="+mn-lt"/>
              </a:rPr>
              <a:t>Ancón.</a:t>
            </a:r>
          </a:p>
          <a:p>
            <a:pPr marL="342900" indent="-342900" algn="just">
              <a:spcBef>
                <a:spcPct val="20000"/>
              </a:spcBef>
              <a:buFont typeface="Arial" charset="0"/>
              <a:buChar char="•"/>
              <a:defRPr/>
            </a:pPr>
            <a:r>
              <a:rPr lang="es-PE" sz="1750" dirty="0" smtClean="0">
                <a:latin typeface="+mn-lt"/>
              </a:rPr>
              <a:t>Participaremos de manera frecuente en campañas de limpieza en el Humedal Santa Rosa de Chancay.</a:t>
            </a:r>
          </a:p>
          <a:p>
            <a:pPr marL="342900" indent="-342900" algn="just">
              <a:spcBef>
                <a:spcPct val="20000"/>
              </a:spcBef>
              <a:buFont typeface="Arial" charset="0"/>
              <a:buChar char="•"/>
              <a:defRPr/>
            </a:pPr>
            <a:r>
              <a:rPr lang="es-PE" sz="1750" dirty="0" smtClean="0">
                <a:latin typeface="+mn-lt"/>
              </a:rPr>
              <a:t>Participación en campaña de limpieza de playas.</a:t>
            </a:r>
          </a:p>
          <a:p>
            <a:pPr marL="342900" indent="-342900" algn="just">
              <a:spcBef>
                <a:spcPct val="20000"/>
              </a:spcBef>
              <a:buFont typeface="Arial" charset="0"/>
              <a:buChar char="•"/>
              <a:defRPr/>
            </a:pPr>
            <a:r>
              <a:rPr lang="es-PE" sz="1750" dirty="0" smtClean="0">
                <a:latin typeface="+mn-lt"/>
              </a:rPr>
              <a:t>Transmisión </a:t>
            </a:r>
            <a:r>
              <a:rPr lang="es-PE" sz="1750" dirty="0">
                <a:latin typeface="+mn-lt"/>
              </a:rPr>
              <a:t>continua de spot sensibilizador de Educación Ambiental en </a:t>
            </a:r>
            <a:r>
              <a:rPr lang="es-PE" sz="1750" dirty="0" smtClean="0">
                <a:latin typeface="+mn-lt"/>
              </a:rPr>
              <a:t>buses </a:t>
            </a:r>
            <a:r>
              <a:rPr lang="es-PE" sz="1750" dirty="0">
                <a:latin typeface="+mn-lt"/>
              </a:rPr>
              <a:t>de transporte </a:t>
            </a:r>
            <a:r>
              <a:rPr lang="es-PE" sz="1750" dirty="0" smtClean="0">
                <a:latin typeface="+mn-lt"/>
              </a:rPr>
              <a:t>público.</a:t>
            </a:r>
          </a:p>
          <a:p>
            <a:pPr marL="342900" indent="-342900" algn="just">
              <a:spcBef>
                <a:spcPct val="20000"/>
              </a:spcBef>
              <a:buFont typeface="Arial" charset="0"/>
              <a:buChar char="•"/>
              <a:defRPr/>
            </a:pPr>
            <a:r>
              <a:rPr lang="es-PE" sz="1750" dirty="0" smtClean="0">
                <a:latin typeface="+mn-lt"/>
              </a:rPr>
              <a:t>Campañas ambientales para difundir y preservar zonas reservadas, patrimonio cultural y zonas arqueológicas a través de boletines ambientales distribuidos en las casetas de los peajes.</a:t>
            </a:r>
          </a:p>
          <a:p>
            <a:pPr marL="342900" indent="-342900" algn="just">
              <a:spcBef>
                <a:spcPct val="20000"/>
              </a:spcBef>
              <a:buFont typeface="Arial" charset="0"/>
              <a:buChar char="•"/>
              <a:defRPr/>
            </a:pPr>
            <a:endParaRPr lang="es-PE" sz="1750" dirty="0">
              <a:latin typeface="+mn-lt"/>
            </a:endParaRPr>
          </a:p>
        </p:txBody>
      </p:sp>
      <p:sp>
        <p:nvSpPr>
          <p:cNvPr id="6" name="7 CuadroTexto"/>
          <p:cNvSpPr txBox="1"/>
          <p:nvPr/>
        </p:nvSpPr>
        <p:spPr>
          <a:xfrm>
            <a:off x="0" y="0"/>
            <a:ext cx="5076056" cy="400110"/>
          </a:xfrm>
          <a:prstGeom prst="rect">
            <a:avLst/>
          </a:prstGeom>
          <a:noFill/>
        </p:spPr>
        <p:txBody>
          <a:bodyPr wrap="square">
            <a:spAutoFit/>
          </a:bodyPr>
          <a:lstStyle/>
          <a:p>
            <a:pPr algn="ctr" eaLnBrk="1" hangingPunct="1">
              <a:defRPr/>
            </a:pPr>
            <a:r>
              <a:rPr lang="es-PE" sz="2000" b="1" dirty="0">
                <a:solidFill>
                  <a:schemeClr val="bg1"/>
                </a:solidFill>
                <a:latin typeface="+mj-lt"/>
              </a:rPr>
              <a:t>b</a:t>
            </a:r>
            <a:r>
              <a:rPr lang="es-PE" sz="2000" b="1" dirty="0" smtClean="0">
                <a:solidFill>
                  <a:schemeClr val="bg1"/>
                </a:solidFill>
                <a:latin typeface="+mj-lt"/>
              </a:rPr>
              <a:t>. Aspectos Operativos – Medio Ambiente</a:t>
            </a:r>
            <a:endParaRPr lang="es-PE" sz="2000" b="1" dirty="0">
              <a:solidFill>
                <a:schemeClr val="bg1"/>
              </a:solidFill>
              <a:latin typeface="+mj-lt"/>
            </a:endParaRPr>
          </a:p>
        </p:txBody>
      </p:sp>
    </p:spTree>
    <p:extLst>
      <p:ext uri="{BB962C8B-B14F-4D97-AF65-F5344CB8AC3E}">
        <p14:creationId xmlns:p14="http://schemas.microsoft.com/office/powerpoint/2010/main" val="2413199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304006" y="980728"/>
            <a:ext cx="8535987" cy="3721532"/>
          </a:xfrm>
          <a:prstGeom prst="rect">
            <a:avLst/>
          </a:prstGeom>
          <a:noFill/>
        </p:spPr>
        <p:txBody>
          <a:bodyPr>
            <a:spAutoFit/>
          </a:bodyPr>
          <a:lstStyle/>
          <a:p>
            <a:pPr marL="342900" indent="-342900">
              <a:spcBef>
                <a:spcPct val="20000"/>
              </a:spcBef>
              <a:defRPr/>
            </a:pPr>
            <a:r>
              <a:rPr lang="es-PE" sz="2000" b="1" dirty="0">
                <a:latin typeface="+mn-lt"/>
              </a:rPr>
              <a:t>    Seguridad</a:t>
            </a:r>
          </a:p>
          <a:p>
            <a:pPr eaLnBrk="1" hangingPunct="1">
              <a:defRPr/>
            </a:pPr>
            <a:endParaRPr lang="es-PE" sz="1750" dirty="0">
              <a:latin typeface="+mn-lt"/>
            </a:endParaRPr>
          </a:p>
          <a:p>
            <a:pPr marL="342000" indent="-342000" algn="just">
              <a:spcBef>
                <a:spcPts val="432"/>
              </a:spcBef>
              <a:buFont typeface="Arial" pitchFamily="34" charset="0"/>
              <a:buChar char="•"/>
              <a:defRPr/>
            </a:pPr>
            <a:r>
              <a:rPr lang="es-PE" sz="1750" dirty="0" smtClean="0">
                <a:latin typeface="+mn-lt"/>
              </a:rPr>
              <a:t>Mantenimiento y renovación gradual de </a:t>
            </a:r>
            <a:r>
              <a:rPr lang="es-PE" sz="1750" dirty="0">
                <a:latin typeface="+mn-lt"/>
              </a:rPr>
              <a:t>guardavías.</a:t>
            </a:r>
          </a:p>
          <a:p>
            <a:pPr marL="342000" indent="-342000" algn="just">
              <a:spcBef>
                <a:spcPts val="432"/>
              </a:spcBef>
              <a:buFont typeface="Arial" pitchFamily="34" charset="0"/>
              <a:buChar char="•"/>
              <a:defRPr/>
            </a:pPr>
            <a:r>
              <a:rPr lang="es-PE" sz="1750" dirty="0" smtClean="0">
                <a:latin typeface="+mn-lt"/>
              </a:rPr>
              <a:t>Mantenimiento y renovación </a:t>
            </a:r>
            <a:r>
              <a:rPr lang="es-PE" sz="1750" dirty="0">
                <a:latin typeface="+mn-lt"/>
              </a:rPr>
              <a:t>gradual de señales informativas, preventivas y reglamentarias que han cumplido su ciclo de vida e implementación de nuevas señales </a:t>
            </a:r>
            <a:r>
              <a:rPr lang="es-PE" sz="1750" dirty="0" smtClean="0">
                <a:latin typeface="+mn-lt"/>
              </a:rPr>
              <a:t>donde se requiera.</a:t>
            </a:r>
            <a:endParaRPr lang="es-PE" sz="1750" dirty="0">
              <a:latin typeface="+mn-lt"/>
            </a:endParaRPr>
          </a:p>
          <a:p>
            <a:pPr marL="342000" indent="-342000" algn="just">
              <a:spcBef>
                <a:spcPts val="432"/>
              </a:spcBef>
              <a:buFont typeface="Arial" pitchFamily="34" charset="0"/>
              <a:buChar char="•"/>
              <a:defRPr/>
            </a:pPr>
            <a:r>
              <a:rPr lang="es-PE" sz="1750" dirty="0" smtClean="0">
                <a:latin typeface="+mn-lt"/>
              </a:rPr>
              <a:t>Protección de </a:t>
            </a:r>
            <a:r>
              <a:rPr lang="es-PE" sz="1750" dirty="0">
                <a:latin typeface="+mn-lt"/>
              </a:rPr>
              <a:t>Taludes en el Serpentín de Pasamayo, dado que la acción de los agentes climáticos origina erosión en los taludes inferiores</a:t>
            </a:r>
            <a:r>
              <a:rPr lang="es-PE" sz="1750" dirty="0" smtClean="0">
                <a:latin typeface="+mn-lt"/>
              </a:rPr>
              <a:t>.</a:t>
            </a:r>
            <a:endParaRPr lang="es-PE" sz="1750" dirty="0">
              <a:latin typeface="+mn-lt"/>
            </a:endParaRPr>
          </a:p>
          <a:p>
            <a:pPr marL="342000" indent="-342000" algn="just">
              <a:spcBef>
                <a:spcPts val="432"/>
              </a:spcBef>
              <a:buFont typeface="Arial" pitchFamily="34" charset="0"/>
              <a:buChar char="•"/>
              <a:defRPr/>
            </a:pPr>
            <a:r>
              <a:rPr lang="es-PE" sz="1750" dirty="0">
                <a:latin typeface="+mn-lt"/>
              </a:rPr>
              <a:t>Reemplazo de delineadores del Serpentín de </a:t>
            </a:r>
            <a:r>
              <a:rPr lang="es-PE" sz="1750" dirty="0" smtClean="0">
                <a:latin typeface="+mn-lt"/>
              </a:rPr>
              <a:t>Pasamayo, Variante y Chancay-Huacho.</a:t>
            </a:r>
            <a:endParaRPr lang="es-PE" sz="1750" dirty="0">
              <a:latin typeface="+mn-lt"/>
            </a:endParaRPr>
          </a:p>
          <a:p>
            <a:pPr marL="342000" indent="-342000" algn="just">
              <a:spcBef>
                <a:spcPts val="432"/>
              </a:spcBef>
              <a:buFont typeface="Arial" pitchFamily="34" charset="0"/>
              <a:buChar char="•"/>
              <a:defRPr/>
            </a:pPr>
            <a:r>
              <a:rPr lang="es-PE" sz="1750" dirty="0">
                <a:latin typeface="+mn-lt"/>
              </a:rPr>
              <a:t>Estudio y construcción de zonas de </a:t>
            </a:r>
            <a:r>
              <a:rPr lang="es-PE" sz="1750" dirty="0" smtClean="0">
                <a:latin typeface="+mn-lt"/>
              </a:rPr>
              <a:t>volteo en coordinación con el Concedente.</a:t>
            </a:r>
          </a:p>
          <a:p>
            <a:pPr marL="342000" indent="-342000" algn="just">
              <a:spcBef>
                <a:spcPts val="432"/>
              </a:spcBef>
              <a:buFont typeface="Arial" pitchFamily="34" charset="0"/>
              <a:buChar char="•"/>
              <a:defRPr/>
            </a:pPr>
            <a:r>
              <a:rPr lang="es-PE" sz="1750" dirty="0" smtClean="0">
                <a:latin typeface="+mn-lt"/>
              </a:rPr>
              <a:t>Actividades para mitigar el riesgo de accidente por la neblina.</a:t>
            </a:r>
            <a:endParaRPr lang="es-PE" sz="1750" dirty="0">
              <a:latin typeface="+mn-lt"/>
            </a:endParaRPr>
          </a:p>
          <a:p>
            <a:pPr marL="342000" indent="-342000" eaLnBrk="1" hangingPunct="1">
              <a:spcBef>
                <a:spcPts val="432"/>
              </a:spcBef>
              <a:buFont typeface="Arial" pitchFamily="34" charset="0"/>
              <a:buChar char="•"/>
              <a:defRPr/>
            </a:pPr>
            <a:endParaRPr lang="es-PE" sz="1750" dirty="0">
              <a:latin typeface="+mn-lt"/>
            </a:endParaRPr>
          </a:p>
        </p:txBody>
      </p:sp>
      <p:sp>
        <p:nvSpPr>
          <p:cNvPr id="6"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a:solidFill>
                  <a:schemeClr val="bg1"/>
                </a:solidFill>
                <a:latin typeface="+mj-lt"/>
              </a:rPr>
              <a:t>b</a:t>
            </a:r>
            <a:r>
              <a:rPr lang="es-PE" sz="2000" b="1" dirty="0" smtClean="0">
                <a:solidFill>
                  <a:schemeClr val="bg1"/>
                </a:solidFill>
                <a:latin typeface="+mj-lt"/>
              </a:rPr>
              <a:t>. Aspectos Operativos – Seguridad</a:t>
            </a:r>
            <a:endParaRPr lang="es-PE" sz="2000" b="1" dirty="0">
              <a:solidFill>
                <a:schemeClr val="bg1"/>
              </a:solidFill>
              <a:latin typeface="+mj-lt"/>
            </a:endParaRPr>
          </a:p>
        </p:txBody>
      </p:sp>
    </p:spTree>
    <p:extLst>
      <p:ext uri="{BB962C8B-B14F-4D97-AF65-F5344CB8AC3E}">
        <p14:creationId xmlns:p14="http://schemas.microsoft.com/office/powerpoint/2010/main" val="4994496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7 CuadroTexto"/>
          <p:cNvSpPr txBox="1"/>
          <p:nvPr/>
        </p:nvSpPr>
        <p:spPr>
          <a:xfrm>
            <a:off x="304006" y="620688"/>
            <a:ext cx="8535987" cy="6278642"/>
          </a:xfrm>
          <a:prstGeom prst="rect">
            <a:avLst/>
          </a:prstGeom>
          <a:noFill/>
        </p:spPr>
        <p:txBody>
          <a:bodyPr>
            <a:spAutoFit/>
          </a:bodyPr>
          <a:lstStyle/>
          <a:p>
            <a:pPr marL="342900" indent="-342900">
              <a:spcBef>
                <a:spcPct val="20000"/>
              </a:spcBef>
              <a:defRPr/>
            </a:pPr>
            <a:r>
              <a:rPr lang="es-PE" sz="2000" b="1" dirty="0">
                <a:latin typeface="+mn-lt"/>
              </a:rPr>
              <a:t>    </a:t>
            </a:r>
            <a:r>
              <a:rPr lang="es-PE" sz="2000" b="1" dirty="0" smtClean="0">
                <a:latin typeface="+mn-lt"/>
              </a:rPr>
              <a:t>Seguridad - </a:t>
            </a:r>
            <a:r>
              <a:rPr lang="es-ES" sz="2000" b="1" dirty="0">
                <a:latin typeface="+mj-lt"/>
              </a:rPr>
              <a:t>Plan de Acción “</a:t>
            </a:r>
            <a:r>
              <a:rPr lang="es-ES" sz="2000" b="1" dirty="0" err="1">
                <a:latin typeface="+mj-lt"/>
              </a:rPr>
              <a:t>Pasamayo</a:t>
            </a:r>
            <a:r>
              <a:rPr lang="es-ES" sz="2000" b="1" dirty="0">
                <a:latin typeface="+mj-lt"/>
              </a:rPr>
              <a:t> Manejo Seguro”</a:t>
            </a:r>
            <a:endParaRPr lang="es-PE" sz="2000" b="1" dirty="0">
              <a:latin typeface="+mj-lt"/>
            </a:endParaRPr>
          </a:p>
          <a:p>
            <a:pPr eaLnBrk="1" hangingPunct="1">
              <a:defRPr/>
            </a:pPr>
            <a:endParaRPr lang="es-PE" sz="1750" dirty="0" smtClean="0">
              <a:latin typeface="+mn-lt"/>
            </a:endParaRPr>
          </a:p>
          <a:p>
            <a:pPr marL="285750" indent="-285750" algn="just" eaLnBrk="1" hangingPunct="1">
              <a:buFont typeface="Arial" panose="020B0604020202020204" pitchFamily="34" charset="0"/>
              <a:buChar char="•"/>
              <a:defRPr/>
            </a:pPr>
            <a:r>
              <a:rPr lang="es-PE" sz="1750" dirty="0">
                <a:latin typeface="+mj-lt"/>
              </a:rPr>
              <a:t>Se propone que el Ministerio de Transportes y Comunicaciones emita una resolución para reglamentar el uso obligatorio de las luces de emergencia intermitentes en la Variante de </a:t>
            </a:r>
            <a:r>
              <a:rPr lang="es-PE" sz="1750" dirty="0" err="1">
                <a:latin typeface="+mj-lt"/>
              </a:rPr>
              <a:t>Pasamayo</a:t>
            </a:r>
            <a:r>
              <a:rPr lang="es-PE" sz="1750" dirty="0">
                <a:latin typeface="+mj-lt"/>
              </a:rPr>
              <a:t> (el incumplimiento podría tipificarse como infracción grave) lo cual contribuirá de manera significativa para que en las zonas de neblina se pueda advertir oportunamente la presencia de vehículos y de esta forma reducir la ocurrencia de accidentes.</a:t>
            </a:r>
          </a:p>
          <a:p>
            <a:pPr algn="just" eaLnBrk="1" hangingPunct="1">
              <a:defRPr/>
            </a:pPr>
            <a:endParaRPr lang="es-PE" sz="1750" dirty="0" smtClean="0">
              <a:latin typeface="+mj-lt"/>
            </a:endParaRPr>
          </a:p>
          <a:p>
            <a:pPr marL="285750" indent="-285750" algn="just" eaLnBrk="1" hangingPunct="1">
              <a:buFont typeface="Arial" panose="020B0604020202020204" pitchFamily="34" charset="0"/>
              <a:buChar char="•"/>
              <a:defRPr/>
            </a:pPr>
            <a:r>
              <a:rPr lang="es-PE" sz="1750" dirty="0" smtClean="0">
                <a:latin typeface="+mj-lt"/>
              </a:rPr>
              <a:t>Se </a:t>
            </a:r>
            <a:r>
              <a:rPr lang="es-PE" sz="1750" dirty="0">
                <a:latin typeface="+mj-lt"/>
              </a:rPr>
              <a:t>propone implementar puntos de control técnicos para los vehículos pesados, a cargo de las entidades competentes, en los cuales se verifiquen las revisiones técnicas, se realice un control de fatiga de los conductores, se realice una revisión de itinerarios, se verifique el empleo de GPS, entre otras medidas de </a:t>
            </a:r>
            <a:r>
              <a:rPr lang="es-PE" sz="1750" dirty="0" smtClean="0">
                <a:latin typeface="+mj-lt"/>
              </a:rPr>
              <a:t>control</a:t>
            </a:r>
            <a:r>
              <a:rPr lang="es-PE" sz="1600" dirty="0" smtClean="0"/>
              <a:t>.</a:t>
            </a:r>
          </a:p>
          <a:p>
            <a:pPr marL="285750" indent="-285750" algn="just" eaLnBrk="1" hangingPunct="1">
              <a:buFont typeface="Arial" panose="020B0604020202020204" pitchFamily="34" charset="0"/>
              <a:buChar char="•"/>
              <a:defRPr/>
            </a:pPr>
            <a:endParaRPr lang="es-PE" sz="1600" dirty="0" smtClean="0"/>
          </a:p>
          <a:p>
            <a:pPr marL="285750" indent="-285750" algn="just" eaLnBrk="1" hangingPunct="1">
              <a:buFont typeface="Arial" panose="020B0604020202020204" pitchFamily="34" charset="0"/>
              <a:buChar char="•"/>
              <a:defRPr/>
            </a:pPr>
            <a:r>
              <a:rPr lang="es-PE" sz="1750" dirty="0" smtClean="0">
                <a:latin typeface="+mj-lt"/>
              </a:rPr>
              <a:t>Se propone la colocación de avisos motivacionales a lo largo del Serpentín de </a:t>
            </a:r>
            <a:r>
              <a:rPr lang="es-PE" sz="1750" dirty="0" err="1" smtClean="0">
                <a:latin typeface="+mj-lt"/>
              </a:rPr>
              <a:t>Pasamayo</a:t>
            </a:r>
            <a:r>
              <a:rPr lang="es-PE" sz="1750" dirty="0" smtClean="0">
                <a:latin typeface="+mj-lt"/>
              </a:rPr>
              <a:t> que fomenten el cumplimiento de las normas de tránsito por parte de los conductores</a:t>
            </a:r>
            <a:r>
              <a:rPr lang="es-PE" sz="1600" dirty="0" smtClean="0"/>
              <a:t>.</a:t>
            </a:r>
          </a:p>
          <a:p>
            <a:pPr marL="285750" indent="-285750" eaLnBrk="1" hangingPunct="1">
              <a:buFont typeface="Arial" panose="020B0604020202020204" pitchFamily="34" charset="0"/>
              <a:buChar char="•"/>
              <a:defRPr/>
            </a:pPr>
            <a:endParaRPr lang="es-PE" sz="1600" dirty="0">
              <a:latin typeface="+mn-lt"/>
            </a:endParaRPr>
          </a:p>
          <a:p>
            <a:pPr marL="285750" indent="-285750" algn="just" eaLnBrk="1" hangingPunct="1">
              <a:buFont typeface="Arial" panose="020B0604020202020204" pitchFamily="34" charset="0"/>
              <a:buChar char="•"/>
              <a:defRPr/>
            </a:pPr>
            <a:r>
              <a:rPr lang="es-PE" sz="1750" dirty="0">
                <a:latin typeface="+mj-lt"/>
              </a:rPr>
              <a:t>Implementar un control de velocidades permanente, a cargo de la entidad competente, realizando operativos en forma </a:t>
            </a:r>
            <a:r>
              <a:rPr lang="es-PE" sz="1750" dirty="0" smtClean="0">
                <a:latin typeface="+mj-lt"/>
              </a:rPr>
              <a:t>continua </a:t>
            </a:r>
            <a:r>
              <a:rPr lang="es-PE" sz="1750" dirty="0">
                <a:latin typeface="+mj-lt"/>
              </a:rPr>
              <a:t>de forma tal que los conductores tomen conciencia que hay un control permanente lo cual contribuya a que no excedan los límites de velocidad </a:t>
            </a:r>
            <a:r>
              <a:rPr lang="es-PE" sz="1750" dirty="0" smtClean="0">
                <a:latin typeface="+mj-lt"/>
              </a:rPr>
              <a:t>establecidos.</a:t>
            </a:r>
          </a:p>
          <a:p>
            <a:pPr marL="285750" indent="-285750" eaLnBrk="1" hangingPunct="1">
              <a:buFont typeface="Arial" panose="020B0604020202020204" pitchFamily="34" charset="0"/>
              <a:buChar char="•"/>
              <a:defRPr/>
            </a:pPr>
            <a:endParaRPr lang="es-PE" sz="1750" dirty="0">
              <a:latin typeface="+mj-lt"/>
            </a:endParaRPr>
          </a:p>
          <a:p>
            <a:pPr marL="285750" indent="-285750" eaLnBrk="1" hangingPunct="1">
              <a:buFont typeface="Arial" panose="020B0604020202020204" pitchFamily="34" charset="0"/>
              <a:buChar char="•"/>
              <a:defRPr/>
            </a:pPr>
            <a:endParaRPr lang="es-PE" sz="1750" dirty="0">
              <a:latin typeface="+mj-lt"/>
            </a:endParaRPr>
          </a:p>
        </p:txBody>
      </p:sp>
      <p:sp>
        <p:nvSpPr>
          <p:cNvPr id="6" name="7 CuadroTexto"/>
          <p:cNvSpPr txBox="1"/>
          <p:nvPr/>
        </p:nvSpPr>
        <p:spPr>
          <a:xfrm>
            <a:off x="0" y="0"/>
            <a:ext cx="5076056" cy="400110"/>
          </a:xfrm>
          <a:prstGeom prst="rect">
            <a:avLst/>
          </a:prstGeom>
          <a:noFill/>
        </p:spPr>
        <p:txBody>
          <a:bodyPr wrap="square">
            <a:spAutoFit/>
          </a:bodyPr>
          <a:lstStyle/>
          <a:p>
            <a:pPr eaLnBrk="1" hangingPunct="1">
              <a:defRPr/>
            </a:pPr>
            <a:r>
              <a:rPr lang="es-PE" sz="2000" b="1" dirty="0">
                <a:solidFill>
                  <a:schemeClr val="bg1"/>
                </a:solidFill>
                <a:latin typeface="+mj-lt"/>
              </a:rPr>
              <a:t>b</a:t>
            </a:r>
            <a:r>
              <a:rPr lang="es-PE" sz="2000" b="1" dirty="0" smtClean="0">
                <a:solidFill>
                  <a:schemeClr val="bg1"/>
                </a:solidFill>
                <a:latin typeface="+mj-lt"/>
              </a:rPr>
              <a:t>. Aspectos Operativos – Seguridad</a:t>
            </a:r>
            <a:endParaRPr lang="es-PE" sz="2000" b="1" dirty="0">
              <a:solidFill>
                <a:schemeClr val="bg1"/>
              </a:solidFill>
              <a:latin typeface="+mj-lt"/>
            </a:endParaRPr>
          </a:p>
        </p:txBody>
      </p:sp>
    </p:spTree>
    <p:extLst>
      <p:ext uri="{BB962C8B-B14F-4D97-AF65-F5344CB8AC3E}">
        <p14:creationId xmlns:p14="http://schemas.microsoft.com/office/powerpoint/2010/main" val="15792620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Present. Norvial Enero 200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6B6440E8BE68B49B777E10C8481BDB4" ma:contentTypeVersion="" ma:contentTypeDescription="Crear nuevo documento." ma:contentTypeScope="" ma:versionID="c280b70d27c53895fb3113017b99ab7b">
  <xsd:schema xmlns:xsd="http://www.w3.org/2001/XMLSchema" xmlns:xs="http://www.w3.org/2001/XMLSchema" xmlns:p="http://schemas.microsoft.com/office/2006/metadata/properties" targetNamespace="http://schemas.microsoft.com/office/2006/metadata/properties" ma:root="true" ma:fieldsID="6d518dc37712e103796468a88a7c5b3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089F52-B770-479A-AF3F-CB0282A488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28D6F39-0981-498A-9F36-A8228D7FC38B}">
  <ds:schemaRefs>
    <ds:schemaRef ds:uri="http://schemas.microsoft.com/sharepoint/v3/contenttype/forms"/>
  </ds:schemaRefs>
</ds:datastoreItem>
</file>

<file path=customXml/itemProps3.xml><?xml version="1.0" encoding="utf-8"?>
<ds:datastoreItem xmlns:ds="http://schemas.openxmlformats.org/officeDocument/2006/customXml" ds:itemID="{2554CBA9-B9C4-48D5-B70C-A7B2CFEF905E}">
  <ds:schemaRef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http://purl.org/dc/dcmitype/"/>
    <ds:schemaRef ds:uri="http://schemas.microsoft.com/office/infopath/2007/PartnerControls"/>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Present. Norvial Enero 2009</Template>
  <TotalTime>15688</TotalTime>
  <Words>7015</Words>
  <Application>Microsoft Office PowerPoint</Application>
  <PresentationFormat>Presentación en pantalla (4:3)</PresentationFormat>
  <Paragraphs>1386</Paragraphs>
  <Slides>122</Slides>
  <Notes>108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122</vt:i4>
      </vt:variant>
    </vt:vector>
  </HeadingPairs>
  <TitlesOfParts>
    <vt:vector size="127" baseType="lpstr">
      <vt:lpstr>Arial</vt:lpstr>
      <vt:lpstr>Calibri</vt:lpstr>
      <vt:lpstr>Times New Roman</vt:lpstr>
      <vt:lpstr>Wingdings</vt:lpstr>
      <vt:lpstr>Present. Norvial Enero 2009</vt:lpstr>
      <vt:lpstr>Presentación de PowerPoint</vt:lpstr>
      <vt:lpstr>INDICE </vt:lpstr>
      <vt:lpstr>Introducción</vt:lpstr>
      <vt:lpstr>Introducción</vt:lpstr>
      <vt:lpstr>Accionistas de Norvial</vt:lpstr>
      <vt:lpstr>Presentación de PowerPoint</vt:lpstr>
      <vt:lpstr>Presentación de PowerPoint</vt:lpstr>
      <vt:lpstr>INDICE </vt:lpstr>
      <vt:lpstr>Presentación de PowerPoint</vt:lpstr>
      <vt:lpstr>Presentación de PowerPoint</vt:lpstr>
      <vt:lpstr>INDICE </vt:lpstr>
      <vt:lpstr>Resumen Ejecutivo</vt:lpstr>
      <vt:lpstr>Resumen Ejecutivo</vt:lpstr>
      <vt:lpstr>Resumen Ejecutivo</vt:lpstr>
      <vt:lpstr>Resumen Ejecutivo</vt:lpstr>
      <vt:lpstr>Presentación de PowerPoint</vt:lpstr>
      <vt:lpstr>Presentación de PowerPoint</vt:lpstr>
      <vt:lpstr>Presentación de PowerPoint</vt:lpstr>
      <vt:lpstr>Presentación de PowerPoint</vt:lpstr>
      <vt:lpstr>Resumen Ejecutivo</vt:lpstr>
      <vt:lpstr>Resumen Ejecutivo</vt:lpstr>
      <vt:lpstr>Resumen Ejecutivo</vt:lpstr>
      <vt:lpstr>Resumen Ejecutivo</vt:lpstr>
      <vt:lpstr>Resumen Ejecutivo</vt:lpstr>
      <vt:lpstr>Resumen Ejecutivo</vt:lpstr>
      <vt:lpstr>Resumen Ejecutivo</vt:lpstr>
      <vt:lpstr>Resumen Ejecutivo</vt:lpstr>
      <vt:lpstr>Resumen Ejecutivo</vt:lpstr>
      <vt:lpstr>Resumen Ejecutivo</vt:lpstr>
      <vt:lpstr>Resumen Ejecutivo</vt:lpstr>
      <vt:lpstr>Resumen Ejecutivo</vt:lpstr>
      <vt:lpstr>Resumen Ejecutivo</vt:lpstr>
      <vt:lpstr>Resumen Ejecutivo</vt:lpstr>
      <vt:lpstr>Resumen Ejecutivo</vt:lpstr>
      <vt:lpstr>Resumen Ejecutivo</vt:lpstr>
      <vt:lpstr>a. Inversiones Ejecutadas al 2017</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Limpieza de carretera</vt:lpstr>
      <vt:lpstr>Mantenimiento de calzada y bermas</vt:lpstr>
      <vt:lpstr>Demarcación y Pintura Horizontal de pavimento  y Mantenimiento de sardineles</vt:lpstr>
      <vt:lpstr>Mantenimiento de alcantarillas y sifones</vt:lpstr>
      <vt:lpstr>Protección de Taludes</vt:lpstr>
      <vt:lpstr>Presentación de PowerPoint</vt:lpstr>
      <vt:lpstr>Monitoreos Ambientales</vt:lpstr>
      <vt:lpstr>Riego y cuidado de áreas verdes – Ancón – Huacho - Pativilca </vt:lpstr>
      <vt:lpstr>Riego y cuidado de áreas verdes – Intercambios Viales Huaura - Barranca</vt:lpstr>
      <vt:lpstr>Presentación de PowerPoint</vt:lpstr>
      <vt:lpstr>Presentación de PowerPoint</vt:lpstr>
      <vt:lpstr>Sensibilización y Difusión de Información Ambiental en caseta peajes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 Servicios Adicionales – no contractuales que fueron brindados en la zona                de influencia de la concesión en el 2017</vt:lpstr>
      <vt:lpstr>Presentación de PowerPoint</vt:lpstr>
      <vt:lpstr>Presentación de PowerPoint</vt:lpstr>
      <vt:lpstr>Presentación de PowerPoint</vt:lpstr>
      <vt:lpstr>Sensibilización y Difusión de Video Ambiental en buses de transporte</vt:lpstr>
      <vt:lpstr>Presentación de PowerPoint</vt:lpstr>
      <vt:lpstr>Presentación de PowerPoint</vt:lpstr>
      <vt:lpstr>Sensibilización en Educación Vial</vt:lpstr>
      <vt:lpstr>Presentación de PowerPoint</vt:lpstr>
      <vt:lpstr>Presentación de PowerPoint</vt:lpstr>
      <vt:lpstr>Atención de Donaciones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INDICE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INDICE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INDICE </vt:lpstr>
      <vt:lpstr>Impacto sobre el desarrollo económico – social en la zona de influencia      de la concesión</vt:lpstr>
      <vt:lpstr>INDICE </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jbr</dc:creator>
  <cp:lastModifiedBy>Santiago Abanto Aguilar</cp:lastModifiedBy>
  <cp:revision>850</cp:revision>
  <cp:lastPrinted>2018-03-19T19:25:15Z</cp:lastPrinted>
  <dcterms:created xsi:type="dcterms:W3CDTF">2009-01-26T21:50:17Z</dcterms:created>
  <dcterms:modified xsi:type="dcterms:W3CDTF">2018-03-21T13:50:24Z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0x010100C6B6440E8BE68B49B777E10C8481BDB4</vt:lpwstr>
  </property>
</Properties>
</file>