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86" r:id="rId3"/>
    <p:sldId id="287" r:id="rId4"/>
    <p:sldId id="291" r:id="rId5"/>
    <p:sldId id="288" r:id="rId6"/>
    <p:sldId id="282" r:id="rId7"/>
    <p:sldId id="259" r:id="rId8"/>
    <p:sldId id="283" r:id="rId9"/>
    <p:sldId id="260" r:id="rId10"/>
    <p:sldId id="295" r:id="rId11"/>
    <p:sldId id="261" r:id="rId12"/>
    <p:sldId id="296" r:id="rId13"/>
    <p:sldId id="265" r:id="rId14"/>
    <p:sldId id="297" r:id="rId15"/>
    <p:sldId id="298" r:id="rId16"/>
    <p:sldId id="299" r:id="rId17"/>
    <p:sldId id="316" r:id="rId18"/>
    <p:sldId id="266" r:id="rId19"/>
    <p:sldId id="313" r:id="rId20"/>
    <p:sldId id="267" r:id="rId21"/>
    <p:sldId id="292" r:id="rId22"/>
    <p:sldId id="300" r:id="rId23"/>
    <p:sldId id="268" r:id="rId24"/>
    <p:sldId id="309" r:id="rId25"/>
    <p:sldId id="294" r:id="rId26"/>
    <p:sldId id="293" r:id="rId27"/>
    <p:sldId id="320" r:id="rId28"/>
    <p:sldId id="322" r:id="rId29"/>
    <p:sldId id="269" r:id="rId30"/>
    <p:sldId id="321" r:id="rId31"/>
    <p:sldId id="270" r:id="rId32"/>
    <p:sldId id="274" r:id="rId33"/>
    <p:sldId id="275" r:id="rId34"/>
    <p:sldId id="271" r:id="rId35"/>
    <p:sldId id="272" r:id="rId36"/>
    <p:sldId id="276" r:id="rId37"/>
    <p:sldId id="277" r:id="rId38"/>
    <p:sldId id="315" r:id="rId39"/>
    <p:sldId id="317" r:id="rId40"/>
    <p:sldId id="319" r:id="rId41"/>
    <p:sldId id="279" r:id="rId42"/>
    <p:sldId id="281" r:id="rId43"/>
    <p:sldId id="280" r:id="rId44"/>
    <p:sldId id="308" r:id="rId45"/>
    <p:sldId id="304" r:id="rId46"/>
    <p:sldId id="306" r:id="rId47"/>
    <p:sldId id="324" r:id="rId48"/>
    <p:sldId id="351" r:id="rId49"/>
    <p:sldId id="358" r:id="rId50"/>
    <p:sldId id="336" r:id="rId51"/>
    <p:sldId id="335" r:id="rId52"/>
    <p:sldId id="331" r:id="rId53"/>
    <p:sldId id="375" r:id="rId54"/>
    <p:sldId id="361" r:id="rId55"/>
    <p:sldId id="330" r:id="rId56"/>
    <p:sldId id="326" r:id="rId57"/>
    <p:sldId id="346" r:id="rId58"/>
    <p:sldId id="356" r:id="rId59"/>
    <p:sldId id="357" r:id="rId60"/>
    <p:sldId id="338" r:id="rId61"/>
    <p:sldId id="363" r:id="rId62"/>
    <p:sldId id="327" r:id="rId63"/>
    <p:sldId id="328" r:id="rId64"/>
    <p:sldId id="359" r:id="rId65"/>
    <p:sldId id="360" r:id="rId66"/>
    <p:sldId id="368" r:id="rId67"/>
    <p:sldId id="366" r:id="rId68"/>
    <p:sldId id="370" r:id="rId69"/>
    <p:sldId id="374" r:id="rId70"/>
    <p:sldId id="371" r:id="rId71"/>
    <p:sldId id="373" r:id="rId72"/>
    <p:sldId id="333" r:id="rId73"/>
    <p:sldId id="332" r:id="rId74"/>
    <p:sldId id="378" r:id="rId75"/>
    <p:sldId id="376" r:id="rId76"/>
    <p:sldId id="377" r:id="rId77"/>
    <p:sldId id="323" r:id="rId7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Tapia" initials="OT" lastIdx="0" clrIdx="0">
    <p:extLst>
      <p:ext uri="{19B8F6BF-5375-455C-9EA6-DF929625EA0E}">
        <p15:presenceInfo xmlns:p15="http://schemas.microsoft.com/office/powerpoint/2012/main" userId="S-1-5-21-2615141720-1067864420-1666723025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37BF078-C7D8-4DAF-BE1F-431E24ABBD29}" type="datetimeFigureOut">
              <a:rPr lang="es-PE" smtClean="0"/>
              <a:pPr/>
              <a:t>16/03/2018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41AD595-7A10-4458-A725-0DB2597BAB1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07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F358B-0A7B-484F-90A8-24DEC065D853}" type="datetimeFigureOut">
              <a:rPr lang="es-PE" smtClean="0"/>
              <a:pPr/>
              <a:t>16/03/2018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7843-8404-4CA3-AB27-65631F2D5C5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687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Hoja_de_c_lculo_de_Microsoft_Excel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2921" y="1860550"/>
            <a:ext cx="6498158" cy="925544"/>
          </a:xfrm>
        </p:spPr>
        <p:txBody>
          <a:bodyPr/>
          <a:lstStyle/>
          <a:p>
            <a:r>
              <a:rPr lang="es-ES" sz="2800" b="1" dirty="0">
                <a:latin typeface="Century Gothic" pitchFamily="34" charset="0"/>
              </a:rPr>
              <a:t>Concesionaria Vial Sierra Norte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920" y="3230004"/>
            <a:ext cx="6498159" cy="916641"/>
          </a:xfrm>
        </p:spPr>
        <p:txBody>
          <a:bodyPr>
            <a:noAutofit/>
          </a:bodyPr>
          <a:lstStyle/>
          <a:p>
            <a:r>
              <a:rPr lang="es-ES" b="1" dirty="0">
                <a:latin typeface="Century Gothic" pitchFamily="34" charset="0"/>
              </a:rPr>
              <a:t>Carretera Longitudinal de la Sierra Tramo </a:t>
            </a:r>
            <a:r>
              <a:rPr lang="es-ES" b="1" dirty="0" smtClean="0">
                <a:latin typeface="Century Gothic" pitchFamily="34" charset="0"/>
              </a:rPr>
              <a:t>2</a:t>
            </a:r>
          </a:p>
          <a:p>
            <a:endParaRPr lang="es-ES" b="1" dirty="0" smtClean="0">
              <a:latin typeface="Century Gothic" pitchFamily="34" charset="0"/>
            </a:endParaRPr>
          </a:p>
          <a:p>
            <a:r>
              <a:rPr lang="es-ES" b="1" dirty="0" smtClean="0">
                <a:latin typeface="Century Gothic" pitchFamily="34" charset="0"/>
              </a:rPr>
              <a:t>Plan de Negocios 2018</a:t>
            </a:r>
            <a:endParaRPr lang="es-ES" b="1" dirty="0">
              <a:latin typeface="Century Gothic" pitchFamily="34" charset="0"/>
            </a:endParaRPr>
          </a:p>
        </p:txBody>
      </p:sp>
      <p:pic>
        <p:nvPicPr>
          <p:cNvPr id="5" name="Imagen 4" descr="173_CONVIAL_o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0" y="472544"/>
            <a:ext cx="323088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1161290"/>
            <a:ext cx="8715375" cy="5000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sz="2800" b="1" dirty="0" smtClean="0">
                <a:latin typeface="Century Gothic" pitchFamily="34" charset="0"/>
              </a:rPr>
              <a:t>Objetivos 2018 en obras de Rehabilitación </a:t>
            </a:r>
            <a:r>
              <a:rPr lang="es-PE" sz="2800" b="1" dirty="0">
                <a:latin typeface="Century Gothic" pitchFamily="34" charset="0"/>
              </a:rPr>
              <a:t>y </a:t>
            </a:r>
            <a:r>
              <a:rPr lang="es-PE" sz="2800" b="1" dirty="0" smtClean="0">
                <a:latin typeface="Century Gothic" pitchFamily="34" charset="0"/>
              </a:rPr>
              <a:t>Mejoramiento</a:t>
            </a:r>
            <a:endParaRPr lang="es-PE" sz="2800" b="1" dirty="0">
              <a:latin typeface="Century Gothic" pitchFamily="34" charset="0"/>
            </a:endParaRPr>
          </a:p>
          <a:p>
            <a:pPr algn="just"/>
            <a:r>
              <a:rPr lang="es-PE" sz="1900" dirty="0" smtClean="0">
                <a:latin typeface="Century Gothic" pitchFamily="34" charset="0"/>
              </a:rPr>
              <a:t>Liberar y sanear todos los terrenos para concluir obras previstas</a:t>
            </a:r>
          </a:p>
          <a:p>
            <a:pPr lvl="1" algn="just"/>
            <a:r>
              <a:rPr lang="es-PE" sz="1900" dirty="0" smtClean="0">
                <a:latin typeface="Century Gothic" pitchFamily="34" charset="0"/>
              </a:rPr>
              <a:t>Número </a:t>
            </a:r>
            <a:r>
              <a:rPr lang="es-PE" sz="1900" dirty="0">
                <a:latin typeface="Century Gothic" pitchFamily="34" charset="0"/>
              </a:rPr>
              <a:t>de predios afectados: 2,200 </a:t>
            </a:r>
            <a:r>
              <a:rPr lang="es-PE" sz="1900" dirty="0" smtClean="0">
                <a:latin typeface="Century Gothic" pitchFamily="34" charset="0"/>
              </a:rPr>
              <a:t>predios</a:t>
            </a:r>
            <a:endParaRPr lang="es-PE" sz="1900" dirty="0">
              <a:latin typeface="Century Gothic" pitchFamily="34" charset="0"/>
            </a:endParaRPr>
          </a:p>
          <a:p>
            <a:pPr lvl="1" algn="just"/>
            <a:r>
              <a:rPr lang="es-PE" sz="1900" dirty="0">
                <a:latin typeface="Century Gothic" pitchFamily="34" charset="0"/>
              </a:rPr>
              <a:t>Servicio de Diagnóstico Técnico Legal y Plan de Saneamiento Físico </a:t>
            </a:r>
            <a:r>
              <a:rPr lang="es-PE" sz="1900" dirty="0" smtClean="0">
                <a:latin typeface="Century Gothic" pitchFamily="34" charset="0"/>
              </a:rPr>
              <a:t>Legal ya ejecutado</a:t>
            </a:r>
            <a:endParaRPr lang="es-PE" sz="1900" dirty="0">
              <a:latin typeface="Century Gothic" pitchFamily="34" charset="0"/>
            </a:endParaRPr>
          </a:p>
          <a:p>
            <a:pPr lvl="1" algn="just"/>
            <a:r>
              <a:rPr lang="es-PE" sz="1900" dirty="0">
                <a:latin typeface="Century Gothic" pitchFamily="34" charset="0"/>
              </a:rPr>
              <a:t>Adecuación al Decreto Legislativo Nº 1192 y </a:t>
            </a:r>
            <a:r>
              <a:rPr lang="es-PE" sz="1900" dirty="0" smtClean="0">
                <a:latin typeface="Century Gothic" pitchFamily="34" charset="0"/>
              </a:rPr>
              <a:t>1330 finalizada</a:t>
            </a:r>
            <a:endParaRPr lang="es-PE" sz="1900" dirty="0">
              <a:latin typeface="Century Gothic" pitchFamily="34" charset="0"/>
            </a:endParaRPr>
          </a:p>
          <a:p>
            <a:pPr lvl="1" algn="just"/>
            <a:r>
              <a:rPr lang="es-PE" sz="1900" dirty="0">
                <a:latin typeface="Century Gothic" pitchFamily="34" charset="0"/>
              </a:rPr>
              <a:t>Libre disposición de </a:t>
            </a:r>
            <a:r>
              <a:rPr lang="es-PE" sz="1900" dirty="0" smtClean="0">
                <a:latin typeface="Century Gothic" pitchFamily="34" charset="0"/>
              </a:rPr>
              <a:t>terrenos para ejecución de obras</a:t>
            </a:r>
          </a:p>
          <a:p>
            <a:pPr lvl="1" algn="just"/>
            <a:r>
              <a:rPr lang="es-PE" sz="1900" dirty="0" smtClean="0">
                <a:latin typeface="Century Gothic" pitchFamily="34" charset="0"/>
              </a:rPr>
              <a:t>Soluciones a interferencias de obras</a:t>
            </a:r>
            <a:endParaRPr lang="es-PE" sz="1900" dirty="0">
              <a:latin typeface="Century Gothic" pitchFamily="34" charset="0"/>
            </a:endParaRPr>
          </a:p>
          <a:p>
            <a:pPr algn="just"/>
            <a:r>
              <a:rPr lang="es-PE" sz="1900" dirty="0" smtClean="0">
                <a:latin typeface="Century Gothic" pitchFamily="34" charset="0"/>
              </a:rPr>
              <a:t>Ejecución y culminación de las obras de Rehabilitación y Mejoramiento</a:t>
            </a:r>
          </a:p>
          <a:p>
            <a:pPr algn="just"/>
            <a:r>
              <a:rPr lang="es-PE" sz="1900" dirty="0" smtClean="0">
                <a:latin typeface="Century Gothic" pitchFamily="34" charset="0"/>
              </a:rPr>
              <a:t>Entrega y aceptación parcial y/o total de las obras concluidas</a:t>
            </a:r>
          </a:p>
          <a:p>
            <a:pPr algn="just"/>
            <a:r>
              <a:rPr lang="es-PE" sz="1900" dirty="0" smtClean="0">
                <a:latin typeface="Century Gothic" pitchFamily="34" charset="0"/>
              </a:rPr>
              <a:t>Puesta en servicio de obras recibidas (parciales o totales)</a:t>
            </a:r>
          </a:p>
          <a:p>
            <a:pPr algn="just"/>
            <a:r>
              <a:rPr lang="es-PE" sz="1900" dirty="0" smtClean="0">
                <a:latin typeface="Century Gothic" pitchFamily="34" charset="0"/>
              </a:rPr>
              <a:t>Solución de sectores críticos y/o vulnerables, y soluciones definitivas de emergencias viales</a:t>
            </a: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7012" y="1059368"/>
            <a:ext cx="8478660" cy="55700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Mantenimiento Periódico Inicial</a:t>
            </a:r>
          </a:p>
          <a:p>
            <a:r>
              <a:rPr lang="es-PE" sz="1600" b="1" dirty="0">
                <a:latin typeface="Century Gothic" pitchFamily="34" charset="0"/>
              </a:rPr>
              <a:t>Sub-tramos		</a:t>
            </a:r>
            <a:r>
              <a:rPr lang="es-PE" sz="1600" b="1" dirty="0" smtClean="0">
                <a:latin typeface="Century Gothic" pitchFamily="34" charset="0"/>
              </a:rPr>
              <a:t>		</a:t>
            </a:r>
            <a:r>
              <a:rPr lang="es-PE" sz="1600" b="1" dirty="0">
                <a:latin typeface="Century Gothic" pitchFamily="34" charset="0"/>
              </a:rPr>
              <a:t>	: 460.5 km 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6	: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Yanacocha</a:t>
            </a:r>
            <a:r>
              <a:rPr lang="es-PE" sz="1300" dirty="0">
                <a:latin typeface="Century Gothic" pitchFamily="34" charset="0"/>
              </a:rPr>
              <a:t> – Cajamarca		: Recibido y en </a:t>
            </a:r>
            <a:r>
              <a:rPr lang="es-PE" sz="1300" dirty="0" smtClean="0">
                <a:latin typeface="Century Gothic" pitchFamily="34" charset="0"/>
              </a:rPr>
              <a:t>Mantenimiento.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>
                <a:latin typeface="Century Gothic" pitchFamily="34" charset="0"/>
              </a:rPr>
              <a:t>Sub-tramo 7	: Cajamarca - Km 1269		: No recibido. Zona urbana.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8	: Km 1269 – San Marcos		: Recibido y en Mantenimiento.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12	: Huamachuco –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Callacuyán</a:t>
            </a:r>
            <a:r>
              <a:rPr lang="es-PE" sz="1300" dirty="0">
                <a:latin typeface="Century Gothic" pitchFamily="34" charset="0"/>
              </a:rPr>
              <a:t>	</a:t>
            </a:r>
            <a:r>
              <a:rPr lang="es-PE" sz="1300" dirty="0" smtClean="0">
                <a:latin typeface="Century Gothic" pitchFamily="34" charset="0"/>
              </a:rPr>
              <a:t>	: </a:t>
            </a:r>
            <a:r>
              <a:rPr lang="es-PE" sz="1300" dirty="0">
                <a:latin typeface="Century Gothic" pitchFamily="34" charset="0"/>
              </a:rPr>
              <a:t>Recibido y en Mantenimiento.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15	: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Otuzco</a:t>
            </a:r>
            <a:r>
              <a:rPr lang="es-PE" sz="1300" dirty="0">
                <a:latin typeface="Century Gothic" pitchFamily="34" charset="0"/>
              </a:rPr>
              <a:t> – Trujillo			: Recibido y en Mantenimiento.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16	: Ciudad de Dios –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Chilete</a:t>
            </a:r>
            <a:r>
              <a:rPr lang="es-PE" sz="1300" dirty="0">
                <a:latin typeface="Century Gothic" pitchFamily="34" charset="0"/>
              </a:rPr>
              <a:t>		: Recibido y en Mantenimiento.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17	: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Chilete</a:t>
            </a:r>
            <a:r>
              <a:rPr lang="es-PE" sz="1300" dirty="0">
                <a:latin typeface="Century Gothic" pitchFamily="34" charset="0"/>
              </a:rPr>
              <a:t> – Cajamarca		: Recibido y en Mantenimiento.</a:t>
            </a:r>
          </a:p>
          <a:p>
            <a:pPr lvl="1"/>
            <a:r>
              <a:rPr lang="es-PE" sz="1300" dirty="0">
                <a:latin typeface="Century Gothic" pitchFamily="34" charset="0"/>
              </a:rPr>
              <a:t>Sub-tramo 18	: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Chilete</a:t>
            </a:r>
            <a:r>
              <a:rPr lang="es-PE" sz="1300" dirty="0">
                <a:latin typeface="Century Gothic" pitchFamily="34" charset="0"/>
              </a:rPr>
              <a:t> – Empalme </a:t>
            </a:r>
            <a:r>
              <a:rPr lang="es-PE" sz="1300" dirty="0" smtClean="0">
                <a:latin typeface="Century Gothic" pitchFamily="34" charset="0"/>
              </a:rPr>
              <a:t>PE3N		: Recibido y en Mantenimiento.</a:t>
            </a:r>
          </a:p>
          <a:p>
            <a:r>
              <a:rPr lang="es-PE" sz="1600" b="1" dirty="0">
                <a:latin typeface="Century Gothic" pitchFamily="34" charset="0"/>
              </a:rPr>
              <a:t>Monto de </a:t>
            </a:r>
            <a:r>
              <a:rPr lang="es-PE" sz="1600" b="1" dirty="0" smtClean="0">
                <a:latin typeface="Century Gothic" pitchFamily="34" charset="0"/>
              </a:rPr>
              <a:t>inversión referencial 2017</a:t>
            </a:r>
            <a:r>
              <a:rPr lang="es-PE" sz="1600" b="1" dirty="0">
                <a:latin typeface="Century Gothic" pitchFamily="34" charset="0"/>
              </a:rPr>
              <a:t>	</a:t>
            </a:r>
            <a:r>
              <a:rPr lang="es-PE" sz="1600" b="1" dirty="0" smtClean="0">
                <a:latin typeface="Century Gothic" pitchFamily="34" charset="0"/>
              </a:rPr>
              <a:t>: </a:t>
            </a:r>
            <a:r>
              <a:rPr lang="es-PE" sz="1600" dirty="0" smtClean="0">
                <a:latin typeface="Century Gothic" pitchFamily="34" charset="0"/>
              </a:rPr>
              <a:t>USD 62,3mill. </a:t>
            </a:r>
          </a:p>
          <a:p>
            <a:r>
              <a:rPr lang="es-PE" sz="1600" b="1" dirty="0" smtClean="0">
                <a:latin typeface="Century Gothic" pitchFamily="34" charset="0"/>
              </a:rPr>
              <a:t>Fecha </a:t>
            </a:r>
            <a:r>
              <a:rPr lang="es-PE" sz="1600" b="1" dirty="0">
                <a:latin typeface="Century Gothic" pitchFamily="34" charset="0"/>
              </a:rPr>
              <a:t>de Inicio de </a:t>
            </a:r>
            <a:r>
              <a:rPr lang="es-PE" sz="1600" b="1" dirty="0" smtClean="0">
                <a:latin typeface="Century Gothic" pitchFamily="34" charset="0"/>
              </a:rPr>
              <a:t>trabajos</a:t>
            </a:r>
            <a:r>
              <a:rPr lang="es-PE" sz="1600" b="1" dirty="0">
                <a:latin typeface="Century Gothic" pitchFamily="34" charset="0"/>
              </a:rPr>
              <a:t>		</a:t>
            </a:r>
            <a:r>
              <a:rPr lang="es-PE" sz="1600" b="1" dirty="0" smtClean="0">
                <a:latin typeface="Century Gothic" pitchFamily="34" charset="0"/>
              </a:rPr>
              <a:t>:</a:t>
            </a:r>
            <a:r>
              <a:rPr lang="es-PE" sz="1600" dirty="0" smtClean="0">
                <a:latin typeface="Century Gothic" pitchFamily="34" charset="0"/>
              </a:rPr>
              <a:t> 9 de Marzo de 2016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Avance </a:t>
            </a:r>
            <a:r>
              <a:rPr lang="es-PE" sz="1600" b="1" dirty="0" smtClean="0">
                <a:latin typeface="Century Gothic" pitchFamily="34" charset="0"/>
              </a:rPr>
              <a:t>Acumulado Feb 2018</a:t>
            </a:r>
            <a:r>
              <a:rPr lang="es-PE" sz="1600" b="1" dirty="0">
                <a:latin typeface="Century Gothic" pitchFamily="34" charset="0"/>
              </a:rPr>
              <a:t>	</a:t>
            </a:r>
            <a:r>
              <a:rPr lang="es-PE" sz="1600" b="1" dirty="0" smtClean="0">
                <a:latin typeface="Century Gothic" pitchFamily="34" charset="0"/>
              </a:rPr>
              <a:t>	</a:t>
            </a:r>
            <a:r>
              <a:rPr lang="es-PE" sz="1600" dirty="0" smtClean="0">
                <a:latin typeface="Century Gothic" pitchFamily="34" charset="0"/>
              </a:rPr>
              <a:t>: </a:t>
            </a:r>
            <a:r>
              <a:rPr lang="es-PE" sz="1600" dirty="0">
                <a:latin typeface="Century Gothic" pitchFamily="34" charset="0"/>
              </a:rPr>
              <a:t>40% </a:t>
            </a:r>
          </a:p>
          <a:p>
            <a:r>
              <a:rPr lang="es-PE" sz="1600" b="1" dirty="0" smtClean="0">
                <a:latin typeface="Century Gothic" pitchFamily="34" charset="0"/>
              </a:rPr>
              <a:t>Fecha finalización plazo</a:t>
            </a:r>
            <a:r>
              <a:rPr lang="es-PE" sz="1600" b="1" dirty="0">
                <a:latin typeface="Century Gothic" pitchFamily="34" charset="0"/>
              </a:rPr>
              <a:t>	</a:t>
            </a:r>
            <a:r>
              <a:rPr lang="es-PE" sz="1600" b="1" dirty="0" smtClean="0">
                <a:latin typeface="Century Gothic" pitchFamily="34" charset="0"/>
              </a:rPr>
              <a:t>	:</a:t>
            </a:r>
            <a:r>
              <a:rPr lang="es-PE" sz="1600" dirty="0" smtClean="0">
                <a:latin typeface="Century Gothic" pitchFamily="34" charset="0"/>
              </a:rPr>
              <a:t> Enero 2019</a:t>
            </a:r>
            <a:endParaRPr lang="es-PE" sz="1600" dirty="0">
              <a:latin typeface="Century Gothic" pitchFamily="34" charset="0"/>
            </a:endParaRPr>
          </a:p>
          <a:p>
            <a:pPr lvl="1"/>
            <a:endParaRPr lang="es-PE" sz="1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32604" y="1179576"/>
            <a:ext cx="8197046" cy="4860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Objetivos 2018 en Mantenimiento </a:t>
            </a:r>
            <a:r>
              <a:rPr lang="es-PE" b="1" dirty="0">
                <a:latin typeface="Century Gothic" pitchFamily="34" charset="0"/>
              </a:rPr>
              <a:t>Periódico </a:t>
            </a:r>
            <a:r>
              <a:rPr lang="es-PE" b="1" dirty="0" smtClean="0">
                <a:latin typeface="Century Gothic" pitchFamily="34" charset="0"/>
              </a:rPr>
              <a:t>Inicial</a:t>
            </a:r>
            <a:endParaRPr lang="es-PE" b="1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Adelantar en lo posible culminación de los trabajos del MPI con apoyo de Concedente y Regulador</a:t>
            </a:r>
          </a:p>
          <a:p>
            <a:r>
              <a:rPr lang="es-PE" sz="1600" dirty="0" smtClean="0">
                <a:latin typeface="Century Gothic" pitchFamily="34" charset="0"/>
              </a:rPr>
              <a:t>Reconocimiento de Sectores Críticos y Vulnerables no incluidos en el Expediente Técnico Inicial (presentado 2014)</a:t>
            </a:r>
          </a:p>
          <a:p>
            <a:r>
              <a:rPr lang="es-PE" sz="1600" dirty="0" smtClean="0">
                <a:latin typeface="Century Gothic" pitchFamily="34" charset="0"/>
              </a:rPr>
              <a:t>Ejecutar soluciones definitivas de Puntos Críticos y Emergencias Viales</a:t>
            </a:r>
          </a:p>
          <a:p>
            <a:r>
              <a:rPr lang="es-PE" sz="1600" dirty="0" smtClean="0">
                <a:latin typeface="Century Gothic" pitchFamily="34" charset="0"/>
              </a:rPr>
              <a:t>Acordar el tratamiento de zonas urbanas</a:t>
            </a:r>
          </a:p>
          <a:p>
            <a:r>
              <a:rPr lang="es-PE" sz="1600" dirty="0">
                <a:latin typeface="Century Gothic" pitchFamily="34" charset="0"/>
              </a:rPr>
              <a:t>Entrega y aceptación parcial y/o total de </a:t>
            </a:r>
            <a:r>
              <a:rPr lang="es-PE" sz="1600" dirty="0" smtClean="0">
                <a:latin typeface="Century Gothic" pitchFamily="34" charset="0"/>
              </a:rPr>
              <a:t>trabajos del MPI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Puesta en servicio de </a:t>
            </a:r>
            <a:r>
              <a:rPr lang="es-PE" sz="1600" dirty="0" err="1" smtClean="0">
                <a:latin typeface="Century Gothic" pitchFamily="34" charset="0"/>
              </a:rPr>
              <a:t>subtramos</a:t>
            </a:r>
            <a:endParaRPr lang="es-PE" sz="1600" dirty="0" smtClean="0">
              <a:latin typeface="Century Gothic" pitchFamily="34" charset="0"/>
            </a:endParaRPr>
          </a:p>
          <a:p>
            <a:endParaRPr lang="es-PE" sz="16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61044"/>
            <a:ext cx="8042276" cy="4927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Operación y Mantenimiento</a:t>
            </a:r>
          </a:p>
          <a:p>
            <a:r>
              <a:rPr lang="es-PE" sz="1600" b="1" dirty="0">
                <a:latin typeface="Century Gothic" pitchFamily="34" charset="0"/>
              </a:rPr>
              <a:t>Sub-tramos 				: 324.5 Km</a:t>
            </a: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3	: Cochabamba – Chota	: Previsto entrega Junio </a:t>
            </a:r>
            <a:r>
              <a:rPr lang="es-PE" sz="1300" dirty="0" smtClean="0">
                <a:latin typeface="Century Gothic" pitchFamily="34" charset="0"/>
              </a:rPr>
              <a:t>2014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4	: Chota – </a:t>
            </a:r>
            <a:r>
              <a:rPr lang="es-PE" sz="1300" dirty="0" err="1">
                <a:latin typeface="Century Gothic" pitchFamily="34" charset="0"/>
              </a:rPr>
              <a:t>Hualgayoc</a:t>
            </a:r>
            <a:r>
              <a:rPr lang="es-PE" sz="1300" dirty="0">
                <a:latin typeface="Century Gothic" pitchFamily="34" charset="0"/>
              </a:rPr>
              <a:t>		: Previsto entrega Setiembre </a:t>
            </a:r>
            <a:r>
              <a:rPr lang="es-PE" sz="1300" dirty="0" smtClean="0">
                <a:latin typeface="Century Gothic" pitchFamily="34" charset="0"/>
              </a:rPr>
              <a:t>2014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5	: </a:t>
            </a:r>
            <a:r>
              <a:rPr lang="es-PE" sz="1300" dirty="0" err="1">
                <a:latin typeface="Century Gothic" pitchFamily="34" charset="0"/>
              </a:rPr>
              <a:t>Hualgayoc</a:t>
            </a:r>
            <a:r>
              <a:rPr lang="es-PE" sz="1300" dirty="0">
                <a:latin typeface="Century Gothic" pitchFamily="34" charset="0"/>
              </a:rPr>
              <a:t> –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Yanacocha</a:t>
            </a:r>
            <a:r>
              <a:rPr lang="es-PE" sz="1300" dirty="0">
                <a:latin typeface="Century Gothic" pitchFamily="34" charset="0"/>
              </a:rPr>
              <a:t>	: Entrega a 60 días suscrito </a:t>
            </a:r>
            <a:r>
              <a:rPr lang="es-PE" sz="1300" dirty="0" smtClean="0">
                <a:latin typeface="Century Gothic" pitchFamily="34" charset="0"/>
              </a:rPr>
              <a:t>contrato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9	: San Marcos – Cajabamba	: Previsto entrega Agosto </a:t>
            </a:r>
            <a:r>
              <a:rPr lang="es-PE" sz="1300" dirty="0" smtClean="0">
                <a:latin typeface="Century Gothic" pitchFamily="34" charset="0"/>
              </a:rPr>
              <a:t>2015 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10	: Cajabamba – </a:t>
            </a:r>
            <a:r>
              <a:rPr lang="es-PE" sz="1300" dirty="0" err="1">
                <a:latin typeface="Century Gothic" pitchFamily="34" charset="0"/>
              </a:rPr>
              <a:t>Sausacocha</a:t>
            </a:r>
            <a:r>
              <a:rPr lang="es-PE" sz="1300" dirty="0">
                <a:latin typeface="Century Gothic" pitchFamily="34" charset="0"/>
              </a:rPr>
              <a:t>	: Previsto entrega Junio </a:t>
            </a:r>
            <a:r>
              <a:rPr lang="es-PE" sz="1300" dirty="0" smtClean="0">
                <a:latin typeface="Century Gothic" pitchFamily="34" charset="0"/>
              </a:rPr>
              <a:t>2015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11	: </a:t>
            </a:r>
            <a:r>
              <a:rPr lang="es-PE" sz="1300" dirty="0" err="1">
                <a:latin typeface="Century Gothic" pitchFamily="34" charset="0"/>
              </a:rPr>
              <a:t>Sausacocha</a:t>
            </a:r>
            <a:r>
              <a:rPr lang="es-PE" sz="1300" dirty="0">
                <a:latin typeface="Century Gothic" pitchFamily="34" charset="0"/>
              </a:rPr>
              <a:t> – Huamachuco	: Previsto entrega Mayo </a:t>
            </a:r>
            <a:r>
              <a:rPr lang="es-PE" sz="1300" dirty="0" smtClean="0">
                <a:latin typeface="Century Gothic" pitchFamily="34" charset="0"/>
              </a:rPr>
              <a:t>2014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13	: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Callacuyán</a:t>
            </a:r>
            <a:r>
              <a:rPr lang="es-PE" sz="1300" dirty="0">
                <a:latin typeface="Century Gothic" pitchFamily="34" charset="0"/>
              </a:rPr>
              <a:t> – </a:t>
            </a:r>
            <a:r>
              <a:rPr lang="es-PE" sz="1300" dirty="0" err="1">
                <a:latin typeface="Century Gothic" pitchFamily="34" charset="0"/>
              </a:rPr>
              <a:t>Shorey</a:t>
            </a:r>
            <a:r>
              <a:rPr lang="es-PE" sz="1300" dirty="0">
                <a:latin typeface="Century Gothic" pitchFamily="34" charset="0"/>
              </a:rPr>
              <a:t>	: Entrega a 60 días suscrito </a:t>
            </a:r>
            <a:r>
              <a:rPr lang="es-PE" sz="1300" dirty="0" smtClean="0">
                <a:latin typeface="Century Gothic" pitchFamily="34" charset="0"/>
              </a:rPr>
              <a:t>contrato</a:t>
            </a:r>
            <a:endParaRPr lang="es-PE" sz="1300" dirty="0">
              <a:latin typeface="Century Gothic" pitchFamily="34" charset="0"/>
            </a:endParaRPr>
          </a:p>
          <a:p>
            <a:pPr lvl="1"/>
            <a:r>
              <a:rPr lang="es-PE" sz="1300" dirty="0" err="1">
                <a:latin typeface="Century Gothic" pitchFamily="34" charset="0"/>
              </a:rPr>
              <a:t>Subtramo</a:t>
            </a:r>
            <a:r>
              <a:rPr lang="es-PE" sz="1300" dirty="0">
                <a:latin typeface="Century Gothic" pitchFamily="34" charset="0"/>
              </a:rPr>
              <a:t> 14	: </a:t>
            </a:r>
            <a:r>
              <a:rPr lang="es-PE" sz="1300" dirty="0" err="1">
                <a:latin typeface="Century Gothic" pitchFamily="34" charset="0"/>
              </a:rPr>
              <a:t>Shorey</a:t>
            </a:r>
            <a:r>
              <a:rPr lang="es-PE" sz="1300" dirty="0">
                <a:latin typeface="Century Gothic" pitchFamily="34" charset="0"/>
              </a:rPr>
              <a:t> – </a:t>
            </a:r>
            <a:r>
              <a:rPr lang="es-PE" sz="1300" dirty="0" err="1">
                <a:latin typeface="Century Gothic" pitchFamily="34" charset="0"/>
              </a:rPr>
              <a:t>Dv</a:t>
            </a:r>
            <a:r>
              <a:rPr lang="es-PE" sz="1300" dirty="0">
                <a:latin typeface="Century Gothic" pitchFamily="34" charset="0"/>
              </a:rPr>
              <a:t>. </a:t>
            </a:r>
            <a:r>
              <a:rPr lang="es-PE" sz="1300" dirty="0" err="1">
                <a:latin typeface="Century Gothic" pitchFamily="34" charset="0"/>
              </a:rPr>
              <a:t>Otuzco</a:t>
            </a:r>
            <a:r>
              <a:rPr lang="es-PE" sz="1300" dirty="0">
                <a:latin typeface="Century Gothic" pitchFamily="34" charset="0"/>
              </a:rPr>
              <a:t>		: Entrega a 60 días suscrito </a:t>
            </a:r>
            <a:r>
              <a:rPr lang="es-PE" sz="1300" dirty="0" smtClean="0">
                <a:latin typeface="Century Gothic" pitchFamily="34" charset="0"/>
              </a:rPr>
              <a:t>contrato</a:t>
            </a:r>
            <a:endParaRPr lang="es-PE" sz="13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s-PE" sz="1600" dirty="0" smtClean="0">
                <a:latin typeface="Century Gothic" pitchFamily="34" charset="0"/>
              </a:rPr>
              <a:t>Nota: Las fechas indicadas son las programadas en el Contrato de Concesión para la entrega de los sub-tramos por parte del Concedente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Pendiente entrega de </a:t>
            </a:r>
            <a:r>
              <a:rPr lang="es-PE" sz="1600" dirty="0" err="1" smtClean="0">
                <a:latin typeface="Century Gothic" pitchFamily="34" charset="0"/>
              </a:rPr>
              <a:t>subtramos</a:t>
            </a:r>
            <a:r>
              <a:rPr lang="es-PE" sz="1600" dirty="0" smtClean="0">
                <a:latin typeface="Century Gothic" pitchFamily="34" charset="0"/>
              </a:rPr>
              <a:t> a la Concesionaria</a:t>
            </a:r>
            <a:endParaRPr lang="es-PE" sz="16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60896" cy="4343400"/>
          </a:xfrm>
        </p:spPr>
        <p:txBody>
          <a:bodyPr/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Objetivos 2018 en </a:t>
            </a:r>
            <a:r>
              <a:rPr lang="es-PE" b="1" dirty="0">
                <a:latin typeface="Century Gothic" pitchFamily="34" charset="0"/>
              </a:rPr>
              <a:t>Operación y </a:t>
            </a:r>
            <a:r>
              <a:rPr lang="es-PE" b="1" dirty="0" smtClean="0">
                <a:latin typeface="Century Gothic" pitchFamily="34" charset="0"/>
              </a:rPr>
              <a:t>Mantenimiento</a:t>
            </a:r>
            <a:endParaRPr lang="es-PE" b="1" dirty="0">
              <a:latin typeface="Century Gothic" pitchFamily="34" charset="0"/>
            </a:endParaRPr>
          </a:p>
          <a:p>
            <a:pPr algn="just"/>
            <a:r>
              <a:rPr lang="es-PE" sz="1600" dirty="0" smtClean="0">
                <a:latin typeface="Century Gothic" pitchFamily="34" charset="0"/>
              </a:rPr>
              <a:t>Acordar condiciones entrega de sub tramos</a:t>
            </a:r>
          </a:p>
          <a:p>
            <a:pPr algn="just"/>
            <a:r>
              <a:rPr lang="es-PE" sz="1600" dirty="0" smtClean="0">
                <a:latin typeface="Century Gothic" pitchFamily="34" charset="0"/>
              </a:rPr>
              <a:t>Definición de solución en </a:t>
            </a:r>
            <a:r>
              <a:rPr lang="es-PE" sz="1600" dirty="0" err="1" smtClean="0">
                <a:latin typeface="Century Gothic" pitchFamily="34" charset="0"/>
              </a:rPr>
              <a:t>subtramos</a:t>
            </a:r>
            <a:r>
              <a:rPr lang="es-PE" sz="1600" dirty="0" smtClean="0">
                <a:latin typeface="Century Gothic" pitchFamily="34" charset="0"/>
              </a:rPr>
              <a:t> para cumplimiento de Niveles de Servicio y condiciones previstas en Contrato</a:t>
            </a:r>
          </a:p>
          <a:p>
            <a:pPr algn="just"/>
            <a:endParaRPr lang="es-PE" sz="1600" dirty="0" smtClean="0">
              <a:latin typeface="Century Gothic" pitchFamily="34" charset="0"/>
            </a:endParaRPr>
          </a:p>
          <a:p>
            <a:pPr lvl="1">
              <a:buNone/>
            </a:pPr>
            <a:endParaRPr lang="es-PE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103085"/>
            <a:ext cx="8042276" cy="5158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Unidades de Peaje </a:t>
            </a:r>
          </a:p>
          <a:p>
            <a:r>
              <a:rPr lang="es-PE" sz="1600" b="1" dirty="0">
                <a:latin typeface="Century Gothic" pitchFamily="34" charset="0"/>
              </a:rPr>
              <a:t>Existentes: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Ciudad de Dios	: en el Sub-tramo 16: Recibido y en </a:t>
            </a:r>
            <a:r>
              <a:rPr lang="es-PE" sz="1400" dirty="0" smtClean="0">
                <a:latin typeface="Century Gothic" pitchFamily="34" charset="0"/>
              </a:rPr>
              <a:t>Operación</a:t>
            </a:r>
            <a:endParaRPr lang="es-PE" sz="1400" dirty="0">
              <a:latin typeface="Century Gothic" pitchFamily="34" charset="0"/>
            </a:endParaRPr>
          </a:p>
          <a:p>
            <a:pPr lvl="1"/>
            <a:r>
              <a:rPr lang="es-PE" sz="1400" dirty="0" err="1">
                <a:latin typeface="Century Gothic" pitchFamily="34" charset="0"/>
              </a:rPr>
              <a:t>Menocucho</a:t>
            </a:r>
            <a:r>
              <a:rPr lang="es-PE" sz="1400" dirty="0">
                <a:latin typeface="Century Gothic" pitchFamily="34" charset="0"/>
              </a:rPr>
              <a:t>		: en el Sub-tramo 15: Recibido y en </a:t>
            </a:r>
            <a:r>
              <a:rPr lang="es-PE" sz="1400" dirty="0" smtClean="0">
                <a:latin typeface="Century Gothic" pitchFamily="34" charset="0"/>
              </a:rPr>
              <a:t>Operación</a:t>
            </a:r>
            <a:endParaRPr lang="es-PE" sz="1400" dirty="0">
              <a:latin typeface="Century Gothic" pitchFamily="34" charset="0"/>
            </a:endParaRPr>
          </a:p>
          <a:p>
            <a:pPr lvl="1"/>
            <a:endParaRPr lang="es-PE" sz="1600" b="1" dirty="0" smtClean="0">
              <a:latin typeface="Century Gothic" pitchFamily="34" charset="0"/>
            </a:endParaRPr>
          </a:p>
          <a:p>
            <a:pPr marL="349250" lvl="1" indent="0">
              <a:buNone/>
            </a:pPr>
            <a:r>
              <a:rPr lang="es-PE" sz="1600" b="1" dirty="0" smtClean="0">
                <a:latin typeface="Century Gothic" pitchFamily="34" charset="0"/>
              </a:rPr>
              <a:t>Inicio </a:t>
            </a:r>
            <a:r>
              <a:rPr lang="es-PE" sz="1600" b="1" dirty="0">
                <a:latin typeface="Century Gothic" pitchFamily="34" charset="0"/>
              </a:rPr>
              <a:t>de </a:t>
            </a:r>
            <a:r>
              <a:rPr lang="es-PE" sz="1600" b="1" dirty="0" smtClean="0">
                <a:latin typeface="Century Gothic" pitchFamily="34" charset="0"/>
              </a:rPr>
              <a:t>Operación en Peajes Existentes:  </a:t>
            </a:r>
            <a:r>
              <a:rPr lang="es-PE" sz="1600" dirty="0">
                <a:latin typeface="Century Gothic" pitchFamily="34" charset="0"/>
              </a:rPr>
              <a:t>02 de Setiembre </a:t>
            </a:r>
            <a:r>
              <a:rPr lang="es-PE" sz="1600" dirty="0" smtClean="0">
                <a:latin typeface="Century Gothic" pitchFamily="34" charset="0"/>
              </a:rPr>
              <a:t>de 2014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 smtClean="0">
                <a:latin typeface="Century Gothic" pitchFamily="34" charset="0"/>
              </a:rPr>
              <a:t>Nuevos </a:t>
            </a:r>
            <a:r>
              <a:rPr lang="es-PE" sz="1600" b="1" dirty="0">
                <a:latin typeface="Century Gothic" pitchFamily="34" charset="0"/>
              </a:rPr>
              <a:t>por construir: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Yamobamba</a:t>
            </a:r>
            <a:r>
              <a:rPr lang="es-PE" sz="1400" dirty="0">
                <a:latin typeface="Century Gothic" pitchFamily="34" charset="0"/>
              </a:rPr>
              <a:t>	: en el Sub-tramo 12 Huamachuco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 smtClean="0">
                <a:latin typeface="Century Gothic" pitchFamily="34" charset="0"/>
              </a:rPr>
              <a:t>Callacuyán</a:t>
            </a:r>
            <a:endParaRPr lang="es-PE" sz="1400" dirty="0">
              <a:latin typeface="Century Gothic" pitchFamily="34" charset="0"/>
            </a:endParaRPr>
          </a:p>
          <a:p>
            <a:pPr lvl="1"/>
            <a:r>
              <a:rPr lang="es-PE" sz="1400" dirty="0">
                <a:latin typeface="Century Gothic" pitchFamily="34" charset="0"/>
              </a:rPr>
              <a:t>El </a:t>
            </a:r>
            <a:r>
              <a:rPr lang="es-PE" sz="1400" dirty="0" err="1">
                <a:latin typeface="Century Gothic" pitchFamily="34" charset="0"/>
              </a:rPr>
              <a:t>Huayo</a:t>
            </a:r>
            <a:r>
              <a:rPr lang="es-PE" sz="1400" dirty="0">
                <a:latin typeface="Century Gothic" pitchFamily="34" charset="0"/>
              </a:rPr>
              <a:t>		: en el Sub-tramo 9 San Marcos – </a:t>
            </a:r>
            <a:r>
              <a:rPr lang="es-PE" sz="1400" dirty="0" smtClean="0">
                <a:latin typeface="Century Gothic" pitchFamily="34" charset="0"/>
              </a:rPr>
              <a:t>Cajabamba</a:t>
            </a:r>
            <a:endParaRPr lang="es-PE" sz="1400" dirty="0">
              <a:latin typeface="Century Gothic" pitchFamily="34" charset="0"/>
            </a:endParaRPr>
          </a:p>
          <a:p>
            <a:pPr lvl="1"/>
            <a:r>
              <a:rPr lang="es-PE" sz="1400" dirty="0" err="1">
                <a:latin typeface="Century Gothic" pitchFamily="34" charset="0"/>
              </a:rPr>
              <a:t>Pampagrande</a:t>
            </a:r>
            <a:r>
              <a:rPr lang="es-PE" sz="1400" dirty="0">
                <a:latin typeface="Century Gothic" pitchFamily="34" charset="0"/>
              </a:rPr>
              <a:t>	: en el Sub-tramo 17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- </a:t>
            </a:r>
            <a:r>
              <a:rPr lang="es-PE" sz="1400" dirty="0" smtClean="0">
                <a:latin typeface="Century Gothic" pitchFamily="34" charset="0"/>
              </a:rPr>
              <a:t>Cajamarca</a:t>
            </a:r>
            <a:endParaRPr lang="es-PE" sz="1400" b="1" dirty="0">
              <a:latin typeface="Century Gothic" pitchFamily="34" charset="0"/>
            </a:endParaRPr>
          </a:p>
          <a:p>
            <a:pPr lvl="1"/>
            <a:r>
              <a:rPr lang="es-PE" sz="1400" dirty="0">
                <a:latin typeface="Century Gothic" pitchFamily="34" charset="0"/>
              </a:rPr>
              <a:t>San Bernardino	: en el Sub-tramo 18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smtClean="0">
                <a:latin typeface="Century Gothic" pitchFamily="34" charset="0"/>
              </a:rPr>
              <a:t>Emp.PE3N</a:t>
            </a:r>
            <a:endParaRPr lang="es-PE" sz="1400" b="1" dirty="0">
              <a:latin typeface="Century Gothic" pitchFamily="34" charset="0"/>
            </a:endParaRPr>
          </a:p>
          <a:p>
            <a:pPr lvl="1"/>
            <a:r>
              <a:rPr lang="es-PE" sz="1400" dirty="0" err="1">
                <a:latin typeface="Century Gothic" pitchFamily="34" charset="0"/>
              </a:rPr>
              <a:t>Porcón</a:t>
            </a:r>
            <a:r>
              <a:rPr lang="es-PE" sz="1400" dirty="0">
                <a:latin typeface="Century Gothic" pitchFamily="34" charset="0"/>
              </a:rPr>
              <a:t> Bajo		: en el Sub-tramo 6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Yanacocha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smtClean="0">
                <a:latin typeface="Century Gothic" pitchFamily="34" charset="0"/>
              </a:rPr>
              <a:t>Cajamarca</a:t>
            </a:r>
            <a:endParaRPr lang="es-PE" sz="1400" dirty="0">
              <a:latin typeface="Century Gothic" pitchFamily="34" charset="0"/>
            </a:endParaRPr>
          </a:p>
          <a:p>
            <a:pPr lvl="1"/>
            <a:r>
              <a:rPr lang="es-PE" sz="1400" dirty="0">
                <a:latin typeface="Century Gothic" pitchFamily="34" charset="0"/>
              </a:rPr>
              <a:t>Bambamarca	: en el Sub-tramo 3 Cochabamba – </a:t>
            </a:r>
            <a:r>
              <a:rPr lang="es-PE" sz="1400" dirty="0" smtClean="0">
                <a:latin typeface="Century Gothic" pitchFamily="34" charset="0"/>
              </a:rPr>
              <a:t>Chota</a:t>
            </a:r>
            <a:endParaRPr lang="es-PE" sz="1400" dirty="0">
              <a:latin typeface="Century Gothic" pitchFamily="34" charset="0"/>
            </a:endParaRPr>
          </a:p>
          <a:p>
            <a:pPr lvl="1"/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Sócota</a:t>
            </a:r>
            <a:r>
              <a:rPr lang="es-PE" sz="1400" dirty="0">
                <a:latin typeface="Century Gothic" pitchFamily="34" charset="0"/>
              </a:rPr>
              <a:t>		: en el Sub-tramo 2 </a:t>
            </a:r>
            <a:r>
              <a:rPr lang="es-PE" sz="1400" dirty="0" err="1">
                <a:latin typeface="Century Gothic" pitchFamily="34" charset="0"/>
              </a:rPr>
              <a:t>Cutervo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smtClean="0">
                <a:latin typeface="Century Gothic" pitchFamily="34" charset="0"/>
              </a:rPr>
              <a:t>Cochabamba</a:t>
            </a:r>
            <a:endParaRPr lang="es-PE" sz="14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79695"/>
            <a:ext cx="8537225" cy="5194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Objetivos 2018 en </a:t>
            </a:r>
            <a:r>
              <a:rPr lang="es-PE" b="1" dirty="0">
                <a:latin typeface="Century Gothic" pitchFamily="34" charset="0"/>
              </a:rPr>
              <a:t>Peajes</a:t>
            </a:r>
          </a:p>
          <a:p>
            <a:r>
              <a:rPr lang="es-PE" sz="1600" dirty="0" smtClean="0">
                <a:latin typeface="Century Gothic" pitchFamily="34" charset="0"/>
              </a:rPr>
              <a:t>Entrega de terrenos liberados y saneados para ejecución de obras en unidades de peaje</a:t>
            </a:r>
          </a:p>
          <a:p>
            <a:r>
              <a:rPr lang="es-PE" sz="1600" dirty="0" smtClean="0">
                <a:latin typeface="Century Gothic" pitchFamily="34" charset="0"/>
              </a:rPr>
              <a:t>Solución a ubicación y saneamiento de Unidad </a:t>
            </a:r>
            <a:r>
              <a:rPr lang="es-PE" sz="1600" dirty="0">
                <a:latin typeface="Century Gothic" pitchFamily="34" charset="0"/>
              </a:rPr>
              <a:t>de Peaje </a:t>
            </a:r>
            <a:r>
              <a:rPr lang="es-PE" sz="1600" dirty="0" err="1" smtClean="0">
                <a:latin typeface="Century Gothic" pitchFamily="34" charset="0"/>
              </a:rPr>
              <a:t>Menocucho</a:t>
            </a:r>
            <a:endParaRPr lang="es-PE" sz="1600" dirty="0">
              <a:latin typeface="Century Gothic" pitchFamily="34" charset="0"/>
            </a:endParaRPr>
          </a:p>
          <a:p>
            <a:pPr marL="349250" lvl="1" indent="0">
              <a:buNone/>
            </a:pPr>
            <a:r>
              <a:rPr lang="es-PE" sz="1600" dirty="0" smtClean="0">
                <a:latin typeface="Century Gothic" pitchFamily="34" charset="0"/>
              </a:rPr>
              <a:t>(El </a:t>
            </a:r>
            <a:r>
              <a:rPr lang="es-PE" sz="1600" dirty="0">
                <a:latin typeface="Century Gothic" pitchFamily="34" charset="0"/>
              </a:rPr>
              <a:t>terreno sobre el que se ubica es </a:t>
            </a:r>
            <a:r>
              <a:rPr lang="es-PE" sz="1600" dirty="0" smtClean="0">
                <a:latin typeface="Century Gothic" pitchFamily="34" charset="0"/>
              </a:rPr>
              <a:t>alquilado por el Concedente)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Aprobar Expedientes </a:t>
            </a:r>
            <a:r>
              <a:rPr lang="es-PE" sz="1600" dirty="0">
                <a:latin typeface="Century Gothic" pitchFamily="34" charset="0"/>
              </a:rPr>
              <a:t>Técnicos </a:t>
            </a:r>
            <a:r>
              <a:rPr lang="es-PE" sz="1600" dirty="0" smtClean="0">
                <a:latin typeface="Century Gothic" pitchFamily="34" charset="0"/>
              </a:rPr>
              <a:t>de nuevas Unidades </a:t>
            </a:r>
            <a:r>
              <a:rPr lang="es-PE" sz="1600" dirty="0">
                <a:latin typeface="Century Gothic" pitchFamily="34" charset="0"/>
              </a:rPr>
              <a:t>de </a:t>
            </a:r>
            <a:r>
              <a:rPr lang="es-PE" sz="1600" dirty="0" smtClean="0">
                <a:latin typeface="Century Gothic" pitchFamily="34" charset="0"/>
              </a:rPr>
              <a:t>Peaje</a:t>
            </a:r>
          </a:p>
          <a:p>
            <a:endParaRPr lang="es-PE" sz="1600" dirty="0">
              <a:latin typeface="Century Gothic" pitchFamily="34" charset="0"/>
            </a:endParaRPr>
          </a:p>
          <a:p>
            <a:pPr marL="349250" lvl="1" indent="0">
              <a:buNone/>
            </a:pPr>
            <a:endParaRPr lang="es-PE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79695"/>
            <a:ext cx="8537225" cy="5194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Otros </a:t>
            </a:r>
            <a:r>
              <a:rPr lang="es-PE" b="1" dirty="0" smtClean="0">
                <a:latin typeface="Century Gothic" pitchFamily="34" charset="0"/>
              </a:rPr>
              <a:t>Objetivos</a:t>
            </a:r>
            <a:endParaRPr lang="es-PE" b="1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Emergencias Viales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Implementar soluciones definitivas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Reconocimiento de insumos y pago de valorizaciones de atención de Emergencias Viales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638888"/>
            <a:ext cx="8296129" cy="4343400"/>
          </a:xfrm>
        </p:spPr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2600" b="1" dirty="0">
                <a:latin typeface="Century Gothic" pitchFamily="34" charset="0"/>
              </a:rPr>
              <a:t>3. Resumen Ejecutivo. </a:t>
            </a:r>
            <a:endParaRPr lang="es-PE" sz="26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PE" sz="2600" b="1" dirty="0" smtClean="0">
                <a:latin typeface="Century Gothic" pitchFamily="34" charset="0"/>
              </a:rPr>
              <a:t>	</a:t>
            </a:r>
            <a:r>
              <a:rPr lang="es-PE" b="1" dirty="0" smtClean="0">
                <a:latin typeface="Century Gothic" pitchFamily="34" charset="0"/>
              </a:rPr>
              <a:t>Principales </a:t>
            </a:r>
            <a:r>
              <a:rPr lang="es-PE" b="1" dirty="0">
                <a:latin typeface="Century Gothic" pitchFamily="34" charset="0"/>
              </a:rPr>
              <a:t>Indicadores y Metas Alcanzadas el </a:t>
            </a:r>
            <a:r>
              <a:rPr lang="es-PE" b="1" dirty="0" smtClean="0">
                <a:latin typeface="Century Gothic" pitchFamily="34" charset="0"/>
              </a:rPr>
              <a:t>2017</a:t>
            </a: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24738"/>
            <a:ext cx="8296129" cy="502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b="1" dirty="0" smtClean="0">
                <a:latin typeface="Century Gothic" panose="020B0502020202020204" pitchFamily="34" charset="0"/>
              </a:rPr>
              <a:t>Hechos </a:t>
            </a:r>
            <a:r>
              <a:rPr lang="es-PE" b="1" dirty="0">
                <a:latin typeface="Century Gothic" panose="020B0502020202020204" pitchFamily="34" charset="0"/>
              </a:rPr>
              <a:t>relevantes ocurridos durante el año </a:t>
            </a:r>
            <a:r>
              <a:rPr lang="es-PE" b="1" dirty="0" smtClean="0">
                <a:latin typeface="Century Gothic" panose="020B0502020202020204" pitchFamily="34" charset="0"/>
              </a:rPr>
              <a:t>2017:</a:t>
            </a:r>
            <a:endParaRPr lang="es-PE" b="1" dirty="0">
              <a:latin typeface="Century Gothic" panose="020B0502020202020204" pitchFamily="34" charset="0"/>
            </a:endParaRPr>
          </a:p>
          <a:p>
            <a:r>
              <a:rPr lang="es-PE" sz="1700" dirty="0" smtClean="0">
                <a:latin typeface="Century Gothic" panose="020B0502020202020204" pitchFamily="34" charset="0"/>
              </a:rPr>
              <a:t>Se </a:t>
            </a:r>
            <a:r>
              <a:rPr lang="es-PE" sz="1700" dirty="0">
                <a:latin typeface="Century Gothic" panose="020B0502020202020204" pitchFamily="34" charset="0"/>
              </a:rPr>
              <a:t>ha dado atención a las Emergencias </a:t>
            </a:r>
            <a:r>
              <a:rPr lang="es-PE" sz="1700" dirty="0" smtClean="0">
                <a:latin typeface="Century Gothic" panose="020B0502020202020204" pitchFamily="34" charset="0"/>
              </a:rPr>
              <a:t>Viales durante el fenómeno del niño del 2017 con el reconocimiento de autoridades regionales de Trujillo</a:t>
            </a:r>
          </a:p>
          <a:p>
            <a:r>
              <a:rPr lang="es-PE" sz="1700" dirty="0" smtClean="0">
                <a:latin typeface="Century Gothic" panose="020B0502020202020204" pitchFamily="34" charset="0"/>
              </a:rPr>
              <a:t>Mejoramiento y ajuste del alcance del </a:t>
            </a:r>
            <a:r>
              <a:rPr lang="es-PE" sz="1700" dirty="0" err="1" smtClean="0">
                <a:latin typeface="Century Gothic" panose="020B0502020202020204" pitchFamily="34" charset="0"/>
              </a:rPr>
              <a:t>RyM</a:t>
            </a:r>
            <a:r>
              <a:rPr lang="es-PE" sz="1700" dirty="0" smtClean="0">
                <a:latin typeface="Century Gothic" panose="020B0502020202020204" pitchFamily="34" charset="0"/>
              </a:rPr>
              <a:t> con el reconocimiento por parte del Concedente de Obras No Consideradas en el EDI (ONCE)</a:t>
            </a:r>
          </a:p>
          <a:p>
            <a:r>
              <a:rPr lang="es-PE" sz="1700" dirty="0" smtClean="0">
                <a:latin typeface="Century Gothic" panose="020B0502020202020204" pitchFamily="34" charset="0"/>
              </a:rPr>
              <a:t>Se obtuvo por parte del Concedente la ampliación parcial del plazo de las obras de la Rehabilitación y Mejoramiento hasta octubre del 2018</a:t>
            </a:r>
          </a:p>
          <a:p>
            <a:r>
              <a:rPr lang="es-PE" sz="1700" dirty="0" smtClean="0">
                <a:latin typeface="Century Gothic" panose="020B0502020202020204" pitchFamily="34" charset="0"/>
              </a:rPr>
              <a:t>Aprobación por parte del Concedente de Modificación del Anexo de Pavimentos en el Expediente Técnico del MPI</a:t>
            </a:r>
          </a:p>
          <a:p>
            <a:r>
              <a:rPr lang="es-PE" sz="1700" dirty="0" smtClean="0">
                <a:latin typeface="Century Gothic" panose="020B0502020202020204" pitchFamily="34" charset="0"/>
              </a:rPr>
              <a:t>Se obtuvo por parte del Concedente la ampliación del plazo de las labores de Mantenimiento Periódico Inicial hasta enero del 2019</a:t>
            </a:r>
          </a:p>
          <a:p>
            <a:endParaRPr lang="es-PE" sz="2000" dirty="0" smtClean="0">
              <a:latin typeface="Century Gothic" panose="020B0502020202020204" pitchFamily="34" charset="0"/>
            </a:endParaRPr>
          </a:p>
          <a:p>
            <a:endParaRPr lang="es-PE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206" y="1260566"/>
            <a:ext cx="8383711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Agenda:</a:t>
            </a:r>
          </a:p>
          <a:p>
            <a:pPr marL="457200" indent="-457200">
              <a:buAutoNum type="arabicPeriod"/>
            </a:pPr>
            <a:r>
              <a:rPr lang="es-PE" sz="1600" b="1" dirty="0">
                <a:latin typeface="Century Gothic" pitchFamily="34" charset="0"/>
              </a:rPr>
              <a:t>Introducción</a:t>
            </a:r>
          </a:p>
          <a:p>
            <a:pPr marL="457200" indent="-457200">
              <a:buAutoNum type="arabicPeriod"/>
            </a:pPr>
            <a:r>
              <a:rPr lang="es-PE" sz="1600" b="1" dirty="0">
                <a:latin typeface="Century Gothic" pitchFamily="34" charset="0"/>
              </a:rPr>
              <a:t>Aspectos Generales de la Concesión</a:t>
            </a:r>
          </a:p>
          <a:p>
            <a:pPr marL="457200" indent="-457200">
              <a:buAutoNum type="arabicPeriod"/>
            </a:pPr>
            <a:r>
              <a:rPr lang="es-PE" sz="1600" b="1" dirty="0">
                <a:latin typeface="Century Gothic" pitchFamily="34" charset="0"/>
              </a:rPr>
              <a:t>Resumen </a:t>
            </a:r>
            <a:r>
              <a:rPr lang="es-PE" sz="1600" b="1" dirty="0" smtClean="0">
                <a:latin typeface="Century Gothic" pitchFamily="34" charset="0"/>
              </a:rPr>
              <a:t>Ejecutivo. Principales </a:t>
            </a:r>
            <a:r>
              <a:rPr lang="es-PE" sz="1600" b="1" dirty="0">
                <a:latin typeface="Century Gothic" pitchFamily="34" charset="0"/>
              </a:rPr>
              <a:t>Indicadores y Metas Alcanzadas el </a:t>
            </a:r>
            <a:r>
              <a:rPr lang="es-PE" sz="1600" b="1" dirty="0" smtClean="0">
                <a:latin typeface="Century Gothic" pitchFamily="34" charset="0"/>
              </a:rPr>
              <a:t>2017</a:t>
            </a:r>
            <a:endParaRPr lang="es-PE" sz="1600" b="1" dirty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s-PE" sz="1600" b="1" dirty="0">
                <a:latin typeface="Century Gothic" pitchFamily="34" charset="0"/>
              </a:rPr>
              <a:t>Objetivos y Agenda de Trabajo para el </a:t>
            </a:r>
            <a:r>
              <a:rPr lang="es-PE" sz="1600" b="1" dirty="0" smtClean="0">
                <a:latin typeface="Century Gothic" pitchFamily="34" charset="0"/>
              </a:rPr>
              <a:t>2018</a:t>
            </a:r>
            <a:endParaRPr lang="es-PE" sz="1600" b="1" dirty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s-PE" sz="1600" b="1" dirty="0">
                <a:latin typeface="Century Gothic" pitchFamily="34" charset="0"/>
              </a:rPr>
              <a:t>Otros aspectos relacionados a la </a:t>
            </a:r>
            <a:r>
              <a:rPr lang="es-PE" sz="1600" b="1" dirty="0" smtClean="0">
                <a:latin typeface="Century Gothic" pitchFamily="34" charset="0"/>
              </a:rPr>
              <a:t>Concesión </a:t>
            </a:r>
          </a:p>
          <a:p>
            <a:pPr marL="457200" indent="-457200">
              <a:buAutoNum type="arabicPeriod"/>
            </a:pPr>
            <a:r>
              <a:rPr lang="es-PE" sz="1600" b="1" dirty="0" smtClean="0">
                <a:latin typeface="Century Gothic" pitchFamily="34" charset="0"/>
              </a:rPr>
              <a:t>Conclusiones</a:t>
            </a:r>
            <a:endParaRPr lang="es-PE" sz="1600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3.a</a:t>
            </a:r>
            <a:r>
              <a:rPr lang="es-PE" b="1" dirty="0">
                <a:latin typeface="Century Gothic" pitchFamily="34" charset="0"/>
              </a:rPr>
              <a:t>) Inversiones Ejecutadas</a:t>
            </a:r>
          </a:p>
          <a:p>
            <a:r>
              <a:rPr lang="es-PE" sz="1600" dirty="0">
                <a:latin typeface="Century Gothic" pitchFamily="34" charset="0"/>
              </a:rPr>
              <a:t>Montos de Inversión Anual Ejecutado </a:t>
            </a:r>
            <a:r>
              <a:rPr lang="es-PE" sz="1600" dirty="0" smtClean="0">
                <a:latin typeface="Century Gothic" pitchFamily="34" charset="0"/>
              </a:rPr>
              <a:t>al 2017(en Millones USD</a:t>
            </a:r>
            <a:r>
              <a:rPr lang="es-PE" sz="1600" dirty="0">
                <a:latin typeface="Century Gothic" pitchFamily="34" charset="0"/>
              </a:rPr>
              <a:t>)</a:t>
            </a: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41" y="4198776"/>
            <a:ext cx="6459944" cy="6292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28" y="3114394"/>
            <a:ext cx="6459944" cy="62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r>
              <a:rPr lang="es-PE" sz="1600" b="1" dirty="0">
                <a:latin typeface="Century Gothic" pitchFamily="34" charset="0"/>
              </a:rPr>
              <a:t>Operaciones:</a:t>
            </a: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En los 7 sub-tramos entregados para MPI: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Ejecución de labores de Conservación </a:t>
            </a:r>
            <a:r>
              <a:rPr lang="es-PE" sz="1600" dirty="0" smtClean="0">
                <a:latin typeface="Century Gothic" pitchFamily="34" charset="0"/>
              </a:rPr>
              <a:t>Rutinaria para preservación de infraestructura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En los 2 peajes entregados para Operación: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Aplicación de tarifas según Resolución del </a:t>
            </a:r>
            <a:r>
              <a:rPr lang="es-PE" sz="1600" dirty="0" smtClean="0">
                <a:latin typeface="Century Gothic" pitchFamily="34" charset="0"/>
              </a:rPr>
              <a:t>OSITRAN</a:t>
            </a:r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12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r>
              <a:rPr lang="es-PE" sz="1600" dirty="0">
                <a:latin typeface="Century Gothic" pitchFamily="34" charset="0"/>
              </a:rPr>
              <a:t>A continuación se muestra el número de </a:t>
            </a:r>
            <a:r>
              <a:rPr lang="es-PE" sz="1600" b="1" dirty="0">
                <a:latin typeface="Century Gothic" pitchFamily="34" charset="0"/>
              </a:rPr>
              <a:t>accidentes de tránsito</a:t>
            </a:r>
            <a:r>
              <a:rPr lang="es-PE" sz="1600" dirty="0" smtClean="0">
                <a:latin typeface="Century Gothic" pitchFamily="34" charset="0"/>
              </a:rPr>
              <a:t>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200" dirty="0">
                <a:latin typeface="Century Gothic" pitchFamily="34" charset="0"/>
              </a:rPr>
              <a:t> </a:t>
            </a:r>
            <a:r>
              <a:rPr lang="es-PE" sz="1200" dirty="0" smtClean="0">
                <a:latin typeface="Century Gothic" pitchFamily="34" charset="0"/>
              </a:rPr>
              <a:t>     *Desde toma de posesión</a:t>
            </a:r>
          </a:p>
          <a:p>
            <a:pPr>
              <a:buNone/>
            </a:pPr>
            <a:endParaRPr lang="es-PE" sz="1200" dirty="0">
              <a:latin typeface="Century Gothic" pitchFamily="34" charset="0"/>
            </a:endParaRPr>
          </a:p>
          <a:p>
            <a:pPr>
              <a:buNone/>
            </a:pPr>
            <a:endParaRPr lang="es-PE" sz="1200" dirty="0" smtClean="0">
              <a:latin typeface="Century Gothic" pitchFamily="34" charset="0"/>
            </a:endParaRPr>
          </a:p>
          <a:p>
            <a:pPr>
              <a:buNone/>
            </a:pPr>
            <a:endParaRPr lang="es-PE" sz="1200" dirty="0">
              <a:latin typeface="Century Gothic" pitchFamily="34" charset="0"/>
            </a:endParaRPr>
          </a:p>
          <a:p>
            <a:pPr>
              <a:buNone/>
            </a:pPr>
            <a:endParaRPr lang="es-PE" sz="1200" dirty="0" smtClean="0">
              <a:latin typeface="Century Gothic" pitchFamily="34" charset="0"/>
            </a:endParaRPr>
          </a:p>
          <a:p>
            <a:pPr>
              <a:buNone/>
            </a:pPr>
            <a:endParaRPr lang="es-PE" sz="12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200" dirty="0">
                <a:latin typeface="Century Gothic" pitchFamily="34" charset="0"/>
              </a:rPr>
              <a:t> </a:t>
            </a:r>
            <a:r>
              <a:rPr lang="es-PE" sz="1200" dirty="0" smtClean="0">
                <a:latin typeface="Century Gothic" pitchFamily="34" charset="0"/>
              </a:rPr>
              <a:t>Nota: Datos de la Concesionaria</a:t>
            </a:r>
            <a:endParaRPr lang="es-PE" sz="12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7879"/>
              </p:ext>
            </p:extLst>
          </p:nvPr>
        </p:nvGraphicFramePr>
        <p:xfrm>
          <a:off x="871538" y="2619374"/>
          <a:ext cx="7397748" cy="1152525"/>
        </p:xfrm>
        <a:graphic>
          <a:graphicData uri="http://schemas.openxmlformats.org/drawingml/2006/table">
            <a:tbl>
              <a:tblPr/>
              <a:tblGrid>
                <a:gridCol w="3140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Cuadro </a:t>
                      </a:r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N°02: </a:t>
                      </a:r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Accidentes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accidentes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personas ilesas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personas heridas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personas fallecidas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097858"/>
            <a:ext cx="3814762" cy="22959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9" y="4097858"/>
            <a:ext cx="3814762" cy="2295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4" y="1422400"/>
            <a:ext cx="8521574" cy="48377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r>
              <a:rPr lang="es-PE" sz="1600" dirty="0">
                <a:latin typeface="Century Gothic" pitchFamily="34" charset="0"/>
              </a:rPr>
              <a:t>Mantenimiento:</a:t>
            </a: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Trabajos de </a:t>
            </a:r>
            <a:r>
              <a:rPr lang="es-PE" sz="1600" dirty="0" smtClean="0">
                <a:latin typeface="Century Gothic" pitchFamily="34" charset="0"/>
              </a:rPr>
              <a:t>conservación en sub-tramos </a:t>
            </a:r>
            <a:r>
              <a:rPr lang="es-PE" sz="1600" dirty="0">
                <a:latin typeface="Century Gothic" pitchFamily="34" charset="0"/>
              </a:rPr>
              <a:t>recibidos: 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ST 6: </a:t>
            </a:r>
            <a:r>
              <a:rPr lang="es-PE" sz="1600" dirty="0" err="1">
                <a:latin typeface="Century Gothic" pitchFamily="34" charset="0"/>
              </a:rPr>
              <a:t>Dv.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Yanacocha</a:t>
            </a:r>
            <a:r>
              <a:rPr lang="es-PE" sz="1600" dirty="0">
                <a:latin typeface="Century Gothic" pitchFamily="34" charset="0"/>
              </a:rPr>
              <a:t> – </a:t>
            </a:r>
            <a:r>
              <a:rPr lang="es-PE" sz="1600" dirty="0" smtClean="0">
                <a:latin typeface="Century Gothic" pitchFamily="34" charset="0"/>
              </a:rPr>
              <a:t>Cajamarca 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 8: KM. 1269+000 – San </a:t>
            </a:r>
            <a:r>
              <a:rPr lang="es-PE" sz="1600" dirty="0" smtClean="0">
                <a:latin typeface="Century Gothic" pitchFamily="34" charset="0"/>
              </a:rPr>
              <a:t>Marcos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ST12: Huamachuco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 smtClean="0">
                <a:latin typeface="Century Gothic" pitchFamily="34" charset="0"/>
              </a:rPr>
              <a:t>Callacuyan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ST15: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>
                <a:latin typeface="Century Gothic" pitchFamily="34" charset="0"/>
              </a:rPr>
              <a:t>Otuzco</a:t>
            </a:r>
            <a:r>
              <a:rPr lang="es-PE" sz="1600" dirty="0">
                <a:latin typeface="Century Gothic" pitchFamily="34" charset="0"/>
              </a:rPr>
              <a:t> – </a:t>
            </a:r>
            <a:r>
              <a:rPr lang="es-PE" sz="1600" dirty="0" smtClean="0">
                <a:latin typeface="Century Gothic" pitchFamily="34" charset="0"/>
              </a:rPr>
              <a:t>Trujillo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 16: Ciudad de Dios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 smtClean="0">
                <a:latin typeface="Century Gothic" pitchFamily="34" charset="0"/>
              </a:rPr>
              <a:t>Chilete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 17: </a:t>
            </a:r>
            <a:r>
              <a:rPr lang="es-PE" sz="1600" dirty="0" err="1">
                <a:latin typeface="Century Gothic" pitchFamily="34" charset="0"/>
              </a:rPr>
              <a:t>Dv.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Chilete</a:t>
            </a:r>
            <a:r>
              <a:rPr lang="es-PE" sz="1600" dirty="0">
                <a:latin typeface="Century Gothic" pitchFamily="34" charset="0"/>
              </a:rPr>
              <a:t> – </a:t>
            </a:r>
            <a:r>
              <a:rPr lang="es-PE" sz="1600" dirty="0" smtClean="0">
                <a:latin typeface="Century Gothic" pitchFamily="34" charset="0"/>
              </a:rPr>
              <a:t>Cajamarca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ST18: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>
                <a:latin typeface="Century Gothic" pitchFamily="34" charset="0"/>
              </a:rPr>
              <a:t>Chilete</a:t>
            </a:r>
            <a:r>
              <a:rPr lang="es-PE" sz="1600" dirty="0">
                <a:latin typeface="Century Gothic" pitchFamily="34" charset="0"/>
              </a:rPr>
              <a:t> – </a:t>
            </a:r>
            <a:r>
              <a:rPr lang="es-PE" sz="1600" dirty="0" err="1">
                <a:latin typeface="Century Gothic" pitchFamily="34" charset="0"/>
              </a:rPr>
              <a:t>Emp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smtClean="0">
                <a:latin typeface="Century Gothic" pitchFamily="34" charset="0"/>
              </a:rPr>
              <a:t>PE-3N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El </a:t>
            </a:r>
            <a:r>
              <a:rPr lang="es-PE" sz="1600" dirty="0" smtClean="0">
                <a:latin typeface="Century Gothic" pitchFamily="34" charset="0"/>
              </a:rPr>
              <a:t>mantenimiento de campo </a:t>
            </a:r>
            <a:r>
              <a:rPr lang="es-PE" sz="1600" dirty="0">
                <a:latin typeface="Century Gothic" pitchFamily="34" charset="0"/>
              </a:rPr>
              <a:t>se realiza contando con el 100% de colaboradores locales. </a:t>
            </a:r>
          </a:p>
          <a:p>
            <a:pPr lvl="1"/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4" y="844061"/>
            <a:ext cx="8042276" cy="4030395"/>
          </a:xfrm>
        </p:spPr>
        <p:txBody>
          <a:bodyPr/>
          <a:lstStyle/>
          <a:p>
            <a:r>
              <a:rPr lang="es-PE" sz="1600" dirty="0">
                <a:latin typeface="Century Gothic" pitchFamily="34" charset="0"/>
              </a:rPr>
              <a:t>Actividades ejecutadas durante </a:t>
            </a:r>
            <a:r>
              <a:rPr lang="es-PE" sz="1600" dirty="0" smtClean="0">
                <a:latin typeface="Century Gothic" pitchFamily="34" charset="0"/>
              </a:rPr>
              <a:t>2017</a:t>
            </a:r>
            <a:r>
              <a:rPr lang="es-PE" sz="1800" dirty="0" smtClean="0">
                <a:latin typeface="Century Gothic" pitchFamily="34" charset="0"/>
              </a:rPr>
              <a:t>:</a:t>
            </a:r>
            <a:endParaRPr lang="es-PE" sz="1800" dirty="0">
              <a:latin typeface="Century Gothic" pitchFamily="34" charset="0"/>
            </a:endParaRPr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0" y="1470325"/>
            <a:ext cx="7053024" cy="4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78857"/>
            <a:ext cx="8246382" cy="4881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r>
              <a:rPr lang="es-PE" sz="1600" b="1" dirty="0">
                <a:latin typeface="Century Gothic" pitchFamily="34" charset="0"/>
              </a:rPr>
              <a:t>Medio Ambiente</a:t>
            </a: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En los sub-tramos en </a:t>
            </a:r>
            <a:r>
              <a:rPr lang="es-PE" sz="1600" b="1" dirty="0">
                <a:latin typeface="Century Gothic" pitchFamily="34" charset="0"/>
              </a:rPr>
              <a:t>Rehabilitación y Mejoramiento: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Ejecución </a:t>
            </a:r>
            <a:r>
              <a:rPr lang="es-PE" sz="1600" dirty="0">
                <a:latin typeface="Century Gothic" pitchFamily="34" charset="0"/>
              </a:rPr>
              <a:t>del Estudio de Impacto Ambiental del </a:t>
            </a:r>
            <a:r>
              <a:rPr lang="es-PE" sz="1600" dirty="0" smtClean="0">
                <a:latin typeface="Century Gothic" pitchFamily="34" charset="0"/>
              </a:rPr>
              <a:t>EDI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Ejecución del Plan de Monitoreo de Calidad de Agua, Calidad de Aire y Ruido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Obtención </a:t>
            </a:r>
            <a:r>
              <a:rPr lang="es-PE" sz="1600" dirty="0">
                <a:latin typeface="Century Gothic" pitchFamily="34" charset="0"/>
              </a:rPr>
              <a:t>de </a:t>
            </a:r>
            <a:r>
              <a:rPr lang="es-PE" sz="1600" dirty="0" smtClean="0">
                <a:latin typeface="Century Gothic" pitchFamily="34" charset="0"/>
              </a:rPr>
              <a:t>Resoluciones Directorales de aprobación de uso de áreas auxiliares. </a:t>
            </a:r>
          </a:p>
          <a:p>
            <a:pPr marL="349250" lvl="1" indent="0">
              <a:buNone/>
            </a:pPr>
            <a:endParaRPr lang="es-PE" sz="1600" dirty="0" smtClean="0">
              <a:latin typeface="Century Gothic" pitchFamily="34" charset="0"/>
            </a:endParaRPr>
          </a:p>
          <a:p>
            <a:pPr marL="349250" lvl="1" indent="0">
              <a:buNone/>
            </a:pPr>
            <a:r>
              <a:rPr lang="es-PE" sz="1600" dirty="0" smtClean="0">
                <a:latin typeface="Century Gothic" pitchFamily="34" charset="0"/>
              </a:rPr>
              <a:t>En los sub-tramos en </a:t>
            </a:r>
            <a:r>
              <a:rPr lang="es-PE" sz="1600" b="1" dirty="0" smtClean="0">
                <a:latin typeface="Century Gothic" pitchFamily="34" charset="0"/>
              </a:rPr>
              <a:t>Mantenimiento Periódico Inicial: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Ejecución de la Declaración de Impacto Ambiental del ET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Ejecución de los Planes de Monitoreo de Agua, Aire y Ruido.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Obtención de Resolución Directoral para el uso de áreas auxiliares.</a:t>
            </a: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48230"/>
            <a:ext cx="8260896" cy="5011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r>
              <a:rPr lang="es-PE" sz="1600" b="1" dirty="0">
                <a:latin typeface="Century Gothic" pitchFamily="34" charset="0"/>
              </a:rPr>
              <a:t>Seguridad</a:t>
            </a:r>
          </a:p>
          <a:p>
            <a:pPr>
              <a:buNone/>
            </a:pPr>
            <a:r>
              <a:rPr lang="es-PE" sz="1600" dirty="0" smtClean="0">
                <a:latin typeface="Century Gothic" pitchFamily="34" charset="0"/>
              </a:rPr>
              <a:t>	En la </a:t>
            </a:r>
            <a:r>
              <a:rPr lang="es-PE" sz="1600" b="1" dirty="0" smtClean="0">
                <a:latin typeface="Century Gothic" pitchFamily="34" charset="0"/>
              </a:rPr>
              <a:t>Rehabilitación y Mejoramiento y en el Mantenimiento Periódico Inicial: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Cumplimiento de Plan de Seguridad y Prevención de riesgos mediante </a:t>
            </a:r>
          </a:p>
          <a:p>
            <a:pPr lvl="2"/>
            <a:r>
              <a:rPr lang="es-PE" sz="1600" dirty="0" smtClean="0">
                <a:latin typeface="Century Gothic" pitchFamily="34" charset="0"/>
              </a:rPr>
              <a:t>Inducción a nuevos colaboradores</a:t>
            </a:r>
          </a:p>
          <a:p>
            <a:pPr lvl="2"/>
            <a:r>
              <a:rPr lang="es-PE" sz="1600" dirty="0" smtClean="0">
                <a:latin typeface="Century Gothic" pitchFamily="34" charset="0"/>
              </a:rPr>
              <a:t>Capacitación constante del personal de obra </a:t>
            </a:r>
          </a:p>
          <a:p>
            <a:pPr lvl="2"/>
            <a:r>
              <a:rPr lang="es-PE" sz="1600" dirty="0" smtClean="0">
                <a:latin typeface="Century Gothic" pitchFamily="34" charset="0"/>
              </a:rPr>
              <a:t>Implementación de Equipos de Protección Personal y Colectivo según norma </a:t>
            </a: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	</a:t>
            </a:r>
            <a:r>
              <a:rPr lang="es-PE" sz="1600" dirty="0" smtClean="0">
                <a:latin typeface="Century Gothic" pitchFamily="34" charset="0"/>
              </a:rPr>
              <a:t>En </a:t>
            </a:r>
            <a:r>
              <a:rPr lang="es-PE" sz="1600" dirty="0">
                <a:latin typeface="Century Gothic" pitchFamily="34" charset="0"/>
              </a:rPr>
              <a:t>las </a:t>
            </a:r>
            <a:r>
              <a:rPr lang="es-PE" sz="1600" b="1" dirty="0">
                <a:latin typeface="Century Gothic" pitchFamily="34" charset="0"/>
              </a:rPr>
              <a:t>Unidades de Peajes y Sub-tramos recibidos: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Implementación de dos (2) Grúas de 5 ton. y dos (2) </a:t>
            </a:r>
            <a:r>
              <a:rPr lang="es-PE" sz="1600" dirty="0" smtClean="0">
                <a:latin typeface="Century Gothic" pitchFamily="34" charset="0"/>
              </a:rPr>
              <a:t>Ambulancias para atención de los usuarios:</a:t>
            </a:r>
          </a:p>
          <a:p>
            <a:pPr lvl="1"/>
            <a:endParaRPr lang="es-PE" sz="1600" dirty="0">
              <a:latin typeface="Century Gothic" pitchFamily="34" charset="0"/>
            </a:endParaRPr>
          </a:p>
          <a:p>
            <a:pPr lvl="1"/>
            <a:endParaRPr lang="es-PE" sz="1600" dirty="0" smtClean="0">
              <a:latin typeface="Century Gothic" pitchFamily="34" charset="0"/>
            </a:endParaRPr>
          </a:p>
          <a:p>
            <a:pPr lvl="1"/>
            <a:endParaRPr lang="es-PE" sz="1600" dirty="0">
              <a:latin typeface="Century Gothic" pitchFamily="34" charset="0"/>
            </a:endParaRPr>
          </a:p>
          <a:p>
            <a:pPr lvl="1"/>
            <a:endParaRPr lang="es-PE" sz="1600" dirty="0" smtClean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78218"/>
              </p:ext>
            </p:extLst>
          </p:nvPr>
        </p:nvGraphicFramePr>
        <p:xfrm>
          <a:off x="1968758" y="5452465"/>
          <a:ext cx="4584442" cy="577215"/>
        </p:xfrm>
        <a:graphic>
          <a:graphicData uri="http://schemas.openxmlformats.org/drawingml/2006/table">
            <a:tbl>
              <a:tblPr/>
              <a:tblGrid>
                <a:gridCol w="139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Unidad de Peaje</a:t>
                      </a:r>
                      <a:endParaRPr lang="es-PE" sz="12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P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Grúa</a:t>
                      </a:r>
                      <a:endParaRPr lang="es-PE" sz="12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P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Ambulancia</a:t>
                      </a:r>
                      <a:endParaRPr lang="es-PE" sz="12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Menocucho</a:t>
                      </a:r>
                      <a:endParaRPr lang="es-PE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Ciudad de Dios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49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Evolución histórica anual de tráfico e </a:t>
            </a:r>
            <a:r>
              <a:rPr lang="es-PE" sz="1600" dirty="0" smtClean="0">
                <a:latin typeface="Century Gothic" pitchFamily="34" charset="0"/>
              </a:rPr>
              <a:t>ingresos Unidad Peaje </a:t>
            </a:r>
            <a:r>
              <a:rPr lang="es-PE" sz="1600" dirty="0" err="1" smtClean="0">
                <a:latin typeface="Century Gothic" pitchFamily="34" charset="0"/>
              </a:rPr>
              <a:t>Menocucho</a:t>
            </a:r>
            <a:r>
              <a:rPr lang="es-PE" sz="1600" dirty="0" smtClean="0">
                <a:latin typeface="Century Gothic" pitchFamily="34" charset="0"/>
              </a:rPr>
              <a:t>:</a:t>
            </a:r>
            <a:endParaRPr lang="es-PE" sz="16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76954"/>
              </p:ext>
            </p:extLst>
          </p:nvPr>
        </p:nvGraphicFramePr>
        <p:xfrm>
          <a:off x="971551" y="2800304"/>
          <a:ext cx="7015162" cy="2201860"/>
        </p:xfrm>
        <a:graphic>
          <a:graphicData uri="http://schemas.openxmlformats.org/drawingml/2006/table">
            <a:tbl>
              <a:tblPr/>
              <a:tblGrid>
                <a:gridCol w="230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7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 de Peaje </a:t>
                      </a: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s-PE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Menocucho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8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Cuadro </a:t>
                      </a: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N°3 </a:t>
                      </a:r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Evolución histórica</a:t>
                      </a:r>
                      <a:r>
                        <a:rPr lang="es-PE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 tráfico e ingresos por peaje en carreteras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Vehículos</a:t>
                      </a:r>
                      <a:endParaRPr lang="es-PE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44,260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630,359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688,290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Livianos</a:t>
                      </a:r>
                      <a:endParaRPr lang="es-PE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439,766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487,610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284,295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Pesados</a:t>
                      </a:r>
                      <a:endParaRPr lang="es-PE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190,593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200,680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116,833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Ingresos (S</a:t>
                      </a:r>
                      <a:r>
                        <a:rPr lang="es-PE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 - </a:t>
                      </a:r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soles</a:t>
                      </a:r>
                      <a:endParaRPr lang="es-PE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513,620.80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6,994,789.05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7,497,356.10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4,430,583.25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</a:t>
                      </a:r>
                      <a:r>
                        <a:rPr lang="es-PE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Livianos</a:t>
                      </a:r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225,283.75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3,380,190.40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3,771,644.95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2,186,196.20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Pesados </a:t>
                      </a:r>
                      <a:r>
                        <a:rPr lang="es-PE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288,337.05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3,614,598.65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3,725,711.15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2,244,387.05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3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49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Evolución histórica anual de tráfico e </a:t>
            </a:r>
            <a:r>
              <a:rPr lang="es-PE" sz="1600" dirty="0" smtClean="0">
                <a:latin typeface="Century Gothic" pitchFamily="34" charset="0"/>
              </a:rPr>
              <a:t>ingresos </a:t>
            </a:r>
            <a:r>
              <a:rPr lang="es-PE" sz="1600" b="1" dirty="0" smtClean="0">
                <a:latin typeface="Century Gothic" pitchFamily="34" charset="0"/>
              </a:rPr>
              <a:t>Unidad Peaje </a:t>
            </a:r>
            <a:r>
              <a:rPr lang="es-PE" sz="1600" b="1" dirty="0" err="1" smtClean="0">
                <a:latin typeface="Century Gothic" pitchFamily="34" charset="0"/>
              </a:rPr>
              <a:t>Menocucho</a:t>
            </a:r>
            <a:r>
              <a:rPr lang="es-PE" sz="1600" b="1" dirty="0" smtClean="0">
                <a:latin typeface="Century Gothic" pitchFamily="34" charset="0"/>
              </a:rPr>
              <a:t>:</a:t>
            </a:r>
            <a:endParaRPr lang="es-PE" sz="1600" b="1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098799"/>
            <a:ext cx="4796563" cy="25447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904" y="3157539"/>
            <a:ext cx="3010722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49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Evolución histórica anual de tráfico e </a:t>
            </a:r>
            <a:r>
              <a:rPr lang="es-PE" sz="1600" dirty="0" smtClean="0">
                <a:latin typeface="Century Gothic" pitchFamily="34" charset="0"/>
              </a:rPr>
              <a:t>ingresos </a:t>
            </a:r>
            <a:r>
              <a:rPr lang="es-PE" sz="1600" b="1" dirty="0" smtClean="0">
                <a:latin typeface="Century Gothic" pitchFamily="34" charset="0"/>
              </a:rPr>
              <a:t>Unidad Peaje Ciudad de Dios:</a:t>
            </a:r>
            <a:endParaRPr lang="es-PE" sz="1600" b="1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09078"/>
              </p:ext>
            </p:extLst>
          </p:nvPr>
        </p:nvGraphicFramePr>
        <p:xfrm>
          <a:off x="989011" y="3098800"/>
          <a:ext cx="7162803" cy="2414587"/>
        </p:xfrm>
        <a:graphic>
          <a:graphicData uri="http://schemas.openxmlformats.org/drawingml/2006/table">
            <a:tbl>
              <a:tblPr/>
              <a:tblGrid>
                <a:gridCol w="234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2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 de Peaje – Ciudad de Dios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8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Cuadro N°3 Evolución histórica de tráfico e ingresos por peaje en carreteras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Vehículos</a:t>
                      </a:r>
                      <a:endParaRPr lang="es-PE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123,445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389,132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382,151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82,936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Livianos</a:t>
                      </a:r>
                      <a:endParaRPr lang="es-PE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229,014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242,214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49,168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Pesados</a:t>
                      </a:r>
                      <a:endParaRPr lang="es-PE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54,555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160,118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139,937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33,768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Ingresos (S</a:t>
                      </a:r>
                      <a:r>
                        <a:rPr lang="es-PE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 - </a:t>
                      </a:r>
                      <a:r>
                        <a:rPr lang="es-PE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soles</a:t>
                      </a:r>
                      <a:endParaRPr lang="es-PE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2,285,165.10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6,762,684.20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5,817,827.25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1,429,624.40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Livianos </a:t>
                      </a:r>
                      <a:r>
                        <a:rPr lang="es-PE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358,967.05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1,177,779.30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1,165,043.65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263,188.75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Pesados (S</a:t>
                      </a:r>
                      <a:r>
                        <a:rPr lang="es-PE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1,926,198.05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5,584,904.90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4,652,783.60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1,166,435.65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1. Introducción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49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Evolución histórica anual de tráfico e </a:t>
            </a:r>
            <a:r>
              <a:rPr lang="es-PE" sz="1600" dirty="0" smtClean="0">
                <a:latin typeface="Century Gothic" pitchFamily="34" charset="0"/>
              </a:rPr>
              <a:t>ingresos Unidad Peaje Ciudad de Dios:</a:t>
            </a:r>
            <a:endParaRPr lang="es-PE" sz="16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2998120"/>
            <a:ext cx="5121084" cy="2749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t="22" r="222" b="-49"/>
          <a:stretch/>
        </p:blipFill>
        <p:spPr>
          <a:xfrm>
            <a:off x="5831633" y="2957804"/>
            <a:ext cx="3219061" cy="249127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32604" y="5896944"/>
            <a:ext cx="8042276" cy="1498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4763">
              <a:buFont typeface="Wingdings 2" pitchFamily="18" charset="2"/>
              <a:buNone/>
            </a:pPr>
            <a:r>
              <a:rPr lang="es-PE" sz="1600" dirty="0" smtClean="0">
                <a:latin typeface="Century Gothic" pitchFamily="34" charset="0"/>
              </a:rPr>
              <a:t>Nota: Se reinició el cobro en el peaje el 25 de enero del 2018, por indicación del Concedente</a:t>
            </a:r>
          </a:p>
          <a:p>
            <a:pPr>
              <a:buFont typeface="Wingdings 2" pitchFamily="18" charset="2"/>
              <a:buNone/>
            </a:pPr>
            <a:endParaRPr lang="es-P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2137" y="797768"/>
            <a:ext cx="7700963" cy="1320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Evolución histórica anual de reclamos: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47936"/>
              </p:ext>
            </p:extLst>
          </p:nvPr>
        </p:nvGraphicFramePr>
        <p:xfrm>
          <a:off x="749300" y="1762125"/>
          <a:ext cx="75438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Hoja de cálculo" r:id="rId4" imgW="7543896" imgH="4905343" progId="Excel.Sheet.12">
                  <p:embed/>
                </p:oleObj>
              </mc:Choice>
              <mc:Fallback>
                <p:oleObj name="Hoja de cálculo" r:id="rId4" imgW="7543896" imgH="4905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" y="1762125"/>
                        <a:ext cx="7543800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3.d</a:t>
            </a:r>
            <a:r>
              <a:rPr lang="es-PE" b="1" dirty="0">
                <a:latin typeface="Century Gothic" pitchFamily="34" charset="0"/>
              </a:rPr>
              <a:t>) Aspectos Administrativos y Financieros</a:t>
            </a:r>
          </a:p>
          <a:p>
            <a:r>
              <a:rPr lang="es-PE" sz="1600" dirty="0">
                <a:latin typeface="Century Gothic" pitchFamily="34" charset="0"/>
              </a:rPr>
              <a:t>Pólizas de Seguro Vigentes: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48" y="2905156"/>
            <a:ext cx="7932729" cy="205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3.d</a:t>
            </a:r>
            <a:r>
              <a:rPr lang="es-PE" b="1" dirty="0">
                <a:latin typeface="Century Gothic" pitchFamily="34" charset="0"/>
              </a:rPr>
              <a:t>) Aspectos Administrativos y Financieros</a:t>
            </a:r>
          </a:p>
          <a:p>
            <a:r>
              <a:rPr lang="es-PE" sz="1600" dirty="0">
                <a:latin typeface="Century Gothic" pitchFamily="34" charset="0"/>
              </a:rPr>
              <a:t>Cartas Fianza Vigentes: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3" y="3071260"/>
            <a:ext cx="8528180" cy="171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4. </a:t>
            </a:r>
            <a:r>
              <a:rPr lang="es-PE" b="1" dirty="0">
                <a:latin typeface="Century Gothic" pitchFamily="34" charset="0"/>
              </a:rPr>
              <a:t>Objetivos y Agenda de Trabajo para el </a:t>
            </a:r>
            <a:r>
              <a:rPr lang="es-PE" b="1" dirty="0" smtClean="0">
                <a:latin typeface="Century Gothic" pitchFamily="34" charset="0"/>
              </a:rPr>
              <a:t>2018</a:t>
            </a: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4.a</a:t>
            </a:r>
            <a:r>
              <a:rPr lang="es-PE" b="1" dirty="0">
                <a:latin typeface="Century Gothic" pitchFamily="34" charset="0"/>
              </a:rPr>
              <a:t>) Programación de Inversiones</a:t>
            </a:r>
          </a:p>
          <a:p>
            <a:r>
              <a:rPr lang="es-PE" sz="1600" dirty="0">
                <a:latin typeface="Century Gothic" pitchFamily="34" charset="0"/>
              </a:rPr>
              <a:t>Estimación de Inversiones por ejecutar del </a:t>
            </a:r>
            <a:r>
              <a:rPr lang="es-PE" sz="1600" dirty="0" smtClean="0">
                <a:latin typeface="Century Gothic" pitchFamily="34" charset="0"/>
              </a:rPr>
              <a:t>2018 </a:t>
            </a:r>
            <a:r>
              <a:rPr lang="es-PE" sz="1600" dirty="0">
                <a:latin typeface="Century Gothic" pitchFamily="34" charset="0"/>
              </a:rPr>
              <a:t>en adelante: (USD)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PE" sz="1600" dirty="0" smtClean="0">
                <a:latin typeface="Century Gothic" pitchFamily="34" charset="0"/>
              </a:rPr>
              <a:t>Nota: Sujeto a cumplimiento de liberaciones de terrenos por parte del Concedente en la </a:t>
            </a:r>
            <a:r>
              <a:rPr lang="es-PE" sz="1600" dirty="0" err="1" smtClean="0">
                <a:latin typeface="Century Gothic" pitchFamily="34" charset="0"/>
              </a:rPr>
              <a:t>RyM</a:t>
            </a:r>
            <a:r>
              <a:rPr lang="es-PE" sz="1600" dirty="0" smtClean="0">
                <a:latin typeface="Century Gothic" pitchFamily="34" charset="0"/>
              </a:rPr>
              <a:t>.</a:t>
            </a:r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9" y="3114394"/>
            <a:ext cx="7465501" cy="6292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2" y="4231433"/>
            <a:ext cx="7465501" cy="62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78857"/>
            <a:ext cx="8042276" cy="4881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4.b</a:t>
            </a:r>
            <a:r>
              <a:rPr lang="es-PE" b="1" dirty="0">
                <a:latin typeface="Century Gothic" pitchFamily="34" charset="0"/>
              </a:rPr>
              <a:t>) Aspectos Operativos</a:t>
            </a:r>
          </a:p>
          <a:p>
            <a:pPr>
              <a:buNone/>
            </a:pPr>
            <a:r>
              <a:rPr lang="es-PE" sz="1600" dirty="0" smtClean="0">
                <a:latin typeface="Century Gothic" pitchFamily="34" charset="0"/>
              </a:rPr>
              <a:t>Operación </a:t>
            </a:r>
            <a:r>
              <a:rPr lang="es-PE" sz="1600" dirty="0">
                <a:latin typeface="Century Gothic" pitchFamily="34" charset="0"/>
              </a:rPr>
              <a:t>y </a:t>
            </a:r>
            <a:r>
              <a:rPr lang="es-PE" sz="1600" dirty="0" smtClean="0">
                <a:latin typeface="Century Gothic" pitchFamily="34" charset="0"/>
              </a:rPr>
              <a:t>Mantenimiento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Colaborar activamente con el Concedente para lograr la pronta entrega de los ocho (08) sub-tramos en las condiciones establecidas en el Contrato de Concesión y poder iniciar la Operación y Mantenimiento (</a:t>
            </a:r>
            <a:r>
              <a:rPr lang="es-PE" sz="1600" dirty="0" err="1" smtClean="0">
                <a:latin typeface="Century Gothic" pitchFamily="34" charset="0"/>
              </a:rPr>
              <a:t>OyM</a:t>
            </a:r>
            <a:r>
              <a:rPr lang="es-PE" sz="1600" dirty="0" smtClean="0">
                <a:latin typeface="Century Gothic" pitchFamily="34" charset="0"/>
              </a:rPr>
              <a:t>)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Se </a:t>
            </a:r>
            <a:r>
              <a:rPr lang="es-PE" sz="1600" dirty="0">
                <a:latin typeface="Century Gothic" pitchFamily="34" charset="0"/>
              </a:rPr>
              <a:t>continuará con los servicios de grúas y </a:t>
            </a:r>
            <a:r>
              <a:rPr lang="es-PE" sz="1600" dirty="0" smtClean="0">
                <a:latin typeface="Century Gothic" pitchFamily="34" charset="0"/>
              </a:rPr>
              <a:t>ambulancias</a:t>
            </a:r>
          </a:p>
          <a:p>
            <a:r>
              <a:rPr lang="es-PE" sz="1600" dirty="0" smtClean="0">
                <a:latin typeface="Century Gothic" pitchFamily="34" charset="0"/>
              </a:rPr>
              <a:t>Atención de incidentes y emergencias</a:t>
            </a:r>
            <a:endParaRPr lang="es-PE" sz="1600" dirty="0">
              <a:latin typeface="Century Gothic" pitchFamily="34" charset="0"/>
            </a:endParaRPr>
          </a:p>
          <a:p>
            <a:endParaRPr lang="es-PE" sz="20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51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4.c</a:t>
            </a:r>
            <a:r>
              <a:rPr lang="es-PE" b="1" dirty="0">
                <a:latin typeface="Century Gothic" pitchFamily="34" charset="0"/>
              </a:rPr>
              <a:t>) Aspectos Económicos y Comerciales</a:t>
            </a:r>
          </a:p>
          <a:p>
            <a:r>
              <a:rPr lang="es-PE" sz="1600" dirty="0">
                <a:latin typeface="Century Gothic" pitchFamily="34" charset="0"/>
              </a:rPr>
              <a:t>Proyecciones de tráfico e ingreso para el año </a:t>
            </a:r>
            <a:r>
              <a:rPr lang="es-PE" sz="1600" dirty="0" smtClean="0">
                <a:latin typeface="Century Gothic" pitchFamily="34" charset="0"/>
              </a:rPr>
              <a:t>2018</a:t>
            </a:r>
            <a:endParaRPr lang="es-PE" sz="16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37954"/>
              </p:ext>
            </p:extLst>
          </p:nvPr>
        </p:nvGraphicFramePr>
        <p:xfrm>
          <a:off x="972754" y="2970212"/>
          <a:ext cx="3149600" cy="2033589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 de Peaje – Ciudad de Dios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Cuadro </a:t>
                      </a:r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N°3 </a:t>
                      </a:r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Proyecciones para el 2018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Proy</a:t>
                      </a:r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Vehículos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Livianos</a:t>
                      </a:r>
                      <a:endParaRPr lang="es-PE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254,325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Pesados</a:t>
                      </a:r>
                      <a:endParaRPr lang="es-PE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Ingresos </a:t>
                      </a:r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(S/) - </a:t>
                      </a:r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soles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6,108,718.61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Livianos (S</a:t>
                      </a:r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1,223,295.83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7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Pesados (S</a:t>
                      </a:r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4,885,422.78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14448"/>
              </p:ext>
            </p:extLst>
          </p:nvPr>
        </p:nvGraphicFramePr>
        <p:xfrm>
          <a:off x="4526592" y="2970213"/>
          <a:ext cx="3260095" cy="2033588"/>
        </p:xfrm>
        <a:graphic>
          <a:graphicData uri="http://schemas.openxmlformats.org/drawingml/2006/table">
            <a:tbl>
              <a:tblPr/>
              <a:tblGrid>
                <a:gridCol w="215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 de Peaje - </a:t>
                      </a:r>
                      <a:r>
                        <a:rPr lang="es-PE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Menocucho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Cuadro N°3 Proyecciones para el 2018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Proy</a:t>
                      </a:r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Vehículos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722,705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Livianos</a:t>
                      </a:r>
                      <a:endParaRPr lang="es-PE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511,991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Pesados</a:t>
                      </a:r>
                      <a:endParaRPr lang="es-PE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210,714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Ingresos </a:t>
                      </a:r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(S/) - </a:t>
                      </a:r>
                      <a:r>
                        <a:rPr lang="es-PE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soles</a:t>
                      </a:r>
                      <a:endParaRPr lang="es-PE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7,872,223.91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Livianos (S</a:t>
                      </a:r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3,960,227.20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3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Recaudación Pesados (S</a:t>
                      </a:r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3,911,996.71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51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4.d) </a:t>
            </a:r>
            <a:r>
              <a:rPr lang="es-PE" b="1" dirty="0">
                <a:latin typeface="Century Gothic" pitchFamily="34" charset="0"/>
              </a:rPr>
              <a:t>Problemas que podrían afectar al desarrollo de la Concesión</a:t>
            </a:r>
          </a:p>
          <a:p>
            <a:r>
              <a:rPr lang="es-PE" sz="1600" dirty="0" smtClean="0">
                <a:latin typeface="Century Gothic" pitchFamily="34" charset="0"/>
              </a:rPr>
              <a:t>Problemas de liberación efectiva de predios en sub tramos de </a:t>
            </a:r>
            <a:r>
              <a:rPr lang="es-PE" sz="1600" dirty="0" err="1" smtClean="0">
                <a:latin typeface="Century Gothic" pitchFamily="34" charset="0"/>
              </a:rPr>
              <a:t>RyM</a:t>
            </a:r>
            <a:endParaRPr lang="es-PE" sz="1600" dirty="0" smtClean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Solución de interferencias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>
                <a:latin typeface="Century Gothic" pitchFamily="34" charset="0"/>
              </a:rPr>
              <a:t>Trámite oportuno de aprobación de soluciones definitivas a Emergencias Viales y a Puntos Críticos y Vulnerables</a:t>
            </a:r>
          </a:p>
          <a:p>
            <a:r>
              <a:rPr lang="es-PE" sz="1600" dirty="0" smtClean="0">
                <a:latin typeface="Century Gothic" pitchFamily="34" charset="0"/>
              </a:rPr>
              <a:t>Posibles condiciones climáticas desfavorables</a:t>
            </a:r>
            <a:endParaRPr lang="es-PE" sz="1600" dirty="0">
              <a:latin typeface="Century Gothic" pitchFamily="34" charset="0"/>
            </a:endParaRPr>
          </a:p>
          <a:p>
            <a:endParaRPr lang="es-PE" sz="2000" dirty="0">
              <a:latin typeface="Century Gothic" pitchFamily="34" charset="0"/>
            </a:endParaRPr>
          </a:p>
          <a:p>
            <a:endParaRPr lang="es-PE" sz="20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184223"/>
            <a:ext cx="8279932" cy="553136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PE" sz="6000" b="1" dirty="0" smtClean="0">
                <a:latin typeface="Century Gothic" pitchFamily="34" charset="0"/>
              </a:rPr>
              <a:t>4.e) Aspectos que existen para resolver con el Concedente</a:t>
            </a:r>
          </a:p>
          <a:p>
            <a:pPr marL="349250" lvl="1" indent="0">
              <a:buNone/>
            </a:pPr>
            <a:endParaRPr lang="es-PE" sz="4100" dirty="0" smtClean="0">
              <a:latin typeface="Century Gothic" pitchFamily="34" charset="0"/>
            </a:endParaRPr>
          </a:p>
          <a:p>
            <a:pPr lvl="1"/>
            <a:r>
              <a:rPr lang="es-PE" sz="4100" dirty="0" smtClean="0">
                <a:latin typeface="Century Gothic" pitchFamily="34" charset="0"/>
              </a:rPr>
              <a:t>Falta de pago y liberación de terrenos en sub tramos de </a:t>
            </a:r>
            <a:r>
              <a:rPr lang="es-PE" sz="4100" dirty="0" err="1" smtClean="0">
                <a:latin typeface="Century Gothic" pitchFamily="34" charset="0"/>
              </a:rPr>
              <a:t>RyM</a:t>
            </a:r>
            <a:r>
              <a:rPr lang="es-PE" sz="4100" dirty="0" smtClean="0">
                <a:latin typeface="Century Gothic" pitchFamily="34" charset="0"/>
              </a:rPr>
              <a:t> y entrega de terrenos en emplazamientos para nuevas Unidades de Peaje</a:t>
            </a:r>
          </a:p>
          <a:p>
            <a:pPr lvl="1" algn="just"/>
            <a:r>
              <a:rPr lang="es-PE" sz="4100" dirty="0" smtClean="0">
                <a:latin typeface="Century Gothic" pitchFamily="34" charset="0"/>
              </a:rPr>
              <a:t>Solución </a:t>
            </a:r>
            <a:r>
              <a:rPr lang="es-PE" sz="4100" dirty="0">
                <a:latin typeface="Century Gothic" pitchFamily="34" charset="0"/>
              </a:rPr>
              <a:t>de sectores críticos y/o vulnerables, </a:t>
            </a:r>
            <a:r>
              <a:rPr lang="es-PE" sz="4100" dirty="0" smtClean="0">
                <a:latin typeface="Century Gothic" pitchFamily="34" charset="0"/>
              </a:rPr>
              <a:t>y </a:t>
            </a:r>
            <a:r>
              <a:rPr lang="es-PE" sz="4100" dirty="0">
                <a:latin typeface="Century Gothic" pitchFamily="34" charset="0"/>
              </a:rPr>
              <a:t>soluciones definitivas de emergencias </a:t>
            </a:r>
            <a:r>
              <a:rPr lang="es-PE" sz="4100" dirty="0" smtClean="0">
                <a:latin typeface="Century Gothic" pitchFamily="34" charset="0"/>
              </a:rPr>
              <a:t>viales</a:t>
            </a:r>
          </a:p>
          <a:p>
            <a:pPr lvl="1" algn="just"/>
            <a:r>
              <a:rPr lang="es-PE" sz="4100" dirty="0">
                <a:latin typeface="Century Gothic" pitchFamily="34" charset="0"/>
              </a:rPr>
              <a:t>Reconocimiento de Sectores Críticos y Vulnerables no incluidos en el Expediente Técnico Inicial </a:t>
            </a:r>
            <a:r>
              <a:rPr lang="es-PE" sz="4100" dirty="0" smtClean="0">
                <a:latin typeface="Century Gothic" pitchFamily="34" charset="0"/>
              </a:rPr>
              <a:t>del MPI (presentado </a:t>
            </a:r>
            <a:r>
              <a:rPr lang="es-PE" sz="4100" dirty="0">
                <a:latin typeface="Century Gothic" pitchFamily="34" charset="0"/>
              </a:rPr>
              <a:t>2014)</a:t>
            </a:r>
            <a:endParaRPr lang="es-PE" sz="4100" dirty="0" smtClean="0">
              <a:latin typeface="Century Gothic" pitchFamily="34" charset="0"/>
            </a:endParaRPr>
          </a:p>
          <a:p>
            <a:pPr lvl="1"/>
            <a:r>
              <a:rPr lang="es-PE" sz="4100" dirty="0">
                <a:latin typeface="Century Gothic" pitchFamily="34" charset="0"/>
              </a:rPr>
              <a:t>Adelantar en lo posible culminación de los trabajos del MPI con apoyo de Concedente y Regulador</a:t>
            </a:r>
          </a:p>
          <a:p>
            <a:pPr lvl="1"/>
            <a:r>
              <a:rPr lang="es-PE" sz="4100" dirty="0">
                <a:latin typeface="Century Gothic" pitchFamily="34" charset="0"/>
              </a:rPr>
              <a:t>Acordar el tratamiento de zonas urbanas</a:t>
            </a:r>
          </a:p>
          <a:p>
            <a:pPr lvl="1"/>
            <a:r>
              <a:rPr lang="es-PE" sz="4100" dirty="0" smtClean="0">
                <a:latin typeface="Century Gothic" pitchFamily="34" charset="0"/>
              </a:rPr>
              <a:t>Solución </a:t>
            </a:r>
            <a:r>
              <a:rPr lang="es-PE" sz="4100" dirty="0">
                <a:latin typeface="Century Gothic" pitchFamily="34" charset="0"/>
              </a:rPr>
              <a:t>a ubicación y saneamiento de Unidad de Peaje </a:t>
            </a:r>
            <a:r>
              <a:rPr lang="es-PE" sz="4100" dirty="0" err="1">
                <a:latin typeface="Century Gothic" pitchFamily="34" charset="0"/>
              </a:rPr>
              <a:t>Menocucho</a:t>
            </a:r>
            <a:endParaRPr lang="es-PE" sz="4100" dirty="0">
              <a:latin typeface="Century Gothic" pitchFamily="34" charset="0"/>
            </a:endParaRPr>
          </a:p>
          <a:p>
            <a:pPr marL="631825" lvl="2" indent="0">
              <a:buNone/>
            </a:pPr>
            <a:r>
              <a:rPr lang="es-PE" sz="4100" dirty="0">
                <a:latin typeface="Century Gothic" pitchFamily="34" charset="0"/>
              </a:rPr>
              <a:t>(El terreno sobre el que se ubica es alquilado por el Concedente)</a:t>
            </a:r>
          </a:p>
          <a:p>
            <a:pPr lvl="1"/>
            <a:r>
              <a:rPr lang="es-PE" sz="4100" dirty="0">
                <a:latin typeface="Century Gothic" pitchFamily="34" charset="0"/>
              </a:rPr>
              <a:t>Aprobar Expedientes Técnicos de nuevas Unidades de </a:t>
            </a:r>
            <a:r>
              <a:rPr lang="es-PE" sz="4100" dirty="0" smtClean="0">
                <a:latin typeface="Century Gothic" pitchFamily="34" charset="0"/>
              </a:rPr>
              <a:t>Peaje</a:t>
            </a:r>
          </a:p>
          <a:p>
            <a:pPr lvl="1" algn="just"/>
            <a:r>
              <a:rPr lang="es-PE" sz="4100" dirty="0" smtClean="0">
                <a:latin typeface="Century Gothic" pitchFamily="34" charset="0"/>
              </a:rPr>
              <a:t>Entrega </a:t>
            </a:r>
            <a:r>
              <a:rPr lang="es-PE" sz="4100" dirty="0">
                <a:latin typeface="Century Gothic" pitchFamily="34" charset="0"/>
              </a:rPr>
              <a:t>y aceptación parcial y/o total de las obras de </a:t>
            </a:r>
            <a:r>
              <a:rPr lang="es-PE" sz="4100" dirty="0" err="1">
                <a:latin typeface="Century Gothic" pitchFamily="34" charset="0"/>
              </a:rPr>
              <a:t>RyM</a:t>
            </a:r>
            <a:r>
              <a:rPr lang="es-PE" sz="4100" dirty="0">
                <a:latin typeface="Century Gothic" pitchFamily="34" charset="0"/>
              </a:rPr>
              <a:t> y trabajos del MPI concluidos</a:t>
            </a:r>
          </a:p>
          <a:p>
            <a:pPr lvl="1" algn="just"/>
            <a:r>
              <a:rPr lang="es-PE" sz="4100" dirty="0">
                <a:latin typeface="Century Gothic" pitchFamily="34" charset="0"/>
              </a:rPr>
              <a:t>Puesta en servicio de obras </a:t>
            </a:r>
            <a:r>
              <a:rPr lang="es-PE" sz="4100" dirty="0" smtClean="0">
                <a:latin typeface="Century Gothic" pitchFamily="34" charset="0"/>
              </a:rPr>
              <a:t> de </a:t>
            </a:r>
            <a:r>
              <a:rPr lang="es-PE" sz="4100" dirty="0" err="1" smtClean="0">
                <a:latin typeface="Century Gothic" pitchFamily="34" charset="0"/>
              </a:rPr>
              <a:t>RyM</a:t>
            </a:r>
            <a:r>
              <a:rPr lang="es-PE" sz="4100" dirty="0" smtClean="0">
                <a:latin typeface="Century Gothic" pitchFamily="34" charset="0"/>
              </a:rPr>
              <a:t> y </a:t>
            </a:r>
            <a:r>
              <a:rPr lang="es-PE" sz="4100" dirty="0">
                <a:latin typeface="Century Gothic" pitchFamily="34" charset="0"/>
              </a:rPr>
              <a:t>trabajos </a:t>
            </a:r>
            <a:r>
              <a:rPr lang="es-PE" sz="4100" dirty="0" smtClean="0">
                <a:latin typeface="Century Gothic" pitchFamily="34" charset="0"/>
              </a:rPr>
              <a:t>recibidas de MPI </a:t>
            </a:r>
            <a:r>
              <a:rPr lang="es-PE" sz="4100" dirty="0">
                <a:latin typeface="Century Gothic" pitchFamily="34" charset="0"/>
              </a:rPr>
              <a:t>(parciales o totales</a:t>
            </a:r>
            <a:r>
              <a:rPr lang="es-PE" sz="4100" dirty="0" smtClean="0">
                <a:latin typeface="Century Gothic" pitchFamily="34" charset="0"/>
              </a:rPr>
              <a:t>)</a:t>
            </a:r>
            <a:endParaRPr lang="es-PE" sz="41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459520"/>
            <a:ext cx="8042276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Concesionaria Vial Sierra Norte S.A.</a:t>
            </a:r>
          </a:p>
          <a:p>
            <a:r>
              <a:rPr lang="es-PE" sz="1600" b="1" dirty="0">
                <a:latin typeface="Century Gothic" pitchFamily="34" charset="0"/>
              </a:rPr>
              <a:t>Composición societaria de la Concesionaria</a:t>
            </a:r>
            <a:r>
              <a:rPr lang="es-PE" sz="1600" dirty="0">
                <a:latin typeface="Century Gothic" pitchFamily="34" charset="0"/>
              </a:rPr>
              <a:t>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Sacyr Concesiones S.L.		35%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Sacyr Concesiones Perú S.A.C.	32%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Constructora Málaga Hnos.		33%</a:t>
            </a:r>
          </a:p>
          <a:p>
            <a:r>
              <a:rPr lang="es-PE" sz="1600" b="1" dirty="0">
                <a:latin typeface="Century Gothic" pitchFamily="34" charset="0"/>
              </a:rPr>
              <a:t>Buena Pro				: </a:t>
            </a:r>
            <a:r>
              <a:rPr lang="es-PE" sz="1600" dirty="0">
                <a:latin typeface="Century Gothic" pitchFamily="34" charset="0"/>
              </a:rPr>
              <a:t>19 de Diciembre del </a:t>
            </a:r>
            <a:r>
              <a:rPr lang="es-PE" sz="1600" dirty="0" smtClean="0">
                <a:latin typeface="Century Gothic" pitchFamily="34" charset="0"/>
              </a:rPr>
              <a:t>2013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Constitución de la Concesionaria	</a:t>
            </a:r>
            <a:r>
              <a:rPr lang="es-PE" sz="1600" b="1" dirty="0" smtClean="0">
                <a:latin typeface="Century Gothic" pitchFamily="34" charset="0"/>
              </a:rPr>
              <a:t>	: </a:t>
            </a:r>
            <a:r>
              <a:rPr lang="es-PE" sz="1600" dirty="0" smtClean="0">
                <a:latin typeface="Century Gothic" pitchFamily="34" charset="0"/>
              </a:rPr>
              <a:t>28 </a:t>
            </a:r>
            <a:r>
              <a:rPr lang="es-PE" sz="1600" dirty="0">
                <a:latin typeface="Century Gothic" pitchFamily="34" charset="0"/>
              </a:rPr>
              <a:t>de Marzo del </a:t>
            </a:r>
            <a:r>
              <a:rPr lang="es-PE" sz="1600" dirty="0" smtClean="0">
                <a:latin typeface="Century Gothic" pitchFamily="34" charset="0"/>
              </a:rPr>
              <a:t>2014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Firma del Contrato de </a:t>
            </a:r>
            <a:r>
              <a:rPr lang="es-PE" sz="1600" b="1" dirty="0" smtClean="0">
                <a:latin typeface="Century Gothic" pitchFamily="34" charset="0"/>
              </a:rPr>
              <a:t>Concesión	</a:t>
            </a:r>
            <a:r>
              <a:rPr lang="es-PE" sz="1600" b="1" dirty="0">
                <a:latin typeface="Century Gothic" pitchFamily="34" charset="0"/>
              </a:rPr>
              <a:t>	: </a:t>
            </a:r>
            <a:r>
              <a:rPr lang="es-PE" sz="1600" dirty="0">
                <a:latin typeface="Century Gothic" pitchFamily="34" charset="0"/>
              </a:rPr>
              <a:t>28 de Mayo del </a:t>
            </a:r>
            <a:r>
              <a:rPr lang="es-PE" sz="1600" dirty="0" smtClean="0">
                <a:latin typeface="Century Gothic" pitchFamily="34" charset="0"/>
              </a:rPr>
              <a:t>2014</a:t>
            </a:r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 smtClean="0">
                <a:latin typeface="Century Gothic" pitchFamily="34" charset="0"/>
              </a:rPr>
              <a:t>4.f) Aspectos en los cuales y a criterio del Concesionario la articulación con OSITRAN será clave en el 2018</a:t>
            </a:r>
            <a:endParaRPr lang="es-PE" b="1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Reconocimiento de avances en el MPI y aplicación de propuestas típicas incluidas en expediente adecuándolos a la necesidad real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Mantener una coordinación constante y fluida en los diversos niveles entre Concedente y Regulador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5. </a:t>
            </a:r>
            <a:r>
              <a:rPr lang="es-PE" b="1" dirty="0">
                <a:latin typeface="Century Gothic" pitchFamily="34" charset="0"/>
              </a:rPr>
              <a:t>Otros aspectos relacionados a la Concesión 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94228"/>
            <a:ext cx="8042276" cy="49658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Impacto sobre el desarrollo en la zona</a:t>
            </a:r>
          </a:p>
          <a:p>
            <a:r>
              <a:rPr lang="es-PE" sz="1600" dirty="0" smtClean="0">
                <a:latin typeface="Century Gothic" pitchFamily="34" charset="0"/>
              </a:rPr>
              <a:t>Contratación de mano de obra local (en </a:t>
            </a:r>
            <a:r>
              <a:rPr lang="es-PE" sz="1600" dirty="0" err="1" smtClean="0">
                <a:latin typeface="Century Gothic" pitchFamily="34" charset="0"/>
              </a:rPr>
              <a:t>RyM</a:t>
            </a:r>
            <a:r>
              <a:rPr lang="es-PE" sz="1600" dirty="0" smtClean="0">
                <a:latin typeface="Century Gothic" pitchFamily="34" charset="0"/>
              </a:rPr>
              <a:t> y MPI)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1500 empleos directos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5000 empleos indirectos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 smtClean="0">
                <a:latin typeface="Century Gothic" pitchFamily="34" charset="0"/>
              </a:rPr>
              <a:t>Incremento considerable de </a:t>
            </a:r>
            <a:r>
              <a:rPr lang="es-PE" sz="1600" dirty="0">
                <a:latin typeface="Century Gothic" pitchFamily="34" charset="0"/>
              </a:rPr>
              <a:t>a</a:t>
            </a:r>
            <a:r>
              <a:rPr lang="es-PE" sz="1600" dirty="0" smtClean="0">
                <a:latin typeface="Century Gothic" pitchFamily="34" charset="0"/>
              </a:rPr>
              <a:t>ctividad económica </a:t>
            </a:r>
            <a:r>
              <a:rPr lang="es-PE" sz="1600" dirty="0">
                <a:latin typeface="Century Gothic" pitchFamily="34" charset="0"/>
              </a:rPr>
              <a:t>en la </a:t>
            </a:r>
            <a:r>
              <a:rPr lang="es-PE" sz="1600" dirty="0" smtClean="0">
                <a:latin typeface="Century Gothic" pitchFamily="34" charset="0"/>
              </a:rPr>
              <a:t>zona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dirty="0">
                <a:latin typeface="Century Gothic" pitchFamily="34" charset="0"/>
              </a:rPr>
              <a:t>Mejora de condiciones de la </a:t>
            </a:r>
            <a:r>
              <a:rPr lang="es-PE" sz="1600" dirty="0" smtClean="0">
                <a:latin typeface="Century Gothic" pitchFamily="34" charset="0"/>
              </a:rPr>
              <a:t>infraestructura </a:t>
            </a:r>
            <a:r>
              <a:rPr lang="es-PE" sz="1600" dirty="0">
                <a:latin typeface="Century Gothic" pitchFamily="34" charset="0"/>
              </a:rPr>
              <a:t>con impacto en reducción de tiempos de </a:t>
            </a:r>
            <a:r>
              <a:rPr lang="es-PE" sz="1600" dirty="0" smtClean="0">
                <a:latin typeface="Century Gothic" pitchFamily="34" charset="0"/>
              </a:rPr>
              <a:t>viaje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6. </a:t>
            </a:r>
            <a:r>
              <a:rPr lang="es-PE" b="1" dirty="0">
                <a:latin typeface="Century Gothic" pitchFamily="34" charset="0"/>
              </a:rPr>
              <a:t>Conclusiones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31868" cy="3921034"/>
          </a:xfrm>
        </p:spPr>
        <p:txBody>
          <a:bodyPr>
            <a:normAutofit/>
          </a:bodyPr>
          <a:lstStyle/>
          <a:p>
            <a:r>
              <a:rPr lang="es-PE" sz="1700" dirty="0" smtClean="0">
                <a:latin typeface="Century Gothic" pitchFamily="34" charset="0"/>
              </a:rPr>
              <a:t>La Concesionaria viene </a:t>
            </a:r>
            <a:r>
              <a:rPr lang="es-PE" sz="1700" dirty="0">
                <a:latin typeface="Century Gothic" pitchFamily="34" charset="0"/>
              </a:rPr>
              <a:t>cumpliendo sus obligaciones </a:t>
            </a:r>
            <a:r>
              <a:rPr lang="es-PE" sz="1700" dirty="0" smtClean="0">
                <a:latin typeface="Century Gothic" pitchFamily="34" charset="0"/>
              </a:rPr>
              <a:t>contractuales</a:t>
            </a:r>
            <a:endParaRPr lang="es-PE" sz="1700" dirty="0">
              <a:latin typeface="Century Gothic" pitchFamily="34" charset="0"/>
            </a:endParaRPr>
          </a:p>
          <a:p>
            <a:r>
              <a:rPr lang="es-PE" sz="1700" dirty="0">
                <a:latin typeface="Century Gothic" pitchFamily="34" charset="0"/>
              </a:rPr>
              <a:t>La Concesionaria ha elaborado y viene aplicando su Programa de Conservación de </a:t>
            </a:r>
            <a:r>
              <a:rPr lang="es-PE" sz="1700" dirty="0" smtClean="0">
                <a:latin typeface="Century Gothic" pitchFamily="34" charset="0"/>
              </a:rPr>
              <a:t>Infraestructura</a:t>
            </a:r>
            <a:endParaRPr lang="es-PE" sz="1700" dirty="0">
              <a:latin typeface="Century Gothic" pitchFamily="34" charset="0"/>
            </a:endParaRPr>
          </a:p>
          <a:p>
            <a:r>
              <a:rPr lang="es-PE" sz="1700" dirty="0">
                <a:latin typeface="Century Gothic" pitchFamily="34" charset="0"/>
              </a:rPr>
              <a:t>La Concesionaria presenta una estructura organizacional para cumplir con todos y cada uno de sus </a:t>
            </a:r>
            <a:r>
              <a:rPr lang="es-PE" sz="1700" dirty="0" smtClean="0">
                <a:latin typeface="Century Gothic" pitchFamily="34" charset="0"/>
              </a:rPr>
              <a:t>compromisos:</a:t>
            </a:r>
            <a:endParaRPr lang="es-PE" sz="1700" dirty="0">
              <a:latin typeface="Century Gothic" pitchFamily="34" charset="0"/>
            </a:endParaRPr>
          </a:p>
          <a:p>
            <a:pPr lvl="1"/>
            <a:r>
              <a:rPr lang="es-PE" sz="1700" dirty="0">
                <a:latin typeface="Century Gothic" pitchFamily="34" charset="0"/>
              </a:rPr>
              <a:t>La Rehabilitación y Mejoramiento en </a:t>
            </a:r>
            <a:r>
              <a:rPr lang="es-PE" sz="1700" dirty="0" smtClean="0">
                <a:latin typeface="Century Gothic" pitchFamily="34" charset="0"/>
              </a:rPr>
              <a:t>ejecución </a:t>
            </a:r>
            <a:endParaRPr lang="es-PE" sz="1700" dirty="0">
              <a:latin typeface="Century Gothic" pitchFamily="34" charset="0"/>
            </a:endParaRPr>
          </a:p>
          <a:p>
            <a:pPr lvl="1"/>
            <a:r>
              <a:rPr lang="es-PE" sz="1700" dirty="0" smtClean="0">
                <a:latin typeface="Century Gothic" pitchFamily="34" charset="0"/>
              </a:rPr>
              <a:t>El Mantenimiento Periódico Inicial en ejecución </a:t>
            </a:r>
            <a:endParaRPr lang="es-PE" sz="1700" dirty="0">
              <a:latin typeface="Century Gothic" pitchFamily="34" charset="0"/>
            </a:endParaRPr>
          </a:p>
          <a:p>
            <a:pPr lvl="1"/>
            <a:r>
              <a:rPr lang="es-PE" sz="1700" dirty="0" smtClean="0">
                <a:latin typeface="Century Gothic" pitchFamily="34" charset="0"/>
              </a:rPr>
              <a:t>Contratación </a:t>
            </a:r>
            <a:r>
              <a:rPr lang="es-PE" sz="1700" dirty="0">
                <a:latin typeface="Century Gothic" pitchFamily="34" charset="0"/>
              </a:rPr>
              <a:t>de personal </a:t>
            </a:r>
            <a:r>
              <a:rPr lang="es-PE" sz="1700" dirty="0" smtClean="0">
                <a:latin typeface="Century Gothic" pitchFamily="34" charset="0"/>
              </a:rPr>
              <a:t>local y </a:t>
            </a:r>
            <a:r>
              <a:rPr lang="es-PE" sz="1700" dirty="0">
                <a:latin typeface="Century Gothic" pitchFamily="34" charset="0"/>
              </a:rPr>
              <a:t>equipo para Conservación </a:t>
            </a:r>
            <a:r>
              <a:rPr lang="es-PE" sz="1700" dirty="0" smtClean="0">
                <a:latin typeface="Century Gothic" pitchFamily="34" charset="0"/>
              </a:rPr>
              <a:t>Rutinaria</a:t>
            </a:r>
            <a:endParaRPr lang="es-PE" sz="1700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0"/>
            <a:ext cx="8231868" cy="4652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Metas para </a:t>
            </a:r>
            <a:r>
              <a:rPr lang="es-PE" b="1" dirty="0">
                <a:latin typeface="Century Gothic" pitchFamily="34" charset="0"/>
              </a:rPr>
              <a:t>el </a:t>
            </a:r>
            <a:r>
              <a:rPr lang="es-PE" b="1" dirty="0" smtClean="0">
                <a:latin typeface="Century Gothic" pitchFamily="34" charset="0"/>
              </a:rPr>
              <a:t>2018</a:t>
            </a: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En la Rehabilitación y Mejoramiento</a:t>
            </a:r>
          </a:p>
          <a:p>
            <a:r>
              <a:rPr lang="es-PE" sz="1600" dirty="0">
                <a:latin typeface="Century Gothic" pitchFamily="34" charset="0"/>
              </a:rPr>
              <a:t>Colaboración con el Concedente en la liberación de terrenos para ejecución de </a:t>
            </a:r>
            <a:r>
              <a:rPr lang="es-PE" sz="1600" dirty="0" smtClean="0">
                <a:latin typeface="Century Gothic" pitchFamily="34" charset="0"/>
              </a:rPr>
              <a:t>obras</a:t>
            </a:r>
          </a:p>
          <a:p>
            <a:r>
              <a:rPr lang="es-PE" sz="1600" dirty="0" smtClean="0">
                <a:latin typeface="Century Gothic" pitchFamily="34" charset="0"/>
              </a:rPr>
              <a:t>Culminación </a:t>
            </a:r>
            <a:r>
              <a:rPr lang="es-PE" sz="1600" dirty="0">
                <a:latin typeface="Century Gothic" pitchFamily="34" charset="0"/>
              </a:rPr>
              <a:t>de las obras de Rehabilitación y </a:t>
            </a:r>
            <a:r>
              <a:rPr lang="es-PE" sz="1600" dirty="0" smtClean="0">
                <a:latin typeface="Century Gothic" pitchFamily="34" charset="0"/>
              </a:rPr>
              <a:t>Mejoramiento en el plazo previsto</a:t>
            </a:r>
          </a:p>
          <a:p>
            <a:pPr>
              <a:buNone/>
            </a:pPr>
            <a:r>
              <a:rPr lang="es-PE" sz="1600" dirty="0">
                <a:latin typeface="Century Gothic" pitchFamily="34" charset="0"/>
              </a:rPr>
              <a:t>En el Mantenimiento Periódico Inicial</a:t>
            </a:r>
          </a:p>
          <a:p>
            <a:r>
              <a:rPr lang="es-PE" sz="1600" dirty="0">
                <a:latin typeface="Century Gothic" pitchFamily="34" charset="0"/>
              </a:rPr>
              <a:t>Culminación de </a:t>
            </a:r>
            <a:r>
              <a:rPr lang="es-PE" sz="1600" dirty="0" smtClean="0">
                <a:latin typeface="Century Gothic" pitchFamily="34" charset="0"/>
              </a:rPr>
              <a:t>los trabajos de Mantenimiento Periódico Inicial en el plazo previsto</a:t>
            </a:r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Metas para </a:t>
            </a:r>
            <a:r>
              <a:rPr lang="es-PE" b="1" dirty="0">
                <a:latin typeface="Century Gothic" pitchFamily="34" charset="0"/>
              </a:rPr>
              <a:t>el </a:t>
            </a:r>
            <a:r>
              <a:rPr lang="es-PE" b="1" dirty="0" smtClean="0">
                <a:latin typeface="Century Gothic" pitchFamily="34" charset="0"/>
              </a:rPr>
              <a:t>2018</a:t>
            </a: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r>
              <a:rPr lang="es-PE" sz="1700" dirty="0">
                <a:latin typeface="Century Gothic" pitchFamily="34" charset="0"/>
              </a:rPr>
              <a:t>En la Conservación Rutinaria</a:t>
            </a:r>
          </a:p>
          <a:p>
            <a:r>
              <a:rPr lang="es-PE" sz="1700" dirty="0" smtClean="0">
                <a:latin typeface="Century Gothic" pitchFamily="34" charset="0"/>
              </a:rPr>
              <a:t>Acordar con el Concedente entrega </a:t>
            </a:r>
            <a:r>
              <a:rPr lang="es-PE" sz="1700" dirty="0">
                <a:latin typeface="Century Gothic" pitchFamily="34" charset="0"/>
              </a:rPr>
              <a:t>de sub tramos que no cumplen los Niveles de Servicio </a:t>
            </a:r>
            <a:r>
              <a:rPr lang="es-PE" sz="1700" dirty="0" smtClean="0">
                <a:latin typeface="Century Gothic" pitchFamily="34" charset="0"/>
              </a:rPr>
              <a:t>contractuales</a:t>
            </a:r>
            <a:endParaRPr lang="es-PE" sz="17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700" dirty="0" smtClean="0">
                <a:latin typeface="Century Gothic" pitchFamily="34" charset="0"/>
              </a:rPr>
              <a:t>Unidades </a:t>
            </a:r>
            <a:r>
              <a:rPr lang="es-PE" sz="1700" dirty="0">
                <a:latin typeface="Century Gothic" pitchFamily="34" charset="0"/>
              </a:rPr>
              <a:t>de Peajes</a:t>
            </a:r>
          </a:p>
          <a:p>
            <a:r>
              <a:rPr lang="es-PE" sz="1700" dirty="0" smtClean="0">
                <a:latin typeface="Century Gothic" pitchFamily="34" charset="0"/>
              </a:rPr>
              <a:t>Saneamiento de terreno de Unidad de Peaje </a:t>
            </a:r>
            <a:r>
              <a:rPr lang="es-PE" sz="1700" dirty="0" err="1" smtClean="0">
                <a:latin typeface="Century Gothic" pitchFamily="34" charset="0"/>
              </a:rPr>
              <a:t>Menocucho</a:t>
            </a:r>
            <a:endParaRPr lang="es-PE" sz="1700" dirty="0">
              <a:latin typeface="Century Gothic" pitchFamily="34" charset="0"/>
            </a:endParaRPr>
          </a:p>
          <a:p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486025"/>
            <a:ext cx="8260896" cy="2600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sz="3400" b="1" dirty="0">
                <a:latin typeface="Century Gothic" pitchFamily="34" charset="0"/>
              </a:rPr>
              <a:t>Anexo </a:t>
            </a:r>
            <a:endParaRPr lang="es-PE" sz="3400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3400" b="1" dirty="0" smtClean="0">
                <a:latin typeface="Century Gothic" pitchFamily="34" charset="0"/>
              </a:rPr>
              <a:t>Panel Fotográfico</a:t>
            </a:r>
            <a:endParaRPr lang="es-PE" sz="3400" b="1" dirty="0">
              <a:latin typeface="Century Gothic" pitchFamily="34" charset="0"/>
            </a:endParaRPr>
          </a:p>
          <a:p>
            <a:endParaRPr lang="es-PE" dirty="0" smtClean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ST01: </a:t>
            </a:r>
            <a:r>
              <a:rPr lang="es-PE" b="1" dirty="0" err="1">
                <a:latin typeface="Century Gothic" pitchFamily="34" charset="0"/>
              </a:rPr>
              <a:t>Cutervo</a:t>
            </a:r>
            <a:r>
              <a:rPr lang="es-PE" b="1" dirty="0">
                <a:latin typeface="Century Gothic" pitchFamily="34" charset="0"/>
              </a:rPr>
              <a:t> - </a:t>
            </a:r>
            <a:r>
              <a:rPr lang="es-PE" b="1" dirty="0" err="1">
                <a:latin typeface="Century Gothic" pitchFamily="34" charset="0"/>
              </a:rPr>
              <a:t>Chiple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Mezcla asfáltica en caliente</a:t>
            </a:r>
            <a:endParaRPr lang="es-PE" sz="1600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2109692"/>
            <a:ext cx="7424928" cy="41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ST01: </a:t>
            </a:r>
            <a:r>
              <a:rPr lang="es-PE" b="1" dirty="0" err="1">
                <a:latin typeface="Century Gothic" pitchFamily="34" charset="0"/>
              </a:rPr>
              <a:t>Cutervo</a:t>
            </a:r>
            <a:r>
              <a:rPr lang="es-PE" b="1" dirty="0">
                <a:latin typeface="Century Gothic" pitchFamily="34" charset="0"/>
              </a:rPr>
              <a:t> - </a:t>
            </a:r>
            <a:r>
              <a:rPr lang="es-PE" b="1" dirty="0" err="1">
                <a:latin typeface="Century Gothic" pitchFamily="34" charset="0"/>
              </a:rPr>
              <a:t>Chiple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Mezcla asfáltica en caliente</a:t>
            </a: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077402"/>
            <a:ext cx="7351776" cy="41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459520"/>
            <a:ext cx="7023100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Concesionaria Vial Sierra Norte S.A</a:t>
            </a:r>
            <a:r>
              <a:rPr lang="es-PE" b="1" dirty="0" smtClean="0">
                <a:latin typeface="Century Gothic" pitchFamily="34" charset="0"/>
              </a:rPr>
              <a:t>.</a:t>
            </a:r>
            <a:endParaRPr lang="es-PE" b="1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Concedente			: </a:t>
            </a:r>
            <a:r>
              <a:rPr lang="es-PE" sz="1600" dirty="0">
                <a:latin typeface="Century Gothic" pitchFamily="34" charset="0"/>
              </a:rPr>
              <a:t>MTC</a:t>
            </a:r>
          </a:p>
          <a:p>
            <a:r>
              <a:rPr lang="es-PE" sz="1600" b="1" dirty="0">
                <a:latin typeface="Century Gothic" pitchFamily="34" charset="0"/>
              </a:rPr>
              <a:t>Regulador			: </a:t>
            </a:r>
            <a:r>
              <a:rPr lang="es-PE" sz="1600" dirty="0">
                <a:latin typeface="Century Gothic" pitchFamily="34" charset="0"/>
              </a:rPr>
              <a:t>OSITRAN</a:t>
            </a:r>
          </a:p>
          <a:p>
            <a:r>
              <a:rPr lang="es-PE" sz="1600" b="1" dirty="0">
                <a:latin typeface="Century Gothic" pitchFamily="34" charset="0"/>
              </a:rPr>
              <a:t>Plazo de la Concesión	</a:t>
            </a:r>
            <a:r>
              <a:rPr lang="es-PE" sz="1600" b="1" dirty="0" smtClean="0">
                <a:latin typeface="Century Gothic" pitchFamily="34" charset="0"/>
              </a:rPr>
              <a:t>	: </a:t>
            </a:r>
            <a:r>
              <a:rPr lang="es-PE" sz="1600" dirty="0">
                <a:latin typeface="Century Gothic" pitchFamily="34" charset="0"/>
              </a:rPr>
              <a:t>25 </a:t>
            </a:r>
            <a:r>
              <a:rPr lang="es-PE" sz="1600" dirty="0" smtClean="0">
                <a:latin typeface="Century Gothic" pitchFamily="34" charset="0"/>
              </a:rPr>
              <a:t>años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Tipo de Concesión		: </a:t>
            </a:r>
            <a:r>
              <a:rPr lang="es-PE" sz="1600" dirty="0" smtClean="0">
                <a:latin typeface="Century Gothic" pitchFamily="34" charset="0"/>
              </a:rPr>
              <a:t>Co-Financiada</a:t>
            </a:r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ST01: Cutervo - Chiple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Construcción de Muro Escollera Km 37</a:t>
            </a: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7170" name="Imagen 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6" y="2231911"/>
            <a:ext cx="6750406" cy="3783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7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ST06: </a:t>
            </a:r>
            <a:r>
              <a:rPr lang="es-PE" b="1" dirty="0" err="1" smtClean="0">
                <a:latin typeface="Century Gothic" pitchFamily="34" charset="0"/>
              </a:rPr>
              <a:t>Dv</a:t>
            </a:r>
            <a:r>
              <a:rPr lang="es-PE" b="1" dirty="0" smtClean="0">
                <a:latin typeface="Century Gothic" pitchFamily="34" charset="0"/>
              </a:rPr>
              <a:t>. </a:t>
            </a:r>
            <a:r>
              <a:rPr lang="es-PE" b="1" dirty="0" err="1" smtClean="0">
                <a:latin typeface="Century Gothic" pitchFamily="34" charset="0"/>
              </a:rPr>
              <a:t>Yanacocha</a:t>
            </a:r>
            <a:r>
              <a:rPr lang="es-PE" b="1" dirty="0" smtClean="0">
                <a:latin typeface="Century Gothic" pitchFamily="34" charset="0"/>
              </a:rPr>
              <a:t> – Cajamarca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Ejecución de cruces peatonales y reparación muros concreto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8" y="2368145"/>
            <a:ext cx="3798137" cy="34201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8" y="2368145"/>
            <a:ext cx="3109229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ST08: km 1269+000 – San Marcos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Reparación de paños de cunetas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9747" y="2244407"/>
            <a:ext cx="3825935" cy="3563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75" y="2244407"/>
            <a:ext cx="3864039" cy="35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ST08: km 1269+000 – San Marcos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Reparación de paños de cunetas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04" y="2181497"/>
            <a:ext cx="3925006" cy="3695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81497"/>
            <a:ext cx="386157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ST12: Huamachuco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Callacuyán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Reparación de paños de cunetas</a:t>
            </a:r>
          </a:p>
          <a:p>
            <a:pPr>
              <a:buNone/>
            </a:pPr>
            <a:endParaRPr lang="es-PE" sz="2900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32" y="1944013"/>
            <a:ext cx="6497782" cy="43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ST12: Huamachuco – </a:t>
            </a:r>
            <a:r>
              <a:rPr lang="es-PE" b="1" dirty="0" err="1" smtClean="0">
                <a:latin typeface="Century Gothic" pitchFamily="34" charset="0"/>
              </a:rPr>
              <a:t>Dv</a:t>
            </a:r>
            <a:r>
              <a:rPr lang="es-PE" b="1" dirty="0" smtClean="0">
                <a:latin typeface="Century Gothic" pitchFamily="34" charset="0"/>
              </a:rPr>
              <a:t>. </a:t>
            </a:r>
            <a:r>
              <a:rPr lang="es-PE" b="1" dirty="0" err="1" smtClean="0">
                <a:latin typeface="Century Gothic" pitchFamily="34" charset="0"/>
              </a:rPr>
              <a:t>Callacuyán</a:t>
            </a:r>
            <a:endParaRPr lang="es-PE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Procesado de áridos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11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98"/>
          <a:stretch/>
        </p:blipFill>
        <p:spPr>
          <a:xfrm>
            <a:off x="1199072" y="1965206"/>
            <a:ext cx="6970143" cy="455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0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ST15: Trujillo – </a:t>
            </a:r>
            <a:r>
              <a:rPr lang="es-PE" b="1" dirty="0" err="1" smtClean="0">
                <a:latin typeface="Century Gothic" pitchFamily="34" charset="0"/>
              </a:rPr>
              <a:t>Dv</a:t>
            </a:r>
            <a:r>
              <a:rPr lang="es-PE" b="1" dirty="0" smtClean="0">
                <a:latin typeface="Century Gothic" pitchFamily="34" charset="0"/>
              </a:rPr>
              <a:t>. </a:t>
            </a:r>
            <a:r>
              <a:rPr lang="es-PE" b="1" dirty="0" err="1" smtClean="0">
                <a:latin typeface="Century Gothic" pitchFamily="34" charset="0"/>
              </a:rPr>
              <a:t>Otuzco</a:t>
            </a:r>
            <a:endParaRPr lang="es-PE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Fresado de carpeta asfáltica</a:t>
            </a: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0" b="12388"/>
          <a:stretch/>
        </p:blipFill>
        <p:spPr>
          <a:xfrm>
            <a:off x="914400" y="2170301"/>
            <a:ext cx="7458076" cy="42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ST15: Trujillo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Otuzco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Mezcla asfáltica en caliente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 descr="C:\Users\EMERSON\Downloads\ZFOTOS ST15\08-03-2018\WhatsApp Image 2018-03-08 at 16.29.13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8115" y="2200225"/>
            <a:ext cx="5905500" cy="405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8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ST15: Trujillo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Otuzco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Riego de liga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2143124"/>
            <a:ext cx="7004304" cy="3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ST15: Trujillo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Otuzco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Tren de asfalto – Mezcla asfáltica en caliente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b="5788"/>
          <a:stretch/>
        </p:blipFill>
        <p:spPr>
          <a:xfrm>
            <a:off x="1598195" y="2018538"/>
            <a:ext cx="6163056" cy="44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2. Aspectos Generales de la Concesión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ST16: Ciudad de Dios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Trabajos de fresado de carpeta asfáltica</a:t>
            </a: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 descr="C:\Users\EMERSON\Downloads\WhatsApp Image 2018-02-15 at 18.51.39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97" y="2536190"/>
            <a:ext cx="6321374" cy="325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ST16: Ciudad de Dios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endParaRPr lang="es-PE" b="1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 smtClean="0">
                <a:latin typeface="Century Gothic" pitchFamily="34" charset="0"/>
              </a:rPr>
              <a:t>Imprimación </a:t>
            </a:r>
            <a:r>
              <a:rPr lang="es-PE" sz="1600" dirty="0">
                <a:latin typeface="Century Gothic" pitchFamily="34" charset="0"/>
              </a:rPr>
              <a:t>Asfáltica</a:t>
            </a: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4" y="2092036"/>
            <a:ext cx="6151418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ST16: Ciudad de Dios –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 smtClean="0">
                <a:latin typeface="Century Gothic" pitchFamily="34" charset="0"/>
              </a:rPr>
              <a:t>Chilete</a:t>
            </a:r>
            <a:endParaRPr lang="es-PE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Mezcla asfáltica </a:t>
            </a:r>
            <a:r>
              <a:rPr lang="es-PE" sz="1600" dirty="0" smtClean="0">
                <a:latin typeface="Century Gothic" pitchFamily="34" charset="0"/>
              </a:rPr>
              <a:t>en caliente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0" y="2110792"/>
            <a:ext cx="7341706" cy="42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Sub Tramo ST17: </a:t>
            </a:r>
            <a:r>
              <a:rPr lang="es-PE" b="1" dirty="0" err="1" smtClean="0">
                <a:latin typeface="Century Gothic" pitchFamily="34" charset="0"/>
              </a:rPr>
              <a:t>Dv</a:t>
            </a:r>
            <a:r>
              <a:rPr lang="es-PE" b="1" dirty="0" smtClean="0">
                <a:latin typeface="Century Gothic" pitchFamily="34" charset="0"/>
              </a:rPr>
              <a:t>. </a:t>
            </a:r>
            <a:r>
              <a:rPr lang="es-PE" b="1" dirty="0" err="1" smtClean="0">
                <a:latin typeface="Century Gothic" pitchFamily="34" charset="0"/>
              </a:rPr>
              <a:t>Chilete</a:t>
            </a:r>
            <a:r>
              <a:rPr lang="es-PE" b="1" dirty="0" smtClean="0">
                <a:latin typeface="Century Gothic" pitchFamily="34" charset="0"/>
              </a:rPr>
              <a:t> – Cajamarca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Reposición de Marcas en pavimento e instalación de guardavías</a:t>
            </a:r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2900" dirty="0" smtClean="0">
              <a:latin typeface="Century Gothic" pitchFamily="34" charset="0"/>
            </a:endParaRPr>
          </a:p>
          <a:p>
            <a:endParaRPr lang="es-PE" sz="29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25" y="2128838"/>
            <a:ext cx="3250973" cy="40576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9723" y="2128838"/>
            <a:ext cx="3421290" cy="40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ST17: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Cajamarca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Mezcla asfáltica en caliente</a:t>
            </a:r>
            <a:endParaRPr lang="es-PE" sz="1600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2029690"/>
            <a:ext cx="5957455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ST17: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Cajamarca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Fresado de carpeta asfáltica</a:t>
            </a:r>
            <a:endParaRPr lang="es-PE" sz="1600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9"/>
          <a:stretch/>
        </p:blipFill>
        <p:spPr>
          <a:xfrm>
            <a:off x="1407263" y="2163137"/>
            <a:ext cx="6544920" cy="41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marL="0" indent="0" algn="ctr">
              <a:buNone/>
            </a:pPr>
            <a:r>
              <a:rPr lang="es-PE" sz="1600" dirty="0" smtClean="0">
                <a:latin typeface="Century Gothic" pitchFamily="34" charset="0"/>
              </a:rPr>
              <a:t>Trabajos </a:t>
            </a:r>
            <a:r>
              <a:rPr lang="es-PE" sz="1600" dirty="0" smtClean="0">
                <a:latin typeface="Century Gothic" pitchFamily="34" charset="0"/>
              </a:rPr>
              <a:t>de Bacheo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559" y="2306549"/>
            <a:ext cx="7290327" cy="36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algn="ctr">
              <a:buNone/>
            </a:pPr>
            <a:r>
              <a:rPr lang="es-PE" sz="1600" dirty="0" smtClean="0">
                <a:latin typeface="Century Gothic" pitchFamily="34" charset="0"/>
              </a:rPr>
              <a:t>Trabajos de Bacheo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 descr="C:\Users\EMERSON\Downloads\WhatsApp Image 2018-02-09 at 11.27.24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869" y="2351301"/>
            <a:ext cx="6899708" cy="394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Ejecución de Tratamiento </a:t>
            </a:r>
            <a:r>
              <a:rPr lang="es-PE" sz="1600" dirty="0" err="1">
                <a:latin typeface="Century Gothic" pitchFamily="34" charset="0"/>
              </a:rPr>
              <a:t>Slurry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Seal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8"/>
          <a:stretch/>
        </p:blipFill>
        <p:spPr>
          <a:xfrm>
            <a:off x="909241" y="2057400"/>
            <a:ext cx="7540964" cy="44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Ejecución de Tratamiento </a:t>
            </a:r>
            <a:r>
              <a:rPr lang="es-PE" sz="1600" dirty="0" err="1">
                <a:latin typeface="Century Gothic" pitchFamily="34" charset="0"/>
              </a:rPr>
              <a:t>Slurry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Seal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2066544"/>
            <a:ext cx="6994144" cy="39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12059" y="1089450"/>
            <a:ext cx="32026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Esquema de la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Concesión</a:t>
            </a: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Distribución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 los distintos Sub Tramos que componen la Concesión de la Carretera Longitudinal de la Sierra Tramo 2</a:t>
            </a:r>
          </a:p>
        </p:txBody>
      </p:sp>
      <p:pic>
        <p:nvPicPr>
          <p:cNvPr id="5" name="Imagen 4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7" y="797766"/>
            <a:ext cx="5229419" cy="5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Ejecución de Tratamiento </a:t>
            </a:r>
            <a:r>
              <a:rPr lang="es-PE" sz="1600" dirty="0" err="1">
                <a:latin typeface="Century Gothic" pitchFamily="34" charset="0"/>
              </a:rPr>
              <a:t>Slurry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Seal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6"/>
          <a:stretch/>
        </p:blipFill>
        <p:spPr>
          <a:xfrm>
            <a:off x="1044017" y="1936241"/>
            <a:ext cx="7271412" cy="46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Sub Tramo ST18: </a:t>
            </a:r>
            <a:r>
              <a:rPr lang="es-PE" b="1" dirty="0" err="1">
                <a:latin typeface="Century Gothic" pitchFamily="34" charset="0"/>
              </a:rPr>
              <a:t>Dv</a:t>
            </a:r>
            <a:r>
              <a:rPr lang="es-PE" b="1" dirty="0">
                <a:latin typeface="Century Gothic" pitchFamily="34" charset="0"/>
              </a:rPr>
              <a:t>. </a:t>
            </a:r>
            <a:r>
              <a:rPr lang="es-PE" b="1" dirty="0" err="1">
                <a:latin typeface="Century Gothic" pitchFamily="34" charset="0"/>
              </a:rPr>
              <a:t>Chilete</a:t>
            </a:r>
            <a:r>
              <a:rPr lang="es-PE" b="1" dirty="0">
                <a:latin typeface="Century Gothic" pitchFamily="34" charset="0"/>
              </a:rPr>
              <a:t> – </a:t>
            </a:r>
            <a:r>
              <a:rPr lang="es-PE" b="1" dirty="0" err="1">
                <a:latin typeface="Century Gothic" pitchFamily="34" charset="0"/>
              </a:rPr>
              <a:t>Emp</a:t>
            </a:r>
            <a:r>
              <a:rPr lang="es-PE" b="1" dirty="0">
                <a:latin typeface="Century Gothic" pitchFamily="34" charset="0"/>
              </a:rPr>
              <a:t>. PE-3N</a:t>
            </a:r>
          </a:p>
          <a:p>
            <a:pPr algn="ctr">
              <a:buNone/>
            </a:pPr>
            <a:r>
              <a:rPr lang="es-PE" sz="1600" dirty="0">
                <a:latin typeface="Century Gothic" pitchFamily="34" charset="0"/>
              </a:rPr>
              <a:t>Ejecución de Tratamiento </a:t>
            </a:r>
            <a:r>
              <a:rPr lang="es-PE" sz="1600" dirty="0" err="1">
                <a:latin typeface="Century Gothic" pitchFamily="34" charset="0"/>
              </a:rPr>
              <a:t>Slurry</a:t>
            </a:r>
            <a:r>
              <a:rPr lang="es-PE" sz="1600" dirty="0">
                <a:latin typeface="Century Gothic" pitchFamily="34" charset="0"/>
              </a:rPr>
              <a:t> </a:t>
            </a:r>
            <a:r>
              <a:rPr lang="es-PE" sz="1600" dirty="0" err="1">
                <a:latin typeface="Century Gothic" pitchFamily="34" charset="0"/>
              </a:rPr>
              <a:t>Seal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7143"/>
          <a:stretch/>
        </p:blipFill>
        <p:spPr>
          <a:xfrm>
            <a:off x="852959" y="1985898"/>
            <a:ext cx="7653528" cy="46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Donación de Material Excedente de Fresado</a:t>
            </a:r>
            <a:endParaRPr lang="es-PE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>
                <a:latin typeface="Century Gothic" pitchFamily="34" charset="0"/>
              </a:rPr>
              <a:t>Ayuda Social: Colocación en veredas y rutas secundarias</a:t>
            </a: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" y="2126158"/>
            <a:ext cx="7472363" cy="42032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94" y="2126158"/>
            <a:ext cx="3511910" cy="197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Donación de Material Excedente de Fresado</a:t>
            </a:r>
            <a:endParaRPr lang="es-PE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 smtClean="0">
                <a:latin typeface="Century Gothic" pitchFamily="34" charset="0"/>
              </a:rPr>
              <a:t>Ayuda Social: Colocación en veredas y rutas secundarias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0" b="16794"/>
          <a:stretch/>
        </p:blipFill>
        <p:spPr>
          <a:xfrm>
            <a:off x="4656291" y="2242868"/>
            <a:ext cx="4058660" cy="334705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1520" r="14852" b="9647"/>
          <a:stretch/>
        </p:blipFill>
        <p:spPr>
          <a:xfrm>
            <a:off x="372219" y="2242868"/>
            <a:ext cx="4194949" cy="33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Donación de Material Excedente de Fresado</a:t>
            </a:r>
            <a:endParaRPr lang="es-PE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 smtClean="0">
                <a:latin typeface="Century Gothic" pitchFamily="34" charset="0"/>
              </a:rPr>
              <a:t>Ayuda Social: Colocación en veredas y rutas secundarias</a:t>
            </a:r>
            <a:endParaRPr lang="es-PE" sz="1600" dirty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8" b="12992"/>
          <a:stretch/>
        </p:blipFill>
        <p:spPr>
          <a:xfrm>
            <a:off x="90695" y="2316479"/>
            <a:ext cx="4315932" cy="3428870"/>
          </a:xfrm>
          <a:prstGeom prst="rect">
            <a:avLst/>
          </a:prstGeom>
        </p:spPr>
      </p:pic>
      <p:pic>
        <p:nvPicPr>
          <p:cNvPr id="9" name="Imagen 8" descr="G:\FOTOS SACYR\FOTOS OBRA SACYR\JULIO\07-07-17\20170707_10103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r="10042"/>
          <a:stretch/>
        </p:blipFill>
        <p:spPr bwMode="auto">
          <a:xfrm>
            <a:off x="4597879" y="2316479"/>
            <a:ext cx="3976777" cy="34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Charlas de seguridad vial y primeros auxilios </a:t>
            </a:r>
            <a:endParaRPr lang="es-PE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>
                <a:latin typeface="Century Gothic" pitchFamily="34" charset="0"/>
              </a:rPr>
              <a:t>Institución Educativa N°82073- Matara</a:t>
            </a:r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725" r="5984" b="9140"/>
          <a:stretch/>
        </p:blipFill>
        <p:spPr>
          <a:xfrm>
            <a:off x="1199072" y="2033608"/>
            <a:ext cx="6952889" cy="42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78989"/>
            <a:ext cx="8260896" cy="48093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 smtClean="0">
                <a:latin typeface="Century Gothic" pitchFamily="34" charset="0"/>
              </a:rPr>
              <a:t>Trabajos de socialización con población local</a:t>
            </a:r>
            <a:endParaRPr lang="es-PE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PE" sz="1600" dirty="0" smtClean="0">
                <a:latin typeface="Century Gothic" pitchFamily="34" charset="0"/>
              </a:rPr>
              <a:t>Evento: Chocolatada </a:t>
            </a:r>
            <a:r>
              <a:rPr lang="es-PE" sz="1600" dirty="0" smtClean="0">
                <a:latin typeface="Century Gothic" pitchFamily="34" charset="0"/>
              </a:rPr>
              <a:t>Navideña 2017-2018</a:t>
            </a:r>
            <a:endParaRPr lang="es-PE" sz="2900" dirty="0" smtClean="0">
              <a:latin typeface="Century Gothic" pitchFamily="34" charset="0"/>
            </a:endParaRPr>
          </a:p>
          <a:p>
            <a:endParaRPr lang="es-PE" sz="29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" b="12298"/>
          <a:stretch/>
        </p:blipFill>
        <p:spPr bwMode="auto">
          <a:xfrm>
            <a:off x="1504864" y="2057559"/>
            <a:ext cx="6349718" cy="39119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6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914651"/>
            <a:ext cx="8260896" cy="814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sz="3400" b="1" dirty="0" smtClean="0">
                <a:latin typeface="Century Gothic" pitchFamily="34" charset="0"/>
              </a:rPr>
              <a:t>Gracias por su Atención</a:t>
            </a:r>
            <a:endParaRPr lang="es-PE" sz="3400" b="1" dirty="0">
              <a:latin typeface="Century Gothic" pitchFamily="34" charset="0"/>
            </a:endParaRPr>
          </a:p>
          <a:p>
            <a:endParaRPr lang="es-PE" dirty="0" smtClean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256320"/>
            <a:ext cx="8042276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Infraestructura Concesionada:</a:t>
            </a:r>
          </a:p>
          <a:p>
            <a:r>
              <a:rPr lang="es-PE" sz="1600" b="1" dirty="0">
                <a:latin typeface="Century Gothic" pitchFamily="34" charset="0"/>
              </a:rPr>
              <a:t>Longitud	:</a:t>
            </a:r>
            <a:r>
              <a:rPr lang="es-PE" sz="1600" dirty="0">
                <a:latin typeface="Century Gothic" pitchFamily="34" charset="0"/>
              </a:rPr>
              <a:t> 875 km en 18 </a:t>
            </a:r>
            <a:r>
              <a:rPr lang="es-PE" sz="1600" dirty="0" smtClean="0">
                <a:latin typeface="Century Gothic" pitchFamily="34" charset="0"/>
              </a:rPr>
              <a:t>Sub-tramos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Red Vial	:</a:t>
            </a:r>
            <a:r>
              <a:rPr lang="es-PE" sz="1600" dirty="0">
                <a:latin typeface="Century Gothic" pitchFamily="34" charset="0"/>
              </a:rPr>
              <a:t> Tramo 2 de la Carretera Longitudinal de la </a:t>
            </a:r>
            <a:r>
              <a:rPr lang="es-PE" sz="1600" dirty="0" smtClean="0">
                <a:latin typeface="Century Gothic" pitchFamily="34" charset="0"/>
              </a:rPr>
              <a:t>Sierra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Compromisos: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Rehabilitación y Mejoramiento	: 2 </a:t>
            </a:r>
            <a:r>
              <a:rPr lang="es-PE" sz="1600" dirty="0" smtClean="0">
                <a:latin typeface="Century Gothic" pitchFamily="34" charset="0"/>
              </a:rPr>
              <a:t>Sub-tramos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Mantenimiento Periódico Inicial	: 8 </a:t>
            </a:r>
            <a:r>
              <a:rPr lang="es-PE" sz="1600" dirty="0" smtClean="0">
                <a:latin typeface="Century Gothic" pitchFamily="34" charset="0"/>
              </a:rPr>
              <a:t>Sub-tramos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 smtClean="0">
                <a:latin typeface="Century Gothic" pitchFamily="34" charset="0"/>
              </a:rPr>
              <a:t>Conservación </a:t>
            </a:r>
            <a:r>
              <a:rPr lang="es-PE" sz="1600" dirty="0">
                <a:latin typeface="Century Gothic" pitchFamily="34" charset="0"/>
              </a:rPr>
              <a:t>Rutinaria		: 8 </a:t>
            </a:r>
            <a:r>
              <a:rPr lang="es-PE" sz="1600" dirty="0" smtClean="0">
                <a:latin typeface="Century Gothic" pitchFamily="34" charset="0"/>
              </a:rPr>
              <a:t>Sub-tramos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Unidades de Peaje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Existentes	: </a:t>
            </a:r>
            <a:endParaRPr lang="es-PE" sz="1600" dirty="0" smtClean="0">
              <a:latin typeface="Century Gothic" pitchFamily="34" charset="0"/>
            </a:endParaRPr>
          </a:p>
          <a:p>
            <a:pPr lvl="2"/>
            <a:r>
              <a:rPr lang="es-PE" sz="1600" dirty="0" err="1" smtClean="0">
                <a:latin typeface="Century Gothic" pitchFamily="34" charset="0"/>
              </a:rPr>
              <a:t>Menocucho</a:t>
            </a:r>
            <a:r>
              <a:rPr lang="es-PE" sz="1600" dirty="0">
                <a:latin typeface="Century Gothic" pitchFamily="34" charset="0"/>
              </a:rPr>
              <a:t>, Sub-tramo Trujillo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 smtClean="0">
                <a:latin typeface="Century Gothic" pitchFamily="34" charset="0"/>
              </a:rPr>
              <a:t>Otuzco</a:t>
            </a:r>
            <a:endParaRPr lang="es-PE" sz="1600" dirty="0">
              <a:latin typeface="Century Gothic" pitchFamily="34" charset="0"/>
            </a:endParaRPr>
          </a:p>
          <a:p>
            <a:pPr lvl="2"/>
            <a:r>
              <a:rPr lang="es-PE" sz="1600" dirty="0" smtClean="0">
                <a:latin typeface="Century Gothic" pitchFamily="34" charset="0"/>
              </a:rPr>
              <a:t>Ciudad </a:t>
            </a:r>
            <a:r>
              <a:rPr lang="es-PE" sz="1600" dirty="0">
                <a:latin typeface="Century Gothic" pitchFamily="34" charset="0"/>
              </a:rPr>
              <a:t>de </a:t>
            </a:r>
            <a:r>
              <a:rPr lang="es-PE" sz="1600" dirty="0" smtClean="0">
                <a:latin typeface="Century Gothic" pitchFamily="34" charset="0"/>
              </a:rPr>
              <a:t>Dios</a:t>
            </a:r>
            <a:r>
              <a:rPr lang="es-PE" sz="1600" dirty="0">
                <a:latin typeface="Century Gothic" pitchFamily="34" charset="0"/>
              </a:rPr>
              <a:t>, Sub-tramo  Ciudad de Dios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 smtClean="0">
                <a:latin typeface="Century Gothic" pitchFamily="34" charset="0"/>
              </a:rPr>
              <a:t>Chilete</a:t>
            </a:r>
            <a:endParaRPr lang="es-PE" sz="1600" dirty="0">
              <a:latin typeface="Century Gothic" pitchFamily="34" charset="0"/>
            </a:endParaRPr>
          </a:p>
          <a:p>
            <a:pPr lvl="1"/>
            <a:r>
              <a:rPr lang="es-PE" sz="1600" dirty="0">
                <a:latin typeface="Century Gothic" pitchFamily="34" charset="0"/>
              </a:rPr>
              <a:t>Por </a:t>
            </a:r>
            <a:r>
              <a:rPr lang="es-PE" sz="1600" dirty="0" smtClean="0">
                <a:latin typeface="Century Gothic" pitchFamily="34" charset="0"/>
              </a:rPr>
              <a:t>construir</a:t>
            </a:r>
            <a:r>
              <a:rPr lang="es-PE" sz="1600" dirty="0">
                <a:latin typeface="Century Gothic" pitchFamily="34" charset="0"/>
              </a:rPr>
              <a:t>: </a:t>
            </a:r>
            <a:r>
              <a:rPr lang="es-PE" sz="1600" dirty="0" smtClean="0">
                <a:latin typeface="Century Gothic" pitchFamily="34" charset="0"/>
              </a:rPr>
              <a:t> siete (07)</a:t>
            </a:r>
            <a:endParaRPr lang="es-PE" sz="1600" dirty="0">
              <a:latin typeface="Century Gothic" pitchFamily="34" charset="0"/>
            </a:endParaRPr>
          </a:p>
          <a:p>
            <a:endParaRPr lang="es-PE" sz="16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61872"/>
            <a:ext cx="8466138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Rehabilitación y Mejoramiento</a:t>
            </a:r>
          </a:p>
          <a:p>
            <a:r>
              <a:rPr lang="es-PE" sz="1600" b="1" dirty="0">
                <a:latin typeface="Century Gothic" pitchFamily="34" charset="0"/>
              </a:rPr>
              <a:t>Sub-tramos		:  90.1Km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Sub-tramo 1	: </a:t>
            </a:r>
            <a:r>
              <a:rPr lang="es-PE" sz="1600" dirty="0" err="1">
                <a:latin typeface="Century Gothic" pitchFamily="34" charset="0"/>
              </a:rPr>
              <a:t>Chiple</a:t>
            </a:r>
            <a:r>
              <a:rPr lang="es-PE" sz="1600" dirty="0">
                <a:latin typeface="Century Gothic" pitchFamily="34" charset="0"/>
              </a:rPr>
              <a:t> – </a:t>
            </a:r>
            <a:r>
              <a:rPr lang="es-PE" sz="1600" dirty="0" err="1">
                <a:latin typeface="Century Gothic" pitchFamily="34" charset="0"/>
              </a:rPr>
              <a:t>Cutervo</a:t>
            </a:r>
            <a:r>
              <a:rPr lang="es-PE" sz="1600" dirty="0">
                <a:latin typeface="Century Gothic" pitchFamily="34" charset="0"/>
              </a:rPr>
              <a:t> (60.7 Km)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Sub-tramo 2	: Cochabamba – </a:t>
            </a:r>
            <a:r>
              <a:rPr lang="es-PE" sz="1600" dirty="0" err="1">
                <a:latin typeface="Century Gothic" pitchFamily="34" charset="0"/>
              </a:rPr>
              <a:t>Cutervo</a:t>
            </a:r>
            <a:r>
              <a:rPr lang="es-PE" sz="1600" dirty="0">
                <a:latin typeface="Century Gothic" pitchFamily="34" charset="0"/>
              </a:rPr>
              <a:t> (29.4 Km)</a:t>
            </a:r>
          </a:p>
          <a:p>
            <a:r>
              <a:rPr lang="es-PE" sz="1600" b="1" dirty="0">
                <a:latin typeface="Century Gothic" pitchFamily="34" charset="0"/>
              </a:rPr>
              <a:t>Monto de Inversión (PRM)		: </a:t>
            </a:r>
            <a:r>
              <a:rPr lang="es-PE" sz="1600" dirty="0" smtClean="0">
                <a:latin typeface="Century Gothic" pitchFamily="34" charset="0"/>
              </a:rPr>
              <a:t>USD 147´3 </a:t>
            </a:r>
            <a:r>
              <a:rPr lang="es-PE" sz="1600" dirty="0" err="1" smtClean="0">
                <a:latin typeface="Century Gothic" pitchFamily="34" charset="0"/>
              </a:rPr>
              <a:t>mill</a:t>
            </a:r>
            <a:r>
              <a:rPr lang="es-PE" sz="1600" dirty="0" smtClean="0">
                <a:latin typeface="Century Gothic" pitchFamily="34" charset="0"/>
              </a:rPr>
              <a:t>.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Inversión Real </a:t>
            </a:r>
            <a:r>
              <a:rPr lang="es-PE" sz="1600" dirty="0" err="1" smtClean="0">
                <a:latin typeface="Century Gothic" pitchFamily="34" charset="0"/>
              </a:rPr>
              <a:t>RyM</a:t>
            </a:r>
            <a:r>
              <a:rPr lang="es-PE" sz="1600" dirty="0" smtClean="0">
                <a:latin typeface="Century Gothic" pitchFamily="34" charset="0"/>
              </a:rPr>
              <a:t>			: USD 178’4 </a:t>
            </a:r>
            <a:r>
              <a:rPr lang="es-PE" sz="1600" dirty="0" err="1" smtClean="0">
                <a:latin typeface="Century Gothic" pitchFamily="34" charset="0"/>
              </a:rPr>
              <a:t>mill</a:t>
            </a:r>
            <a:r>
              <a:rPr lang="es-PE" sz="1600" dirty="0" smtClean="0">
                <a:latin typeface="Century Gothic" pitchFamily="34" charset="0"/>
              </a:rPr>
              <a:t>.</a:t>
            </a:r>
          </a:p>
          <a:p>
            <a:pPr lvl="1"/>
            <a:r>
              <a:rPr lang="es-PE" sz="1600" dirty="0" smtClean="0">
                <a:latin typeface="Century Gothic" pitchFamily="34" charset="0"/>
              </a:rPr>
              <a:t>Obras No contempladas en EDI	: USD 15.6 </a:t>
            </a:r>
            <a:r>
              <a:rPr lang="es-PE" sz="1600" dirty="0" err="1" smtClean="0">
                <a:latin typeface="Century Gothic" pitchFamily="34" charset="0"/>
              </a:rPr>
              <a:t>mill</a:t>
            </a:r>
            <a:r>
              <a:rPr lang="es-PE" sz="1600" dirty="0" smtClean="0">
                <a:latin typeface="Century Gothic" pitchFamily="34" charset="0"/>
              </a:rPr>
              <a:t>.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Fecha de Inicio de Obras		:</a:t>
            </a:r>
            <a:r>
              <a:rPr lang="es-PE" sz="1600" dirty="0">
                <a:latin typeface="Century Gothic" pitchFamily="34" charset="0"/>
              </a:rPr>
              <a:t> 14 de Agosto de 2014</a:t>
            </a:r>
          </a:p>
          <a:p>
            <a:r>
              <a:rPr lang="es-PE" sz="1600" b="1" dirty="0">
                <a:latin typeface="Century Gothic" pitchFamily="34" charset="0"/>
              </a:rPr>
              <a:t>Avance </a:t>
            </a:r>
            <a:r>
              <a:rPr lang="es-PE" sz="1600" b="1" dirty="0" err="1" smtClean="0">
                <a:latin typeface="Century Gothic" pitchFamily="34" charset="0"/>
              </a:rPr>
              <a:t>Acum</a:t>
            </a:r>
            <a:r>
              <a:rPr lang="es-PE" sz="1600" b="1" dirty="0" smtClean="0">
                <a:latin typeface="Century Gothic" pitchFamily="34" charset="0"/>
              </a:rPr>
              <a:t>. </a:t>
            </a:r>
            <a:r>
              <a:rPr lang="es-PE" sz="1600" b="1" dirty="0">
                <a:latin typeface="Century Gothic" pitchFamily="34" charset="0"/>
              </a:rPr>
              <a:t>a </a:t>
            </a:r>
            <a:r>
              <a:rPr lang="es-PE" sz="1600" b="1" dirty="0" smtClean="0">
                <a:latin typeface="Century Gothic" pitchFamily="34" charset="0"/>
              </a:rPr>
              <a:t>Enero 2018		</a:t>
            </a:r>
            <a:r>
              <a:rPr lang="es-PE" sz="1600" dirty="0" smtClean="0">
                <a:latin typeface="Century Gothic" pitchFamily="34" charset="0"/>
              </a:rPr>
              <a:t>: 76.53% </a:t>
            </a:r>
            <a:r>
              <a:rPr lang="es-PE" sz="1600" dirty="0">
                <a:latin typeface="Century Gothic" pitchFamily="34" charset="0"/>
              </a:rPr>
              <a:t>(USD </a:t>
            </a:r>
            <a:r>
              <a:rPr lang="es-PE" sz="1600" dirty="0" smtClean="0">
                <a:latin typeface="Century Gothic" pitchFamily="34" charset="0"/>
              </a:rPr>
              <a:t>112.7 </a:t>
            </a:r>
            <a:r>
              <a:rPr lang="es-PE" sz="1600" dirty="0" err="1" smtClean="0">
                <a:latin typeface="Century Gothic" pitchFamily="34" charset="0"/>
              </a:rPr>
              <a:t>Mill</a:t>
            </a:r>
            <a:r>
              <a:rPr lang="es-PE" sz="1600" dirty="0" smtClean="0">
                <a:latin typeface="Century Gothic" pitchFamily="34" charset="0"/>
              </a:rPr>
              <a:t>. sin IGV)</a:t>
            </a:r>
            <a:endParaRPr lang="es-PE" sz="1600" dirty="0">
              <a:latin typeface="Century Gothic" pitchFamily="34" charset="0"/>
            </a:endParaRPr>
          </a:p>
          <a:p>
            <a:r>
              <a:rPr lang="es-PE" sz="1600" b="1" dirty="0">
                <a:latin typeface="Century Gothic" pitchFamily="34" charset="0"/>
              </a:rPr>
              <a:t>Fecha Prevista de </a:t>
            </a:r>
            <a:r>
              <a:rPr lang="es-PE" sz="1600" b="1" dirty="0" smtClean="0">
                <a:latin typeface="Century Gothic" pitchFamily="34" charset="0"/>
              </a:rPr>
              <a:t>Finalización *</a:t>
            </a:r>
            <a:r>
              <a:rPr lang="es-PE" sz="1600" b="1" dirty="0">
                <a:latin typeface="Century Gothic" pitchFamily="34" charset="0"/>
              </a:rPr>
              <a:t>	</a:t>
            </a:r>
            <a:r>
              <a:rPr lang="es-PE" sz="1600" b="1" dirty="0" smtClean="0">
                <a:latin typeface="Century Gothic" pitchFamily="34" charset="0"/>
              </a:rPr>
              <a:t>	</a:t>
            </a:r>
            <a:r>
              <a:rPr lang="es-PE" sz="1600" dirty="0" smtClean="0">
                <a:latin typeface="Century Gothic" pitchFamily="34" charset="0"/>
              </a:rPr>
              <a:t>: Octubre del 2018</a:t>
            </a:r>
          </a:p>
          <a:p>
            <a:pPr marL="4572000" indent="0">
              <a:buNone/>
            </a:pPr>
            <a:r>
              <a:rPr lang="es-PE" sz="1400" dirty="0" smtClean="0">
                <a:latin typeface="Century Gothic" pitchFamily="34" charset="0"/>
              </a:rPr>
              <a:t>* Plazo ampliado por falta de liberación de terrenos, alcance mayor del previsto. Aun no cesa la causal de ampliación.</a:t>
            </a:r>
            <a:endParaRPr lang="es-PE" sz="14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5149</TotalTime>
  <Words>1969</Words>
  <Application>Microsoft Office PowerPoint</Application>
  <PresentationFormat>Presentación en pantalla (4:3)</PresentationFormat>
  <Paragraphs>572</Paragraphs>
  <Slides>77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3" baseType="lpstr">
      <vt:lpstr>Calibri</vt:lpstr>
      <vt:lpstr>Century Gothic</vt:lpstr>
      <vt:lpstr>News Gothic MT</vt:lpstr>
      <vt:lpstr>Wingdings 2</vt:lpstr>
      <vt:lpstr>Brisa</vt:lpstr>
      <vt:lpstr>Hoja de cálculo</vt:lpstr>
      <vt:lpstr>Concesionaria Vial Sierra Norte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Concesionaria Vial Sierra Norte</dc:title>
  <dc:creator>JVC</dc:creator>
  <cp:lastModifiedBy>Jose Gomez</cp:lastModifiedBy>
  <cp:revision>199</cp:revision>
  <cp:lastPrinted>2017-02-13T15:43:25Z</cp:lastPrinted>
  <dcterms:created xsi:type="dcterms:W3CDTF">2015-02-26T00:16:40Z</dcterms:created>
  <dcterms:modified xsi:type="dcterms:W3CDTF">2018-03-16T20:01:47Z</dcterms:modified>
</cp:coreProperties>
</file>