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6" r:id="rId3"/>
    <p:sldId id="287" r:id="rId4"/>
    <p:sldId id="291" r:id="rId5"/>
    <p:sldId id="288" r:id="rId6"/>
    <p:sldId id="282" r:id="rId7"/>
    <p:sldId id="259" r:id="rId8"/>
    <p:sldId id="283" r:id="rId9"/>
    <p:sldId id="260" r:id="rId10"/>
    <p:sldId id="295" r:id="rId11"/>
    <p:sldId id="261" r:id="rId12"/>
    <p:sldId id="296" r:id="rId13"/>
    <p:sldId id="265" r:id="rId14"/>
    <p:sldId id="297" r:id="rId15"/>
    <p:sldId id="298" r:id="rId16"/>
    <p:sldId id="299" r:id="rId17"/>
    <p:sldId id="316" r:id="rId18"/>
    <p:sldId id="266" r:id="rId19"/>
    <p:sldId id="313" r:id="rId20"/>
    <p:sldId id="312" r:id="rId21"/>
    <p:sldId id="267" r:id="rId22"/>
    <p:sldId id="292" r:id="rId23"/>
    <p:sldId id="300" r:id="rId24"/>
    <p:sldId id="268" r:id="rId25"/>
    <p:sldId id="309" r:id="rId26"/>
    <p:sldId id="294" r:id="rId27"/>
    <p:sldId id="293" r:id="rId28"/>
    <p:sldId id="269" r:id="rId29"/>
    <p:sldId id="270" r:id="rId30"/>
    <p:sldId id="274" r:id="rId31"/>
    <p:sldId id="275" r:id="rId32"/>
    <p:sldId id="271" r:id="rId33"/>
    <p:sldId id="272" r:id="rId34"/>
    <p:sldId id="276" r:id="rId35"/>
    <p:sldId id="301" r:id="rId36"/>
    <p:sldId id="277" r:id="rId37"/>
    <p:sldId id="314" r:id="rId38"/>
    <p:sldId id="315" r:id="rId39"/>
    <p:sldId id="279" r:id="rId40"/>
    <p:sldId id="281" r:id="rId41"/>
    <p:sldId id="280" r:id="rId42"/>
    <p:sldId id="308" r:id="rId43"/>
    <p:sldId id="304" r:id="rId44"/>
    <p:sldId id="305" r:id="rId45"/>
    <p:sldId id="306" r:id="rId46"/>
    <p:sldId id="307" r:id="rId4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37BF078-C7D8-4DAF-BE1F-431E24ABBD29}" type="datetimeFigureOut">
              <a:rPr lang="es-PE" smtClean="0"/>
              <a:pPr/>
              <a:t>04/03/2016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41AD595-7A10-4458-A725-0DB2597BAB1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5071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F358B-0A7B-484F-90A8-24DEC065D853}" type="datetimeFigureOut">
              <a:rPr lang="es-PE" smtClean="0"/>
              <a:pPr/>
              <a:t>04/03/2016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7843-8404-4CA3-AB27-65631F2D5C5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687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 b="1" dirty="0">
                <a:latin typeface="Century Gothic" pitchFamily="34" charset="0"/>
              </a:rPr>
              <a:t>Concesionaria Vial Sierra Norte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2921" y="3327148"/>
            <a:ext cx="6498159" cy="916641"/>
          </a:xfrm>
        </p:spPr>
        <p:txBody>
          <a:bodyPr>
            <a:normAutofit/>
          </a:bodyPr>
          <a:lstStyle/>
          <a:p>
            <a:r>
              <a:rPr lang="es-ES" sz="2200" b="1" dirty="0">
                <a:latin typeface="Century Gothic" pitchFamily="34" charset="0"/>
              </a:rPr>
              <a:t>Carretera Longitudinal de la Sierra Tramo 2</a:t>
            </a:r>
          </a:p>
        </p:txBody>
      </p:sp>
      <p:pic>
        <p:nvPicPr>
          <p:cNvPr id="5" name="Imagen 4" descr="173_CONVIAL_ok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00" y="472544"/>
            <a:ext cx="323088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4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234441"/>
            <a:ext cx="8042276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Desafíos en la Rehabilitación y Mejoramiento</a:t>
            </a:r>
          </a:p>
          <a:p>
            <a:r>
              <a:rPr lang="es-PE" dirty="0">
                <a:latin typeface="Century Gothic" pitchFamily="34" charset="0"/>
              </a:rPr>
              <a:t>Factor crítico de éxito: Liberación de predios</a:t>
            </a:r>
          </a:p>
          <a:p>
            <a:r>
              <a:rPr lang="es-PE" dirty="0">
                <a:latin typeface="Century Gothic" pitchFamily="34" charset="0"/>
              </a:rPr>
              <a:t>Liberación de terrenos para ejecución de obras e interferencias de redes de servicios.</a:t>
            </a:r>
          </a:p>
          <a:p>
            <a:pPr lvl="1"/>
            <a:r>
              <a:rPr lang="es-PE" dirty="0">
                <a:latin typeface="Century Gothic" pitchFamily="34" charset="0"/>
              </a:rPr>
              <a:t>Total predios afectados: 2,021.</a:t>
            </a:r>
          </a:p>
          <a:p>
            <a:pPr lvl="1"/>
            <a:r>
              <a:rPr lang="es-PE" dirty="0">
                <a:latin typeface="Century Gothic" pitchFamily="34" charset="0"/>
              </a:rPr>
              <a:t>Servicio de Diagnóstico Técnico Legal y Plan de Saneamiento Físico Legal.</a:t>
            </a:r>
          </a:p>
          <a:p>
            <a:pPr lvl="1"/>
            <a:r>
              <a:rPr lang="es-PE" dirty="0">
                <a:latin typeface="Century Gothic" pitchFamily="34" charset="0"/>
              </a:rPr>
              <a:t>Adecuación al Decreto Legislativo Nº 1192.</a:t>
            </a: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4171" y="1262569"/>
            <a:ext cx="8810172" cy="495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i="1" u="sng" dirty="0">
                <a:latin typeface="Century Gothic" pitchFamily="34" charset="0"/>
              </a:rPr>
              <a:t>Mantenimiento Periódico Inicial</a:t>
            </a:r>
          </a:p>
          <a:p>
            <a:r>
              <a:rPr lang="es-PE" sz="1800" b="1" dirty="0">
                <a:latin typeface="Century Gothic" pitchFamily="34" charset="0"/>
              </a:rPr>
              <a:t>Sub-tramos					: 460.5 km 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Sub-tramo 6	: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Yanacocha</a:t>
            </a:r>
            <a:r>
              <a:rPr lang="es-PE" sz="1400" dirty="0">
                <a:latin typeface="Century Gothic" pitchFamily="34" charset="0"/>
              </a:rPr>
              <a:t> – Cajamarca		: Recibido.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Sub-tramo 7	: Cajamarca - Km 1269		: No recibido. Zona urbana.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Sub-tramo 8	: Km 1269 – San Marcos		: Recibido.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Sub-tramo 12	: Huamachuco –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Callacuyán</a:t>
            </a:r>
            <a:r>
              <a:rPr lang="es-PE" sz="1400" dirty="0">
                <a:latin typeface="Century Gothic" pitchFamily="34" charset="0"/>
              </a:rPr>
              <a:t>	: Recibido.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Sub-tramo 15	: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Otuzco</a:t>
            </a:r>
            <a:r>
              <a:rPr lang="es-PE" sz="1400" dirty="0">
                <a:latin typeface="Century Gothic" pitchFamily="34" charset="0"/>
              </a:rPr>
              <a:t> – Trujillo			: Recibido.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Sub-tramo 16	: Ciudad de Dios –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Chilete</a:t>
            </a:r>
            <a:r>
              <a:rPr lang="es-PE" sz="1400" dirty="0">
                <a:latin typeface="Century Gothic" pitchFamily="34" charset="0"/>
              </a:rPr>
              <a:t>		: Recibido.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Sub-tramo 17	: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Chilete</a:t>
            </a:r>
            <a:r>
              <a:rPr lang="es-PE" sz="1400" dirty="0">
                <a:latin typeface="Century Gothic" pitchFamily="34" charset="0"/>
              </a:rPr>
              <a:t> – Cajamarca		: Recibido.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Sub-tramo 18	: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Chilete</a:t>
            </a:r>
            <a:r>
              <a:rPr lang="es-PE" sz="1400" dirty="0">
                <a:latin typeface="Century Gothic" pitchFamily="34" charset="0"/>
              </a:rPr>
              <a:t> – Empalme PE3N		: Recibido.</a:t>
            </a:r>
          </a:p>
          <a:p>
            <a:pPr lvl="1"/>
            <a:endParaRPr lang="es-PE" sz="1400" dirty="0">
              <a:latin typeface="Century Gothic" pitchFamily="34" charset="0"/>
            </a:endParaRPr>
          </a:p>
          <a:p>
            <a:pPr marL="349250" lvl="1" indent="0">
              <a:buNone/>
            </a:pPr>
            <a:r>
              <a:rPr lang="es-PE" sz="1400" dirty="0">
                <a:latin typeface="Century Gothic" pitchFamily="34" charset="0"/>
              </a:rPr>
              <a:t>En los sub-tramos recibidos, la Concesionaria viene ejecutando actividades de conservación rutinaria.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Desafío en el Mantenimiento Periódico Inicial</a:t>
            </a:r>
          </a:p>
          <a:p>
            <a:r>
              <a:rPr lang="es-PE" dirty="0">
                <a:latin typeface="Century Gothic" pitchFamily="34" charset="0"/>
              </a:rPr>
              <a:t>Aprovechar las temporadas secas y condiciones climáticas favorables para la ejecución de trabajos de pavimentación.</a:t>
            </a: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4" y="1361044"/>
            <a:ext cx="8482183" cy="49272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i="1" u="sng" dirty="0">
                <a:latin typeface="Century Gothic" pitchFamily="34" charset="0"/>
              </a:rPr>
              <a:t>Operación y Mantenimiento</a:t>
            </a:r>
          </a:p>
          <a:p>
            <a:r>
              <a:rPr lang="es-PE" sz="1800" b="1" dirty="0">
                <a:latin typeface="Century Gothic" pitchFamily="34" charset="0"/>
              </a:rPr>
              <a:t>Sub-tramos 				: Longitud 324.5 Km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Subtramo</a:t>
            </a:r>
            <a:r>
              <a:rPr lang="es-PE" sz="1400" dirty="0">
                <a:latin typeface="Century Gothic" pitchFamily="34" charset="0"/>
              </a:rPr>
              <a:t> 3	: Cochabamba – Chota	: </a:t>
            </a:r>
            <a:r>
              <a:rPr lang="es-PE" sz="1400" b="1" dirty="0">
                <a:latin typeface="Century Gothic" pitchFamily="34" charset="0"/>
              </a:rPr>
              <a:t>Junio 2014.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Subtramo</a:t>
            </a:r>
            <a:r>
              <a:rPr lang="es-PE" sz="1400" dirty="0">
                <a:latin typeface="Century Gothic" pitchFamily="34" charset="0"/>
              </a:rPr>
              <a:t> 4	: Chota – </a:t>
            </a:r>
            <a:r>
              <a:rPr lang="es-PE" sz="1400" dirty="0" err="1">
                <a:latin typeface="Century Gothic" pitchFamily="34" charset="0"/>
              </a:rPr>
              <a:t>Hualgayoc</a:t>
            </a:r>
            <a:r>
              <a:rPr lang="es-PE" sz="1400" dirty="0">
                <a:latin typeface="Century Gothic" pitchFamily="34" charset="0"/>
              </a:rPr>
              <a:t>		: </a:t>
            </a:r>
            <a:r>
              <a:rPr lang="es-PE" sz="1400" b="1" dirty="0">
                <a:latin typeface="Century Gothic" pitchFamily="34" charset="0"/>
              </a:rPr>
              <a:t>Setiembre 2014.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Subtramo</a:t>
            </a:r>
            <a:r>
              <a:rPr lang="es-PE" sz="1400" dirty="0">
                <a:latin typeface="Century Gothic" pitchFamily="34" charset="0"/>
              </a:rPr>
              <a:t> 5	: </a:t>
            </a:r>
            <a:r>
              <a:rPr lang="es-PE" sz="1400" dirty="0" err="1">
                <a:latin typeface="Century Gothic" pitchFamily="34" charset="0"/>
              </a:rPr>
              <a:t>Hualgayoc</a:t>
            </a:r>
            <a:r>
              <a:rPr lang="es-PE" sz="1400" dirty="0">
                <a:latin typeface="Century Gothic" pitchFamily="34" charset="0"/>
              </a:rPr>
              <a:t> –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Yanacocha</a:t>
            </a:r>
            <a:r>
              <a:rPr lang="es-PE" sz="1400" dirty="0">
                <a:latin typeface="Century Gothic" pitchFamily="34" charset="0"/>
              </a:rPr>
              <a:t>	: </a:t>
            </a:r>
            <a:r>
              <a:rPr lang="es-PE" sz="1400" b="1" dirty="0">
                <a:latin typeface="Century Gothic" pitchFamily="34" charset="0"/>
              </a:rPr>
              <a:t>Entrega a 60 días suscrito contrato.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Subtramo</a:t>
            </a:r>
            <a:r>
              <a:rPr lang="es-PE" sz="1400" dirty="0">
                <a:latin typeface="Century Gothic" pitchFamily="34" charset="0"/>
              </a:rPr>
              <a:t> 9	: San Marcos – Cajabamba	: </a:t>
            </a:r>
            <a:r>
              <a:rPr lang="es-PE" sz="1400" b="1" dirty="0">
                <a:latin typeface="Century Gothic" pitchFamily="34" charset="0"/>
              </a:rPr>
              <a:t>Agosto 2015. 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Subtramo</a:t>
            </a:r>
            <a:r>
              <a:rPr lang="es-PE" sz="1400" dirty="0">
                <a:latin typeface="Century Gothic" pitchFamily="34" charset="0"/>
              </a:rPr>
              <a:t> 10	: Cajabamba – </a:t>
            </a:r>
            <a:r>
              <a:rPr lang="es-PE" sz="1400" dirty="0" err="1">
                <a:latin typeface="Century Gothic" pitchFamily="34" charset="0"/>
              </a:rPr>
              <a:t>Sausacocha</a:t>
            </a:r>
            <a:r>
              <a:rPr lang="es-PE" sz="1400" dirty="0">
                <a:latin typeface="Century Gothic" pitchFamily="34" charset="0"/>
              </a:rPr>
              <a:t>	: </a:t>
            </a:r>
            <a:r>
              <a:rPr lang="es-PE" sz="1400" b="1" dirty="0">
                <a:latin typeface="Century Gothic" pitchFamily="34" charset="0"/>
              </a:rPr>
              <a:t>Junio 2015.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Subtramo</a:t>
            </a:r>
            <a:r>
              <a:rPr lang="es-PE" sz="1400" dirty="0">
                <a:latin typeface="Century Gothic" pitchFamily="34" charset="0"/>
              </a:rPr>
              <a:t> 11	: </a:t>
            </a:r>
            <a:r>
              <a:rPr lang="es-PE" sz="1400" dirty="0" err="1">
                <a:latin typeface="Century Gothic" pitchFamily="34" charset="0"/>
              </a:rPr>
              <a:t>Sausacocha</a:t>
            </a:r>
            <a:r>
              <a:rPr lang="es-PE" sz="1400" dirty="0">
                <a:latin typeface="Century Gothic" pitchFamily="34" charset="0"/>
              </a:rPr>
              <a:t> – Huamachuco	: </a:t>
            </a:r>
            <a:r>
              <a:rPr lang="es-PE" sz="1400" b="1" dirty="0">
                <a:latin typeface="Century Gothic" pitchFamily="34" charset="0"/>
              </a:rPr>
              <a:t>Mayo 2014.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Subtramo</a:t>
            </a:r>
            <a:r>
              <a:rPr lang="es-PE" sz="1400" dirty="0">
                <a:latin typeface="Century Gothic" pitchFamily="34" charset="0"/>
              </a:rPr>
              <a:t> 13	: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Callacuyán</a:t>
            </a:r>
            <a:r>
              <a:rPr lang="es-PE" sz="1400" dirty="0">
                <a:latin typeface="Century Gothic" pitchFamily="34" charset="0"/>
              </a:rPr>
              <a:t> – </a:t>
            </a:r>
            <a:r>
              <a:rPr lang="es-PE" sz="1400" dirty="0" err="1">
                <a:latin typeface="Century Gothic" pitchFamily="34" charset="0"/>
              </a:rPr>
              <a:t>Shorey</a:t>
            </a:r>
            <a:r>
              <a:rPr lang="es-PE" sz="1400" dirty="0">
                <a:latin typeface="Century Gothic" pitchFamily="34" charset="0"/>
              </a:rPr>
              <a:t>	: </a:t>
            </a:r>
            <a:r>
              <a:rPr lang="es-PE" sz="1400" b="1" dirty="0">
                <a:latin typeface="Century Gothic" pitchFamily="34" charset="0"/>
              </a:rPr>
              <a:t>Entrega a 60 días suscrito contrato.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Subtramo</a:t>
            </a:r>
            <a:r>
              <a:rPr lang="es-PE" sz="1400" dirty="0">
                <a:latin typeface="Century Gothic" pitchFamily="34" charset="0"/>
              </a:rPr>
              <a:t> 14	: </a:t>
            </a:r>
            <a:r>
              <a:rPr lang="es-PE" sz="1400" dirty="0" err="1">
                <a:latin typeface="Century Gothic" pitchFamily="34" charset="0"/>
              </a:rPr>
              <a:t>Shorey</a:t>
            </a:r>
            <a:r>
              <a:rPr lang="es-PE" sz="1400" dirty="0">
                <a:latin typeface="Century Gothic" pitchFamily="34" charset="0"/>
              </a:rPr>
              <a:t> –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Otuzco</a:t>
            </a:r>
            <a:r>
              <a:rPr lang="es-PE" sz="1400" dirty="0">
                <a:latin typeface="Century Gothic" pitchFamily="34" charset="0"/>
              </a:rPr>
              <a:t>		: </a:t>
            </a:r>
            <a:r>
              <a:rPr lang="es-PE" sz="1400" b="1" dirty="0">
                <a:latin typeface="Century Gothic" pitchFamily="34" charset="0"/>
              </a:rPr>
              <a:t>Entrega a 60 días suscrito contrato.</a:t>
            </a:r>
          </a:p>
          <a:p>
            <a:pPr marL="349250" lvl="1" indent="0">
              <a:buNone/>
            </a:pPr>
            <a:endParaRPr lang="es-PE" sz="14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349250" lvl="1" indent="0">
              <a:buNone/>
            </a:pPr>
            <a:r>
              <a:rPr lang="es-PE" sz="1400" dirty="0">
                <a:latin typeface="Century Gothic" pitchFamily="34" charset="0"/>
              </a:rPr>
              <a:t>Nota: Las fechas indicadas son la programadas en Contrato de Concesión para entrega de los sub-tramos por parte del Concedente</a:t>
            </a:r>
          </a:p>
          <a:p>
            <a:r>
              <a:rPr lang="es-PE" sz="1800" b="1" dirty="0">
                <a:latin typeface="Century Gothic" pitchFamily="34" charset="0"/>
              </a:rPr>
              <a:t>Ningún subtramo está entregado a CONVIAL SIERRA NORTE</a:t>
            </a:r>
          </a:p>
          <a:p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260896" cy="4343400"/>
          </a:xfrm>
        </p:spPr>
        <p:txBody>
          <a:bodyPr/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Desafío en Operación y Mantenimiento</a:t>
            </a:r>
          </a:p>
          <a:p>
            <a:r>
              <a:rPr lang="es-PE" dirty="0">
                <a:latin typeface="Century Gothic" pitchFamily="34" charset="0"/>
              </a:rPr>
              <a:t>Colaborar activamente con el Concedente para lograr la pronta entrega de los Sub-tramos en las condiciones establecidas en el Contrato de Concesión.</a:t>
            </a: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103085"/>
            <a:ext cx="8042276" cy="51583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i="1" u="sng" dirty="0">
                <a:latin typeface="Century Gothic" pitchFamily="34" charset="0"/>
              </a:rPr>
              <a:t>Unidades de Peaje </a:t>
            </a:r>
          </a:p>
          <a:p>
            <a:r>
              <a:rPr lang="es-PE" sz="1800" b="1" dirty="0">
                <a:latin typeface="Century Gothic" pitchFamily="34" charset="0"/>
              </a:rPr>
              <a:t>Existentes: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Ciudad de Dios	: en el Sub-tramo 16: </a:t>
            </a:r>
            <a:r>
              <a:rPr lang="es-PE" sz="1400" b="1" dirty="0">
                <a:latin typeface="Century Gothic" pitchFamily="34" charset="0"/>
              </a:rPr>
              <a:t>Recibido y en Operación</a:t>
            </a:r>
            <a:r>
              <a:rPr lang="es-PE" sz="1400" dirty="0">
                <a:latin typeface="Century Gothic" pitchFamily="34" charset="0"/>
              </a:rPr>
              <a:t>.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Menocucho</a:t>
            </a:r>
            <a:r>
              <a:rPr lang="es-PE" sz="1400" dirty="0">
                <a:latin typeface="Century Gothic" pitchFamily="34" charset="0"/>
              </a:rPr>
              <a:t>		: en el Sub-tramo 15: </a:t>
            </a:r>
            <a:r>
              <a:rPr lang="es-PE" sz="1400" b="1" dirty="0">
                <a:latin typeface="Century Gothic" pitchFamily="34" charset="0"/>
              </a:rPr>
              <a:t>Recibido y en Operación</a:t>
            </a:r>
            <a:r>
              <a:rPr lang="es-PE" sz="1400" dirty="0">
                <a:latin typeface="Century Gothic" pitchFamily="34" charset="0"/>
              </a:rPr>
              <a:t>.</a:t>
            </a:r>
          </a:p>
          <a:p>
            <a:r>
              <a:rPr lang="es-PE" sz="1800" b="1" dirty="0">
                <a:latin typeface="Century Gothic" pitchFamily="34" charset="0"/>
              </a:rPr>
              <a:t>Unidades de Peaje por construir: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Yamobamba</a:t>
            </a:r>
            <a:r>
              <a:rPr lang="es-PE" sz="1400" dirty="0">
                <a:latin typeface="Century Gothic" pitchFamily="34" charset="0"/>
              </a:rPr>
              <a:t>	: en el Sub-tramo 12 Huamachuco –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Callacuyán</a:t>
            </a:r>
            <a:r>
              <a:rPr lang="es-PE" sz="1400" dirty="0">
                <a:latin typeface="Century Gothic" pitchFamily="34" charset="0"/>
              </a:rPr>
              <a:t>.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El </a:t>
            </a:r>
            <a:r>
              <a:rPr lang="es-PE" sz="1400" dirty="0" err="1">
                <a:latin typeface="Century Gothic" pitchFamily="34" charset="0"/>
              </a:rPr>
              <a:t>Huayo</a:t>
            </a:r>
            <a:r>
              <a:rPr lang="es-PE" sz="1400" dirty="0">
                <a:latin typeface="Century Gothic" pitchFamily="34" charset="0"/>
              </a:rPr>
              <a:t>		: en el Sub-tramo 9 San Marcos – Cajabamba.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Pampagrande</a:t>
            </a:r>
            <a:r>
              <a:rPr lang="es-PE" sz="1400" dirty="0">
                <a:latin typeface="Century Gothic" pitchFamily="34" charset="0"/>
              </a:rPr>
              <a:t>	: en el Sub-tramo 17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Chilete</a:t>
            </a:r>
            <a:r>
              <a:rPr lang="es-PE" sz="1400" dirty="0">
                <a:latin typeface="Century Gothic" pitchFamily="34" charset="0"/>
              </a:rPr>
              <a:t> - Cajamarca</a:t>
            </a:r>
            <a:r>
              <a:rPr lang="es-PE" sz="1400" b="1" dirty="0">
                <a:latin typeface="Century Gothic" pitchFamily="34" charset="0"/>
              </a:rPr>
              <a:t>.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San Bernardino	: en el Sub-tramo 18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Chilete</a:t>
            </a:r>
            <a:r>
              <a:rPr lang="es-PE" sz="1400" dirty="0">
                <a:latin typeface="Century Gothic" pitchFamily="34" charset="0"/>
              </a:rPr>
              <a:t> – Emp.PE3N.</a:t>
            </a:r>
            <a:endParaRPr lang="es-PE" sz="1400" b="1" dirty="0">
              <a:latin typeface="Century Gothic" pitchFamily="34" charset="0"/>
            </a:endParaRPr>
          </a:p>
          <a:p>
            <a:pPr lvl="1"/>
            <a:r>
              <a:rPr lang="es-PE" sz="1400" dirty="0" err="1">
                <a:latin typeface="Century Gothic" pitchFamily="34" charset="0"/>
              </a:rPr>
              <a:t>Porcón</a:t>
            </a:r>
            <a:r>
              <a:rPr lang="es-PE" sz="1400" dirty="0">
                <a:latin typeface="Century Gothic" pitchFamily="34" charset="0"/>
              </a:rPr>
              <a:t> Bajo		: en el Sub-tramo 6 </a:t>
            </a:r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Yanacocha</a:t>
            </a:r>
            <a:r>
              <a:rPr lang="es-PE" sz="1400" dirty="0">
                <a:latin typeface="Century Gothic" pitchFamily="34" charset="0"/>
              </a:rPr>
              <a:t> – Cajamarca.</a:t>
            </a:r>
          </a:p>
          <a:p>
            <a:pPr lvl="1"/>
            <a:r>
              <a:rPr lang="es-PE" sz="1400" dirty="0">
                <a:latin typeface="Century Gothic" pitchFamily="34" charset="0"/>
              </a:rPr>
              <a:t>Bambamarca	: en el Sub-tramo 3 Cochabamba – Chota.</a:t>
            </a:r>
          </a:p>
          <a:p>
            <a:pPr lvl="1"/>
            <a:r>
              <a:rPr lang="es-PE" sz="1400" dirty="0" err="1">
                <a:latin typeface="Century Gothic" pitchFamily="34" charset="0"/>
              </a:rPr>
              <a:t>Dv</a:t>
            </a:r>
            <a:r>
              <a:rPr lang="es-PE" sz="1400" dirty="0">
                <a:latin typeface="Century Gothic" pitchFamily="34" charset="0"/>
              </a:rPr>
              <a:t>. </a:t>
            </a:r>
            <a:r>
              <a:rPr lang="es-PE" sz="1400" dirty="0" err="1">
                <a:latin typeface="Century Gothic" pitchFamily="34" charset="0"/>
              </a:rPr>
              <a:t>Sócota</a:t>
            </a:r>
            <a:r>
              <a:rPr lang="es-PE" sz="1400" dirty="0">
                <a:latin typeface="Century Gothic" pitchFamily="34" charset="0"/>
              </a:rPr>
              <a:t>		: en el Sub-tramo 2 </a:t>
            </a:r>
            <a:r>
              <a:rPr lang="es-PE" sz="1400" dirty="0" err="1">
                <a:latin typeface="Century Gothic" pitchFamily="34" charset="0"/>
              </a:rPr>
              <a:t>Cutervo</a:t>
            </a:r>
            <a:r>
              <a:rPr lang="es-PE" sz="1400" dirty="0">
                <a:latin typeface="Century Gothic" pitchFamily="34" charset="0"/>
              </a:rPr>
              <a:t> – Cochabamba.</a:t>
            </a:r>
          </a:p>
          <a:p>
            <a:r>
              <a:rPr lang="es-PE" sz="1800" b="1" dirty="0">
                <a:latin typeface="Century Gothic" pitchFamily="34" charset="0"/>
              </a:rPr>
              <a:t>Fecha de Inicio de Explotación:  </a:t>
            </a:r>
            <a:r>
              <a:rPr lang="es-PE" sz="1800" dirty="0">
                <a:latin typeface="Century Gothic" pitchFamily="34" charset="0"/>
              </a:rPr>
              <a:t>02 de Setiembre del 2014.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079695"/>
            <a:ext cx="8537225" cy="51944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PE" sz="2800" b="1" dirty="0">
                <a:latin typeface="Century Gothic" pitchFamily="34" charset="0"/>
              </a:rPr>
              <a:t>Desafíos en Peajes</a:t>
            </a:r>
          </a:p>
          <a:p>
            <a:r>
              <a:rPr lang="es-PE" b="1" dirty="0">
                <a:latin typeface="Century Gothic" pitchFamily="34" charset="0"/>
              </a:rPr>
              <a:t>Disponer de los terrenos para iniciar la construcción de las nuevas Unidades de Peaje:</a:t>
            </a:r>
          </a:p>
          <a:p>
            <a:pPr lvl="1"/>
            <a:r>
              <a:rPr lang="es-PE" dirty="0">
                <a:latin typeface="Century Gothic" pitchFamily="34" charset="0"/>
              </a:rPr>
              <a:t>Siete (07) nuevas Unidades de Peaje.</a:t>
            </a:r>
          </a:p>
          <a:p>
            <a:r>
              <a:rPr lang="es-PE" b="1" dirty="0">
                <a:latin typeface="Century Gothic" pitchFamily="34" charset="0"/>
              </a:rPr>
              <a:t>Reubicación de Unidad de Peaje </a:t>
            </a:r>
            <a:r>
              <a:rPr lang="es-PE" b="1" dirty="0" err="1">
                <a:latin typeface="Century Gothic" pitchFamily="34" charset="0"/>
              </a:rPr>
              <a:t>Menocucho</a:t>
            </a:r>
            <a:r>
              <a:rPr lang="es-PE" b="1" dirty="0">
                <a:latin typeface="Century Gothic" pitchFamily="34" charset="0"/>
              </a:rPr>
              <a:t>: </a:t>
            </a:r>
          </a:p>
          <a:p>
            <a:pPr lvl="1"/>
            <a:r>
              <a:rPr lang="es-PE" dirty="0">
                <a:latin typeface="Century Gothic" pitchFamily="34" charset="0"/>
              </a:rPr>
              <a:t>El terreno sobre el que se ubica es alquilado. </a:t>
            </a:r>
          </a:p>
          <a:p>
            <a:pPr lvl="1"/>
            <a:r>
              <a:rPr lang="es-PE" dirty="0">
                <a:latin typeface="Century Gothic" pitchFamily="34" charset="0"/>
              </a:rPr>
              <a:t>Existe una vía local que utilizada para evadir el peaje.</a:t>
            </a:r>
          </a:p>
          <a:p>
            <a:pPr lvl="1"/>
            <a:r>
              <a:rPr lang="es-PE" dirty="0">
                <a:latin typeface="Century Gothic" pitchFamily="34" charset="0"/>
              </a:rPr>
              <a:t>En estudio traslado del área de peaje.</a:t>
            </a:r>
          </a:p>
          <a:p>
            <a:r>
              <a:rPr lang="es-PE" b="1" dirty="0">
                <a:latin typeface="Century Gothic" pitchFamily="34" charset="0"/>
              </a:rPr>
              <a:t>Proyectos de Sistemas ITS y Peaje</a:t>
            </a:r>
          </a:p>
          <a:p>
            <a:pPr lvl="1"/>
            <a:r>
              <a:rPr lang="es-PE" dirty="0">
                <a:latin typeface="Century Gothic" pitchFamily="34" charset="0"/>
              </a:rPr>
              <a:t>Aprobación del Sistema de Peaje para la Operación Estandarizada. (Situación actual: Proyecto presentado al Concedente)</a:t>
            </a:r>
          </a:p>
          <a:p>
            <a:pPr marL="349250" lvl="1" indent="0">
              <a:buNone/>
            </a:pPr>
            <a:endParaRPr lang="es-PE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079695"/>
            <a:ext cx="8537225" cy="51944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sz="3300" b="1" i="1" u="sng" dirty="0">
                <a:latin typeface="Century Gothic" pitchFamily="34" charset="0"/>
              </a:rPr>
              <a:t>Otros Desafíos</a:t>
            </a:r>
          </a:p>
          <a:p>
            <a:r>
              <a:rPr lang="es-PE" b="1" dirty="0">
                <a:latin typeface="Century Gothic" pitchFamily="34" charset="0"/>
              </a:rPr>
              <a:t>Emergencias Viales</a:t>
            </a:r>
          </a:p>
          <a:p>
            <a:pPr lvl="1"/>
            <a:r>
              <a:rPr lang="es-PE" dirty="0">
                <a:latin typeface="Century Gothic" pitchFamily="34" charset="0"/>
              </a:rPr>
              <a:t>Pago por parte del Concedente.</a:t>
            </a:r>
          </a:p>
          <a:p>
            <a:pPr lvl="1"/>
            <a:r>
              <a:rPr lang="es-PE" dirty="0">
                <a:latin typeface="Century Gothic" pitchFamily="34" charset="0"/>
              </a:rPr>
              <a:t>Implementar soluciones integrales.</a:t>
            </a:r>
          </a:p>
          <a:p>
            <a:r>
              <a:rPr lang="es-PE" b="1" dirty="0">
                <a:latin typeface="Century Gothic" pitchFamily="34" charset="0"/>
              </a:rPr>
              <a:t>Frente a ocurrencia del Fenómeno de “El Niño”</a:t>
            </a:r>
          </a:p>
          <a:p>
            <a:pPr lvl="1"/>
            <a:r>
              <a:rPr lang="es-PE" dirty="0">
                <a:latin typeface="Century Gothic" pitchFamily="34" charset="0"/>
              </a:rPr>
              <a:t>Acciones de contingencia frente los posibles efectos negativos.</a:t>
            </a:r>
          </a:p>
          <a:p>
            <a:pPr lvl="1"/>
            <a:r>
              <a:rPr lang="es-PE" dirty="0">
                <a:latin typeface="Century Gothic" pitchFamily="34" charset="0"/>
              </a:rPr>
              <a:t>Disponer del apoyo de las entidades (Concedente y Regulador.</a:t>
            </a: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1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638888"/>
            <a:ext cx="8296129" cy="4343400"/>
          </a:xfrm>
        </p:spPr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3. Resumen Ejecutivo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024738"/>
            <a:ext cx="8296129" cy="5021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000" b="1" dirty="0">
                <a:latin typeface="Century Gothic" panose="020B0502020202020204" pitchFamily="34" charset="0"/>
              </a:rPr>
              <a:t>Hechos relevantes del 2015:</a:t>
            </a:r>
          </a:p>
          <a:p>
            <a:r>
              <a:rPr lang="es-PE" sz="2000" dirty="0">
                <a:latin typeface="Century Gothic" panose="020B0502020202020204" pitchFamily="34" charset="0"/>
              </a:rPr>
              <a:t>Se logró Cierre Financiero mayo 2015.</a:t>
            </a:r>
          </a:p>
          <a:p>
            <a:r>
              <a:rPr lang="es-PE" sz="2000" dirty="0">
                <a:latin typeface="Century Gothic" panose="020B0502020202020204" pitchFamily="34" charset="0"/>
              </a:rPr>
              <a:t>Se ha dado atención a las Emergencias Viales ocurridas cumpliendo con los tiempos de respuesta requeridos.</a:t>
            </a:r>
          </a:p>
          <a:p>
            <a:r>
              <a:rPr lang="es-PE" sz="2000" dirty="0">
                <a:latin typeface="Century Gothic" panose="020B0502020202020204" pitchFamily="34" charset="0"/>
              </a:rPr>
              <a:t>Con la presencia de CONVIAL se han mejorado las condiciones de seguridad y de atención a los usuarios</a:t>
            </a:r>
          </a:p>
          <a:p>
            <a:endParaRPr lang="es-PE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5206" y="1600201"/>
            <a:ext cx="8383711" cy="4343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Agenda:</a:t>
            </a:r>
          </a:p>
          <a:p>
            <a:pPr marL="457200" indent="-457200">
              <a:buAutoNum type="arabicPeriod"/>
            </a:pPr>
            <a:r>
              <a:rPr lang="es-PE" b="1" dirty="0">
                <a:latin typeface="Century Gothic" pitchFamily="34" charset="0"/>
              </a:rPr>
              <a:t>Introducción</a:t>
            </a:r>
          </a:p>
          <a:p>
            <a:pPr marL="457200" indent="-457200">
              <a:buAutoNum type="arabicPeriod"/>
            </a:pPr>
            <a:r>
              <a:rPr lang="es-PE" b="1" dirty="0">
                <a:latin typeface="Century Gothic" pitchFamily="34" charset="0"/>
              </a:rPr>
              <a:t>Aspectos Generales de la Concesión</a:t>
            </a:r>
          </a:p>
          <a:p>
            <a:pPr marL="457200" indent="-457200">
              <a:buAutoNum type="arabicPeriod"/>
            </a:pPr>
            <a:r>
              <a:rPr lang="es-PE" b="1" dirty="0">
                <a:latin typeface="Century Gothic" pitchFamily="34" charset="0"/>
              </a:rPr>
              <a:t>Resumen Ejecutivo</a:t>
            </a:r>
          </a:p>
          <a:p>
            <a:pPr marL="457200" indent="-457200">
              <a:buAutoNum type="arabicPeriod"/>
            </a:pPr>
            <a:r>
              <a:rPr lang="es-PE" b="1" dirty="0">
                <a:latin typeface="Century Gothic" pitchFamily="34" charset="0"/>
              </a:rPr>
              <a:t>Principales Indicadores y Metas Alcanzadas el 2015</a:t>
            </a:r>
          </a:p>
          <a:p>
            <a:pPr marL="457200" indent="-457200">
              <a:buAutoNum type="arabicPeriod"/>
            </a:pPr>
            <a:r>
              <a:rPr lang="es-PE" b="1" dirty="0">
                <a:latin typeface="Century Gothic" pitchFamily="34" charset="0"/>
              </a:rPr>
              <a:t>Objetivos y Agenda de Trabajo para el 2016</a:t>
            </a:r>
          </a:p>
          <a:p>
            <a:pPr marL="457200" indent="-457200">
              <a:buAutoNum type="arabicPeriod"/>
            </a:pPr>
            <a:r>
              <a:rPr lang="es-PE" b="1" dirty="0">
                <a:latin typeface="Century Gothic" pitchFamily="34" charset="0"/>
              </a:rPr>
              <a:t>Otros aspectos relacionados a la Concesión</a:t>
            </a:r>
          </a:p>
          <a:p>
            <a:pPr marL="457200" indent="-457200">
              <a:buAutoNum type="arabicPeriod"/>
            </a:pPr>
            <a:r>
              <a:rPr lang="es-PE" b="1" dirty="0">
                <a:latin typeface="Century Gothic" pitchFamily="34" charset="0"/>
              </a:rPr>
              <a:t>Conclusiones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638888"/>
            <a:ext cx="8296129" cy="4343400"/>
          </a:xfrm>
        </p:spPr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r>
              <a:rPr lang="es-PE" b="1" dirty="0">
                <a:latin typeface="Century Gothic" pitchFamily="34" charset="0"/>
              </a:rPr>
              <a:t>4. Principales Indicadores y Metas Alcanzadas al 2015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4.a) Inversiones Ejecutadas</a:t>
            </a:r>
          </a:p>
          <a:p>
            <a:r>
              <a:rPr lang="es-PE" sz="1800" dirty="0">
                <a:latin typeface="Century Gothic" pitchFamily="34" charset="0"/>
              </a:rPr>
              <a:t>Montos de Inversión Anual Ejecutado solo en el 2015:  (en USD)</a:t>
            </a: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32604" y="3767710"/>
            <a:ext cx="7434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endParaRPr lang="es-PE" sz="1600" dirty="0">
              <a:latin typeface="Century Gothic" pitchFamily="34" charset="0"/>
            </a:endParaRPr>
          </a:p>
          <a:p>
            <a:pPr marL="742950" lvl="1" indent="-285750">
              <a:buClr>
                <a:schemeClr val="tx2">
                  <a:lumMod val="75000"/>
                  <a:lumOff val="25000"/>
                </a:schemeClr>
              </a:buClr>
              <a:buSzPct val="110000"/>
              <a:buFont typeface="Arial"/>
              <a:buChar char="•"/>
            </a:pPr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Para el RyM: Incluye las inversiones en ejecución reconocidas por el Regulador en el periodo del año 2015.</a:t>
            </a:r>
          </a:p>
          <a:p>
            <a:pPr marL="742950" lvl="1" indent="-285750">
              <a:buClr>
                <a:schemeClr val="tx2">
                  <a:lumMod val="75000"/>
                  <a:lumOff val="25000"/>
                </a:schemeClr>
              </a:buClr>
              <a:buSzPct val="110000"/>
              <a:buFont typeface="Arial"/>
              <a:buChar char="•"/>
            </a:pPr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El acumulado a Enero 2016 es de 82.5 MM USD (56%)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72" y="2942007"/>
            <a:ext cx="7100856" cy="8257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4.b) Aspectos Operativos</a:t>
            </a:r>
          </a:p>
          <a:p>
            <a:r>
              <a:rPr lang="es-PE" sz="2000" b="1" dirty="0">
                <a:latin typeface="Century Gothic" pitchFamily="34" charset="0"/>
              </a:rPr>
              <a:t>Operaciones:</a:t>
            </a:r>
          </a:p>
          <a:p>
            <a:pPr>
              <a:buNone/>
            </a:pPr>
            <a:r>
              <a:rPr lang="es-PE" sz="2000" dirty="0">
                <a:latin typeface="Century Gothic" pitchFamily="34" charset="0"/>
              </a:rPr>
              <a:t>	En los 7 sub-tramos entregados para MPI: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Ejecución de labores de Conservación Rutinaria.</a:t>
            </a:r>
          </a:p>
          <a:p>
            <a:pPr>
              <a:buNone/>
            </a:pPr>
            <a:r>
              <a:rPr lang="es-PE" sz="2000" dirty="0">
                <a:latin typeface="Century Gothic" pitchFamily="34" charset="0"/>
              </a:rPr>
              <a:t>	En los 2 peajes entregados para Operación: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Aplicación de tarifas según Resolución del OSITRAN.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4.b) Aspectos Operativos</a:t>
            </a:r>
          </a:p>
          <a:p>
            <a:r>
              <a:rPr lang="es-PE" sz="1800" dirty="0">
                <a:latin typeface="Century Gothic" pitchFamily="34" charset="0"/>
              </a:rPr>
              <a:t>A continuación se muestra el número de </a:t>
            </a:r>
            <a:r>
              <a:rPr lang="es-PE" sz="1800" b="1" dirty="0">
                <a:latin typeface="Century Gothic" pitchFamily="34" charset="0"/>
              </a:rPr>
              <a:t>accidentes de tránsito</a:t>
            </a:r>
            <a:r>
              <a:rPr lang="es-PE" sz="1800" dirty="0">
                <a:latin typeface="Century Gothic" pitchFamily="34" charset="0"/>
              </a:rPr>
              <a:t>: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r>
              <a:rPr lang="es-PE" sz="1400" dirty="0">
                <a:latin typeface="Century Gothic" pitchFamily="34" charset="0"/>
              </a:rPr>
              <a:t>	* Desde la toma de posesión.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71" y="2762086"/>
            <a:ext cx="5741658" cy="13338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4" y="1422400"/>
            <a:ext cx="8289925" cy="48377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4.b) Aspectos Operativos</a:t>
            </a:r>
          </a:p>
          <a:p>
            <a:r>
              <a:rPr lang="es-PE" sz="1800" dirty="0">
                <a:latin typeface="Century Gothic" pitchFamily="34" charset="0"/>
              </a:rPr>
              <a:t>Mantenimiento:</a:t>
            </a:r>
          </a:p>
          <a:p>
            <a:pPr>
              <a:buNone/>
            </a:pPr>
            <a:r>
              <a:rPr lang="es-PE" sz="1800" dirty="0">
                <a:latin typeface="Century Gothic" pitchFamily="34" charset="0"/>
              </a:rPr>
              <a:t>	Trabajos de Conservación Rutinaria en 7 sub-tramos recibidos: 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ST 6: </a:t>
            </a:r>
            <a:r>
              <a:rPr lang="es-PE" sz="1800" dirty="0" err="1">
                <a:latin typeface="Century Gothic" pitchFamily="34" charset="0"/>
              </a:rPr>
              <a:t>Dv.</a:t>
            </a:r>
            <a:r>
              <a:rPr lang="es-PE" sz="1800" dirty="0">
                <a:latin typeface="Century Gothic" pitchFamily="34" charset="0"/>
              </a:rPr>
              <a:t> </a:t>
            </a:r>
            <a:r>
              <a:rPr lang="es-PE" sz="1800" dirty="0" err="1">
                <a:latin typeface="Century Gothic" pitchFamily="34" charset="0"/>
              </a:rPr>
              <a:t>Yanacocha</a:t>
            </a:r>
            <a:r>
              <a:rPr lang="es-PE" sz="1800" dirty="0">
                <a:latin typeface="Century Gothic" pitchFamily="34" charset="0"/>
              </a:rPr>
              <a:t> – Cajamarca. 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ST 8: KM. 1269+000 – San Marcos.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ST12: Huamachuco – </a:t>
            </a:r>
            <a:r>
              <a:rPr lang="es-PE" sz="1800" dirty="0" err="1">
                <a:latin typeface="Century Gothic" pitchFamily="34" charset="0"/>
              </a:rPr>
              <a:t>Dv</a:t>
            </a:r>
            <a:r>
              <a:rPr lang="es-PE" sz="1800" dirty="0">
                <a:latin typeface="Century Gothic" pitchFamily="34" charset="0"/>
              </a:rPr>
              <a:t>. </a:t>
            </a:r>
            <a:r>
              <a:rPr lang="es-PE" sz="1800" dirty="0" err="1">
                <a:latin typeface="Century Gothic" pitchFamily="34" charset="0"/>
              </a:rPr>
              <a:t>Callacuyan</a:t>
            </a:r>
            <a:r>
              <a:rPr lang="es-PE" sz="1800" dirty="0">
                <a:latin typeface="Century Gothic" pitchFamily="34" charset="0"/>
              </a:rPr>
              <a:t>.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ST15: </a:t>
            </a:r>
            <a:r>
              <a:rPr lang="es-PE" sz="1800" dirty="0" err="1">
                <a:latin typeface="Century Gothic" pitchFamily="34" charset="0"/>
              </a:rPr>
              <a:t>Dv</a:t>
            </a:r>
            <a:r>
              <a:rPr lang="es-PE" sz="1800" dirty="0">
                <a:latin typeface="Century Gothic" pitchFamily="34" charset="0"/>
              </a:rPr>
              <a:t>. </a:t>
            </a:r>
            <a:r>
              <a:rPr lang="es-PE" sz="1800" dirty="0" err="1">
                <a:latin typeface="Century Gothic" pitchFamily="34" charset="0"/>
              </a:rPr>
              <a:t>Otuzco</a:t>
            </a:r>
            <a:r>
              <a:rPr lang="es-PE" sz="1800" dirty="0">
                <a:latin typeface="Century Gothic" pitchFamily="34" charset="0"/>
              </a:rPr>
              <a:t> – Trujillo.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ST 16: Ciudad de Dios – </a:t>
            </a:r>
            <a:r>
              <a:rPr lang="es-PE" sz="1800" dirty="0" err="1">
                <a:latin typeface="Century Gothic" pitchFamily="34" charset="0"/>
              </a:rPr>
              <a:t>Dv.</a:t>
            </a:r>
            <a:r>
              <a:rPr lang="es-PE" sz="1800" dirty="0">
                <a:latin typeface="Century Gothic" pitchFamily="34" charset="0"/>
              </a:rPr>
              <a:t> </a:t>
            </a:r>
            <a:r>
              <a:rPr lang="es-PE" sz="1800" dirty="0" err="1">
                <a:latin typeface="Century Gothic" pitchFamily="34" charset="0"/>
              </a:rPr>
              <a:t>Chilete</a:t>
            </a:r>
            <a:r>
              <a:rPr lang="es-PE" sz="1800" dirty="0">
                <a:latin typeface="Century Gothic" pitchFamily="34" charset="0"/>
              </a:rPr>
              <a:t>.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ST 17: </a:t>
            </a:r>
            <a:r>
              <a:rPr lang="es-PE" sz="1800" dirty="0" err="1">
                <a:latin typeface="Century Gothic" pitchFamily="34" charset="0"/>
              </a:rPr>
              <a:t>Dv.</a:t>
            </a:r>
            <a:r>
              <a:rPr lang="es-PE" sz="1800" dirty="0">
                <a:latin typeface="Century Gothic" pitchFamily="34" charset="0"/>
              </a:rPr>
              <a:t> </a:t>
            </a:r>
            <a:r>
              <a:rPr lang="es-PE" sz="1800" dirty="0" err="1">
                <a:latin typeface="Century Gothic" pitchFamily="34" charset="0"/>
              </a:rPr>
              <a:t>Chilete</a:t>
            </a:r>
            <a:r>
              <a:rPr lang="es-PE" sz="1800" dirty="0">
                <a:latin typeface="Century Gothic" pitchFamily="34" charset="0"/>
              </a:rPr>
              <a:t> – Cajamarca.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ST18: </a:t>
            </a:r>
            <a:r>
              <a:rPr lang="es-PE" sz="1800" dirty="0" err="1">
                <a:latin typeface="Century Gothic" pitchFamily="34" charset="0"/>
              </a:rPr>
              <a:t>Dv</a:t>
            </a:r>
            <a:r>
              <a:rPr lang="es-PE" sz="1800" dirty="0">
                <a:latin typeface="Century Gothic" pitchFamily="34" charset="0"/>
              </a:rPr>
              <a:t>. </a:t>
            </a:r>
            <a:r>
              <a:rPr lang="es-PE" sz="1800" dirty="0" err="1">
                <a:latin typeface="Century Gothic" pitchFamily="34" charset="0"/>
              </a:rPr>
              <a:t>Chilete</a:t>
            </a:r>
            <a:r>
              <a:rPr lang="es-PE" sz="1800" dirty="0">
                <a:latin typeface="Century Gothic" pitchFamily="34" charset="0"/>
              </a:rPr>
              <a:t> – </a:t>
            </a:r>
            <a:r>
              <a:rPr lang="es-PE" sz="1800" dirty="0" err="1">
                <a:latin typeface="Century Gothic" pitchFamily="34" charset="0"/>
              </a:rPr>
              <a:t>Emp</a:t>
            </a:r>
            <a:r>
              <a:rPr lang="es-PE" sz="1800" dirty="0">
                <a:latin typeface="Century Gothic" pitchFamily="34" charset="0"/>
              </a:rPr>
              <a:t>. PE-3N.</a:t>
            </a:r>
          </a:p>
          <a:p>
            <a:pPr>
              <a:buNone/>
            </a:pPr>
            <a:r>
              <a:rPr lang="es-PE" sz="1800" dirty="0">
                <a:latin typeface="Century Gothic" pitchFamily="34" charset="0"/>
              </a:rPr>
              <a:t>	El mantenimiento se realiza contando con el 100% de colaboradores locales. </a:t>
            </a:r>
          </a:p>
          <a:p>
            <a:pPr lvl="1"/>
            <a:endParaRPr lang="es-PE" sz="16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624" y="211015"/>
            <a:ext cx="8042276" cy="4030395"/>
          </a:xfrm>
        </p:spPr>
        <p:txBody>
          <a:bodyPr/>
          <a:lstStyle/>
          <a:p>
            <a:r>
              <a:rPr lang="es-PE" sz="1800" dirty="0">
                <a:latin typeface="Century Gothic" pitchFamily="34" charset="0"/>
              </a:rPr>
              <a:t>Actividades ejecutadas durante 2015:</a:t>
            </a:r>
          </a:p>
          <a:p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7" y="759655"/>
            <a:ext cx="8928629" cy="60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08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378857"/>
            <a:ext cx="8246382" cy="48812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4.b) Aspectos Operativos</a:t>
            </a:r>
          </a:p>
          <a:p>
            <a:r>
              <a:rPr lang="es-PE" sz="1800" b="1" dirty="0">
                <a:latin typeface="Century Gothic" pitchFamily="34" charset="0"/>
              </a:rPr>
              <a:t>Medio Ambiente</a:t>
            </a:r>
          </a:p>
          <a:p>
            <a:pPr>
              <a:buNone/>
            </a:pPr>
            <a:r>
              <a:rPr lang="es-PE" sz="1800" dirty="0">
                <a:latin typeface="Century Gothic" pitchFamily="34" charset="0"/>
              </a:rPr>
              <a:t>	En los sub-tramos en </a:t>
            </a:r>
            <a:r>
              <a:rPr lang="es-PE" sz="1800" b="1" dirty="0">
                <a:latin typeface="Century Gothic" pitchFamily="34" charset="0"/>
              </a:rPr>
              <a:t>Rehabilitación y Mejoramiento: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Implementación del Estudio de Impacto Ambiental del EDI.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Obtención de permisos para uso de nuevas áreas auxiliares en la obra: </a:t>
            </a:r>
            <a:r>
              <a:rPr lang="es-PE" sz="1800" dirty="0" err="1">
                <a:latin typeface="Century Gothic" pitchFamily="34" charset="0"/>
              </a:rPr>
              <a:t>DMEs</a:t>
            </a:r>
            <a:r>
              <a:rPr lang="es-PE" sz="1800" dirty="0">
                <a:latin typeface="Century Gothic" pitchFamily="34" charset="0"/>
              </a:rPr>
              <a:t> y Plantas de producción.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Implementación del Plan de Monitoreo de Calidad de Agua, Calidad de Aire y Ruido.</a:t>
            </a:r>
          </a:p>
          <a:p>
            <a:pPr>
              <a:buNone/>
            </a:pPr>
            <a:r>
              <a:rPr lang="es-PE" sz="1800" dirty="0">
                <a:latin typeface="Century Gothic" pitchFamily="34" charset="0"/>
              </a:rPr>
              <a:t>	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248230"/>
            <a:ext cx="8260896" cy="50118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4.b) Aspectos Operativos</a:t>
            </a:r>
          </a:p>
          <a:p>
            <a:r>
              <a:rPr lang="es-PE" sz="1800" b="1" dirty="0">
                <a:latin typeface="Century Gothic" pitchFamily="34" charset="0"/>
              </a:rPr>
              <a:t>Seguridad</a:t>
            </a:r>
          </a:p>
          <a:p>
            <a:pPr>
              <a:buNone/>
            </a:pPr>
            <a:r>
              <a:rPr lang="es-PE" sz="1800" dirty="0">
                <a:latin typeface="Century Gothic" pitchFamily="34" charset="0"/>
              </a:rPr>
              <a:t>	</a:t>
            </a:r>
            <a:r>
              <a:rPr lang="es-PE" sz="1800" b="1" dirty="0">
                <a:latin typeface="Century Gothic" pitchFamily="34" charset="0"/>
              </a:rPr>
              <a:t>En las Unidades de Peajes y Sub-tramos recibidos: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Implementación de dos (2) Grúas de 5 ton. y dos (2) Ambulancias.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Hasta fines del 2015 se eliminaron mas de 21 mil m</a:t>
            </a:r>
            <a:r>
              <a:rPr lang="es-PE" sz="1800" baseline="30000" dirty="0">
                <a:latin typeface="Century Gothic" pitchFamily="34" charset="0"/>
              </a:rPr>
              <a:t>3</a:t>
            </a:r>
            <a:r>
              <a:rPr lang="es-PE" sz="1800" dirty="0">
                <a:latin typeface="Century Gothic" pitchFamily="34" charset="0"/>
              </a:rPr>
              <a:t> de derrumbes como consecuencia de la ocurrencia de las Emergencias Viales.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4.c) Aspectos Económicos y Comerciales</a:t>
            </a:r>
          </a:p>
          <a:p>
            <a:r>
              <a:rPr lang="es-PE" sz="1800" dirty="0">
                <a:latin typeface="Century Gothic" pitchFamily="34" charset="0"/>
              </a:rPr>
              <a:t>Datos anuales de tráfico e ingresos: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1" y="2882154"/>
            <a:ext cx="6834098" cy="20960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4.c) Aspectos Económicos y Comerciales</a:t>
            </a:r>
          </a:p>
          <a:p>
            <a:r>
              <a:rPr lang="es-PE" sz="1800" dirty="0">
                <a:latin typeface="Century Gothic" pitchFamily="34" charset="0"/>
              </a:rPr>
              <a:t>Datos anuales de reclamos: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01" y="2854862"/>
            <a:ext cx="7863023" cy="15878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1. Introducción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4.d) Aspectos Administrativos y Financieros</a:t>
            </a:r>
          </a:p>
          <a:p>
            <a:r>
              <a:rPr lang="es-PE" sz="1800" dirty="0">
                <a:latin typeface="Century Gothic" pitchFamily="34" charset="0"/>
              </a:rPr>
              <a:t>Pólizas de Seguro Vigentes: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3" y="2811259"/>
            <a:ext cx="7850320" cy="26422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4.d) Aspectos Administrativos y Financieros</a:t>
            </a:r>
          </a:p>
          <a:p>
            <a:r>
              <a:rPr lang="es-PE" sz="1800" dirty="0">
                <a:latin typeface="Century Gothic" pitchFamily="34" charset="0"/>
              </a:rPr>
              <a:t>Cartas Fianza Vigentes: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4" y="2761340"/>
            <a:ext cx="8575537" cy="209337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5. Objetivos y Agenda de Trabajo para el año 2016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5.a) Programación de Inversiones</a:t>
            </a:r>
          </a:p>
          <a:p>
            <a:r>
              <a:rPr lang="es-PE" sz="1800" dirty="0">
                <a:latin typeface="Century Gothic" pitchFamily="34" charset="0"/>
              </a:rPr>
              <a:t>Estimación de Inversiones por ejecutar del 2016 en adelante: (USD)</a:t>
            </a:r>
          </a:p>
          <a:p>
            <a:endParaRPr lang="es-PE" sz="18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 marL="0" indent="0">
              <a:buNone/>
            </a:pPr>
            <a:endParaRPr lang="es-PE" sz="1800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23" y="2762086"/>
            <a:ext cx="7088153" cy="133382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378857"/>
            <a:ext cx="8042276" cy="48812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5.b) Aspectos Operativos</a:t>
            </a:r>
          </a:p>
          <a:p>
            <a:pPr>
              <a:buNone/>
            </a:pPr>
            <a:r>
              <a:rPr lang="es-PE" sz="2200" dirty="0">
                <a:latin typeface="Century Gothic" pitchFamily="34" charset="0"/>
              </a:rPr>
              <a:t>Operaciones y Mantenimiento.</a:t>
            </a:r>
          </a:p>
          <a:p>
            <a:r>
              <a:rPr lang="es-PE" sz="2000" dirty="0">
                <a:latin typeface="Century Gothic" pitchFamily="34" charset="0"/>
              </a:rPr>
              <a:t>Colaborar activamente con el Concedente para lograr la pronta entrega de los Sub-tramos en las condiciones establecidas en el Contrato de Concesión y poder iniciar la Operación y el Mantenimiento (</a:t>
            </a:r>
            <a:r>
              <a:rPr lang="es-PE" sz="2000" dirty="0" err="1">
                <a:latin typeface="Century Gothic" pitchFamily="34" charset="0"/>
              </a:rPr>
              <a:t>OyM</a:t>
            </a:r>
            <a:r>
              <a:rPr lang="es-PE" sz="2000" dirty="0">
                <a:latin typeface="Century Gothic" pitchFamily="34" charset="0"/>
              </a:rPr>
              <a:t>)</a:t>
            </a:r>
          </a:p>
          <a:p>
            <a:r>
              <a:rPr lang="es-PE" sz="2000" dirty="0">
                <a:latin typeface="Century Gothic" pitchFamily="34" charset="0"/>
              </a:rPr>
              <a:t>Se continuará con los servicios de grúas y ambulancias.</a:t>
            </a:r>
          </a:p>
          <a:p>
            <a:r>
              <a:rPr lang="es-PE" sz="2000" dirty="0">
                <a:latin typeface="Century Gothic" pitchFamily="34" charset="0"/>
              </a:rPr>
              <a:t>Atención de incidentes y emergencias. </a:t>
            </a:r>
          </a:p>
          <a:p>
            <a:endParaRPr lang="es-PE" sz="20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5.b) Aspectos Operativos</a:t>
            </a:r>
          </a:p>
          <a:p>
            <a:pPr>
              <a:buNone/>
            </a:pPr>
            <a:r>
              <a:rPr lang="es-PE" sz="1800" dirty="0">
                <a:latin typeface="Century Gothic" pitchFamily="34" charset="0"/>
              </a:rPr>
              <a:t>Seguridad y Medio Ambiente.</a:t>
            </a:r>
          </a:p>
          <a:p>
            <a:r>
              <a:rPr lang="es-PE" sz="1800" dirty="0">
                <a:latin typeface="Century Gothic" pitchFamily="34" charset="0"/>
              </a:rPr>
              <a:t>El 2016 se implementará el sistema integrado de gestión, que incluye las PYMES, el SIG abarcará entre otros: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Correcta utilización de Análisis de Trabajos Seguro (ATS).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Uso de EPP y EPC según estándares de CONVIAL SIERRA NORTE.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Inducciones  y capacitaciones en: primeros auxilios, uso de herramientas manuales y mecánicas, incendios  y otras emergencias. 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Indicadores de Seguridad.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Gestión de Residuos.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851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5.c) Aspectos Económicos y Comerciales</a:t>
            </a:r>
          </a:p>
          <a:p>
            <a:r>
              <a:rPr lang="es-PE" sz="1800" dirty="0">
                <a:latin typeface="Century Gothic" pitchFamily="34" charset="0"/>
              </a:rPr>
              <a:t>Proyecciones de tráfico e ingreso para el año 2016.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4" y="2882154"/>
            <a:ext cx="7100856" cy="209601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851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5.d) Aspectos Administrativos y Financieros</a:t>
            </a:r>
          </a:p>
          <a:p>
            <a:pPr>
              <a:buNone/>
            </a:pPr>
            <a:endParaRPr lang="es-PE" sz="2000" dirty="0">
              <a:latin typeface="Century Gothic" pitchFamily="34" charset="0"/>
            </a:endParaRPr>
          </a:p>
          <a:p>
            <a:r>
              <a:rPr lang="es-PE" sz="2000" dirty="0">
                <a:latin typeface="Century Gothic" pitchFamily="34" charset="0"/>
              </a:rPr>
              <a:t>Se alcanzó el cierre financiero en mayo de 2015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34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8515" y="1600201"/>
            <a:ext cx="8042276" cy="4659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5.e) Problemas que podrían afectar al desarrollo de la Concesión</a:t>
            </a:r>
          </a:p>
          <a:p>
            <a:r>
              <a:rPr lang="es-PE" sz="2000" dirty="0">
                <a:latin typeface="Century Gothic" pitchFamily="34" charset="0"/>
              </a:rPr>
              <a:t>Problemas de liberación efectiva de predios en sub-tramos de </a:t>
            </a:r>
            <a:r>
              <a:rPr lang="es-PE" sz="2000" dirty="0" err="1">
                <a:latin typeface="Century Gothic" pitchFamily="34" charset="0"/>
              </a:rPr>
              <a:t>RyM</a:t>
            </a:r>
            <a:r>
              <a:rPr lang="es-PE" sz="2000" dirty="0">
                <a:latin typeface="Century Gothic" pitchFamily="34" charset="0"/>
              </a:rPr>
              <a:t> y MPI.</a:t>
            </a:r>
          </a:p>
          <a:p>
            <a:r>
              <a:rPr lang="es-PE" sz="2000" dirty="0">
                <a:latin typeface="Century Gothic" pitchFamily="34" charset="0"/>
              </a:rPr>
              <a:t>Posible Ocurrencia del Fenómeno El Niño.</a:t>
            </a:r>
          </a:p>
          <a:p>
            <a:r>
              <a:rPr lang="es-PE" sz="2000" dirty="0">
                <a:latin typeface="Century Gothic" pitchFamily="34" charset="0"/>
              </a:rPr>
              <a:t>Trámite oportuno para aprobación de Emergencias Viales.</a:t>
            </a:r>
          </a:p>
          <a:p>
            <a:endParaRPr lang="es-PE" sz="2000" dirty="0">
              <a:latin typeface="Century Gothic" pitchFamily="34" charset="0"/>
            </a:endParaRPr>
          </a:p>
          <a:p>
            <a:endParaRPr lang="es-PE" sz="2000" dirty="0">
              <a:latin typeface="Century Gothic" pitchFamily="34" charset="0"/>
            </a:endParaRPr>
          </a:p>
          <a:p>
            <a:endParaRPr lang="es-PE" sz="20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41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6. Otros aspectos Relacionados a la Concesión para el 2016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459520"/>
            <a:ext cx="8042276" cy="4814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Concesionaria Vial Sierra Norte S.A.</a:t>
            </a:r>
          </a:p>
          <a:p>
            <a:r>
              <a:rPr lang="es-PE" sz="1800" b="1" dirty="0">
                <a:latin typeface="Century Gothic" pitchFamily="34" charset="0"/>
              </a:rPr>
              <a:t>Composición societaria de la Concesionaria</a:t>
            </a:r>
            <a:r>
              <a:rPr lang="es-PE" sz="1800" dirty="0">
                <a:latin typeface="Century Gothic" pitchFamily="34" charset="0"/>
              </a:rPr>
              <a:t>:</a:t>
            </a:r>
          </a:p>
          <a:p>
            <a:pPr lvl="1"/>
            <a:r>
              <a:rPr lang="es-PE" sz="1600" i="1" dirty="0">
                <a:latin typeface="Century Gothic" pitchFamily="34" charset="0"/>
              </a:rPr>
              <a:t>Sacyr Concesiones S.L.		35%</a:t>
            </a:r>
          </a:p>
          <a:p>
            <a:pPr lvl="1"/>
            <a:r>
              <a:rPr lang="es-PE" sz="1600" i="1" dirty="0">
                <a:latin typeface="Century Gothic" pitchFamily="34" charset="0"/>
              </a:rPr>
              <a:t>Sacyr Concesiones Perú S.A.C.	32%</a:t>
            </a:r>
          </a:p>
          <a:p>
            <a:pPr lvl="1"/>
            <a:r>
              <a:rPr lang="es-PE" sz="1600" i="1" dirty="0">
                <a:latin typeface="Century Gothic" pitchFamily="34" charset="0"/>
              </a:rPr>
              <a:t>Constructora Málaga Hnos.		33%</a:t>
            </a:r>
          </a:p>
          <a:p>
            <a:r>
              <a:rPr lang="es-PE" sz="1800" b="1" dirty="0">
                <a:latin typeface="Century Gothic" pitchFamily="34" charset="0"/>
              </a:rPr>
              <a:t>Buena Pro				: </a:t>
            </a:r>
            <a:r>
              <a:rPr lang="es-PE" sz="1800" dirty="0">
                <a:latin typeface="Century Gothic" pitchFamily="34" charset="0"/>
              </a:rPr>
              <a:t>19 de Diciembre del 2013.</a:t>
            </a:r>
          </a:p>
          <a:p>
            <a:r>
              <a:rPr lang="es-PE" sz="1800" b="1" dirty="0">
                <a:latin typeface="Century Gothic" pitchFamily="34" charset="0"/>
              </a:rPr>
              <a:t>Constitución de la Concesionaria	: </a:t>
            </a:r>
            <a:r>
              <a:rPr lang="es-PE" sz="1800" dirty="0">
                <a:latin typeface="Century Gothic" pitchFamily="34" charset="0"/>
              </a:rPr>
              <a:t>28 de Marzo del 2014.</a:t>
            </a:r>
          </a:p>
          <a:p>
            <a:r>
              <a:rPr lang="es-PE" sz="1800" b="1" dirty="0">
                <a:latin typeface="Century Gothic" pitchFamily="34" charset="0"/>
              </a:rPr>
              <a:t>Firma del Contrato de Concesión	: </a:t>
            </a:r>
            <a:r>
              <a:rPr lang="es-PE" sz="1800" dirty="0">
                <a:latin typeface="Century Gothic" pitchFamily="34" charset="0"/>
              </a:rPr>
              <a:t>28 de Mayo del 2014.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294228"/>
            <a:ext cx="8042276" cy="49658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Impacto sobre el desarrollo en la zona</a:t>
            </a:r>
          </a:p>
          <a:p>
            <a:r>
              <a:rPr lang="es-PE" dirty="0">
                <a:latin typeface="Century Gothic" pitchFamily="34" charset="0"/>
              </a:rPr>
              <a:t>Contratación de mano de obra.</a:t>
            </a:r>
          </a:p>
          <a:p>
            <a:r>
              <a:rPr lang="es-PE" dirty="0">
                <a:latin typeface="Century Gothic" pitchFamily="34" charset="0"/>
              </a:rPr>
              <a:t>Incremento de Actividad Económica en la zona.</a:t>
            </a:r>
          </a:p>
          <a:p>
            <a:r>
              <a:rPr lang="es-PE" dirty="0">
                <a:latin typeface="Century Gothic" pitchFamily="34" charset="0"/>
              </a:rPr>
              <a:t>Mejora de condiciones de la Infraestructura con impacto en reducción de tiempos de viaje.</a:t>
            </a: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endParaRPr lang="es-PE" sz="1800" dirty="0">
              <a:latin typeface="Century Gothic" pitchFamily="34" charset="0"/>
            </a:endParaRPr>
          </a:p>
          <a:p>
            <a:pPr>
              <a:buNone/>
            </a:pPr>
            <a:endParaRPr lang="es-PE" sz="18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7. Conclusiones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231868" cy="4343400"/>
          </a:xfrm>
        </p:spPr>
        <p:txBody>
          <a:bodyPr>
            <a:normAutofit fontScale="92500" lnSpcReduction="10000"/>
          </a:bodyPr>
          <a:lstStyle/>
          <a:p>
            <a:r>
              <a:rPr lang="es-PE" dirty="0">
                <a:latin typeface="Century Gothic" pitchFamily="34" charset="0"/>
              </a:rPr>
              <a:t>CONVIAL SIERRA NORTE viene cumpliendo sus obligaciones contractuales.</a:t>
            </a:r>
          </a:p>
          <a:p>
            <a:r>
              <a:rPr lang="es-PE" dirty="0">
                <a:latin typeface="Century Gothic" pitchFamily="34" charset="0"/>
              </a:rPr>
              <a:t>CONVIAL SIERRA NORTE ha elaborado y viene aplicando su Programa de Conservación de Infraestructura.</a:t>
            </a:r>
          </a:p>
          <a:p>
            <a:r>
              <a:rPr lang="es-PE" dirty="0">
                <a:latin typeface="Century Gothic" pitchFamily="34" charset="0"/>
              </a:rPr>
              <a:t>CONVIAL SIERRA NORTE presenta una estructura organizacional para cumplir con todos y cada uno de sus compromisos futuros:</a:t>
            </a:r>
          </a:p>
          <a:p>
            <a:pPr lvl="1"/>
            <a:r>
              <a:rPr lang="es-PE" i="1" dirty="0">
                <a:latin typeface="Century Gothic" pitchFamily="34" charset="0"/>
              </a:rPr>
              <a:t>La Rehabilitación y Mejoramiento en ejecución. </a:t>
            </a:r>
          </a:p>
          <a:p>
            <a:pPr lvl="1"/>
            <a:r>
              <a:rPr lang="es-PE" i="1" dirty="0">
                <a:latin typeface="Century Gothic" pitchFamily="34" charset="0"/>
              </a:rPr>
              <a:t>Expediente Técnico para el MPI aprobado.</a:t>
            </a:r>
          </a:p>
          <a:p>
            <a:pPr lvl="1"/>
            <a:r>
              <a:rPr lang="es-PE" i="1" dirty="0">
                <a:latin typeface="Century Gothic" pitchFamily="34" charset="0"/>
              </a:rPr>
              <a:t>Contratación de personal y equipo para Conservación Rutinaria.</a:t>
            </a: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231868" cy="434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sz="2600" b="1" dirty="0">
                <a:latin typeface="Century Gothic" pitchFamily="34" charset="0"/>
              </a:rPr>
              <a:t>Desafíos para el 2016</a:t>
            </a:r>
          </a:p>
          <a:p>
            <a:pPr>
              <a:buNone/>
            </a:pPr>
            <a:r>
              <a:rPr lang="es-PE" dirty="0">
                <a:latin typeface="Century Gothic" pitchFamily="34" charset="0"/>
              </a:rPr>
              <a:t>En la Rehabilitación y Mejoramiento</a:t>
            </a:r>
          </a:p>
          <a:p>
            <a:r>
              <a:rPr lang="es-PE" dirty="0">
                <a:latin typeface="Century Gothic" pitchFamily="34" charset="0"/>
              </a:rPr>
              <a:t>Culminación de las obras de Rehabilitación y Mejoramiento</a:t>
            </a:r>
          </a:p>
          <a:p>
            <a:r>
              <a:rPr lang="es-PE" dirty="0">
                <a:latin typeface="Century Gothic" pitchFamily="34" charset="0"/>
              </a:rPr>
              <a:t>Colaborar con el Concedente en la liberación de terrenos para ejecución de obras.</a:t>
            </a: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Desafíos para el 2016</a:t>
            </a:r>
          </a:p>
          <a:p>
            <a:pPr>
              <a:buNone/>
            </a:pPr>
            <a:r>
              <a:rPr lang="es-PE" dirty="0">
                <a:latin typeface="Century Gothic" pitchFamily="34" charset="0"/>
              </a:rPr>
              <a:t>En el Mantenimiento Periódico Inicial</a:t>
            </a:r>
          </a:p>
          <a:p>
            <a:r>
              <a:rPr lang="es-PE" dirty="0">
                <a:latin typeface="Century Gothic" pitchFamily="34" charset="0"/>
              </a:rPr>
              <a:t>Aprovechar las temporadas secas y condiciones climáticas favorables para la ejecución de trabajos de pavimentación.</a:t>
            </a:r>
          </a:p>
          <a:p>
            <a:pPr>
              <a:buNone/>
            </a:pPr>
            <a:endParaRPr lang="es-PE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600201"/>
            <a:ext cx="8260896" cy="434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Desafíos para el 2016</a:t>
            </a:r>
          </a:p>
          <a:p>
            <a:pPr>
              <a:buNone/>
            </a:pPr>
            <a:r>
              <a:rPr lang="es-PE" dirty="0">
                <a:latin typeface="Century Gothic" pitchFamily="34" charset="0"/>
              </a:rPr>
              <a:t>En la Conservación Rutinaria</a:t>
            </a:r>
          </a:p>
          <a:p>
            <a:r>
              <a:rPr lang="es-PE" dirty="0">
                <a:latin typeface="Century Gothic" pitchFamily="34" charset="0"/>
              </a:rPr>
              <a:t>Continuar prestando un servicio de calidad al usuario y comprometido con su seguridad.</a:t>
            </a: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234565"/>
            <a:ext cx="8275967" cy="5289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sz="2600" b="1" dirty="0">
                <a:latin typeface="Century Gothic" pitchFamily="34" charset="0"/>
              </a:rPr>
              <a:t>Desafíos para el 2016</a:t>
            </a:r>
          </a:p>
          <a:p>
            <a:pPr>
              <a:buNone/>
            </a:pPr>
            <a:r>
              <a:rPr lang="es-PE" b="1" dirty="0">
                <a:latin typeface="Century Gothic" pitchFamily="34" charset="0"/>
              </a:rPr>
              <a:t>Unidades de Peajes</a:t>
            </a:r>
          </a:p>
          <a:p>
            <a:r>
              <a:rPr lang="es-PE" dirty="0">
                <a:latin typeface="Century Gothic" pitchFamily="34" charset="0"/>
              </a:rPr>
              <a:t>Reubicación de Peaje </a:t>
            </a:r>
            <a:r>
              <a:rPr lang="es-PE" dirty="0" err="1">
                <a:latin typeface="Century Gothic" pitchFamily="34" charset="0"/>
              </a:rPr>
              <a:t>Menocucho</a:t>
            </a:r>
            <a:r>
              <a:rPr lang="es-PE" dirty="0">
                <a:latin typeface="Century Gothic" pitchFamily="34" charset="0"/>
              </a:rPr>
              <a:t>: </a:t>
            </a:r>
          </a:p>
          <a:p>
            <a:r>
              <a:rPr lang="es-PE" dirty="0">
                <a:latin typeface="Century Gothic" pitchFamily="34" charset="0"/>
              </a:rPr>
              <a:t>Colaborar con el Concedente en la Liberación de terrenos para nuevos peajes.</a:t>
            </a:r>
          </a:p>
          <a:p>
            <a:endParaRPr lang="es-PE" dirty="0">
              <a:latin typeface="Century Gothic" pitchFamily="34" charset="0"/>
            </a:endParaRPr>
          </a:p>
          <a:p>
            <a:pPr lvl="1"/>
            <a:endParaRPr lang="es-PE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459520"/>
            <a:ext cx="8042276" cy="4814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Concesionaria Vial Sierra Norte S.A.</a:t>
            </a:r>
          </a:p>
          <a:p>
            <a:r>
              <a:rPr lang="es-PE" sz="1800" b="1" dirty="0">
                <a:latin typeface="Century Gothic" pitchFamily="34" charset="0"/>
              </a:rPr>
              <a:t>Concedente			: </a:t>
            </a:r>
            <a:r>
              <a:rPr lang="es-PE" sz="1800" dirty="0">
                <a:latin typeface="Century Gothic" pitchFamily="34" charset="0"/>
              </a:rPr>
              <a:t>MTC</a:t>
            </a:r>
          </a:p>
          <a:p>
            <a:r>
              <a:rPr lang="es-PE" sz="1800" b="1" dirty="0">
                <a:latin typeface="Century Gothic" pitchFamily="34" charset="0"/>
              </a:rPr>
              <a:t>Regulador			: </a:t>
            </a:r>
            <a:r>
              <a:rPr lang="es-PE" sz="1800" dirty="0">
                <a:latin typeface="Century Gothic" pitchFamily="34" charset="0"/>
              </a:rPr>
              <a:t>OSITRAN</a:t>
            </a:r>
          </a:p>
          <a:p>
            <a:r>
              <a:rPr lang="es-PE" sz="1800" b="1" dirty="0">
                <a:latin typeface="Century Gothic" pitchFamily="34" charset="0"/>
              </a:rPr>
              <a:t>Plazo de la Concesión	: </a:t>
            </a:r>
            <a:r>
              <a:rPr lang="es-PE" sz="1800" dirty="0">
                <a:latin typeface="Century Gothic" pitchFamily="34" charset="0"/>
              </a:rPr>
              <a:t>25 años.</a:t>
            </a:r>
          </a:p>
          <a:p>
            <a:r>
              <a:rPr lang="es-PE" sz="1800" b="1" dirty="0">
                <a:latin typeface="Century Gothic" pitchFamily="34" charset="0"/>
              </a:rPr>
              <a:t>Tipo de Concesión		: </a:t>
            </a:r>
            <a:r>
              <a:rPr lang="es-PE" sz="1800" dirty="0">
                <a:latin typeface="Century Gothic" pitchFamily="34" charset="0"/>
              </a:rPr>
              <a:t>Co-Financiada.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>
              <a:buNone/>
            </a:pPr>
            <a:endParaRPr lang="es-PE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s-PE" b="1" dirty="0">
                <a:latin typeface="Century Gothic" pitchFamily="34" charset="0"/>
              </a:rPr>
              <a:t>2. Aspectos Generales de la Concesión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275771" y="1267089"/>
            <a:ext cx="34689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entury Gothic"/>
                <a:cs typeface="Century Gothic"/>
              </a:rPr>
              <a:t>Esquema de la Concesión</a:t>
            </a:r>
          </a:p>
          <a:p>
            <a:endParaRPr lang="es-ES" b="1" dirty="0">
              <a:latin typeface="Century Gothic"/>
              <a:cs typeface="Century Gothic"/>
            </a:endParaRPr>
          </a:p>
          <a:p>
            <a:pPr algn="just">
              <a:lnSpc>
                <a:spcPct val="150000"/>
              </a:lnSpc>
            </a:pPr>
            <a:r>
              <a:rPr lang="es-ES" sz="1600" b="1" i="1" dirty="0">
                <a:latin typeface="Century Gothic"/>
                <a:cs typeface="Century Gothic"/>
              </a:rPr>
              <a:t>Distribución de los distintos Sub Tramos que componen la Concesión de la Carretera Longitudinal de la Sierra Tramo 2</a:t>
            </a:r>
          </a:p>
        </p:txBody>
      </p:sp>
      <p:pic>
        <p:nvPicPr>
          <p:cNvPr id="2" name="Imagen 1" descr="LONG.SIERRA_Int.Ini..pdf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8" y="159657"/>
            <a:ext cx="5225143" cy="6560457"/>
          </a:xfrm>
          <a:prstGeom prst="rect">
            <a:avLst/>
          </a:prstGeom>
        </p:spPr>
      </p:pic>
      <p:pic>
        <p:nvPicPr>
          <p:cNvPr id="5" name="Imagen 4" descr="173_CONVIAL_o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8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604" y="1256320"/>
            <a:ext cx="8042276" cy="4814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E" b="1" dirty="0">
                <a:latin typeface="Century Gothic" pitchFamily="34" charset="0"/>
              </a:rPr>
              <a:t>Infraestructura Concesionada:</a:t>
            </a:r>
          </a:p>
          <a:p>
            <a:r>
              <a:rPr lang="es-PE" sz="1800" b="1" dirty="0">
                <a:latin typeface="Century Gothic" pitchFamily="34" charset="0"/>
              </a:rPr>
              <a:t>Longitud	:</a:t>
            </a:r>
            <a:r>
              <a:rPr lang="es-PE" sz="1800" dirty="0">
                <a:latin typeface="Century Gothic" pitchFamily="34" charset="0"/>
              </a:rPr>
              <a:t> 875 km en 18 Sub-tramos.</a:t>
            </a:r>
          </a:p>
          <a:p>
            <a:r>
              <a:rPr lang="es-PE" sz="1800" b="1" dirty="0">
                <a:latin typeface="Century Gothic" pitchFamily="34" charset="0"/>
              </a:rPr>
              <a:t>Red Vial	:</a:t>
            </a:r>
            <a:r>
              <a:rPr lang="es-PE" sz="1800" dirty="0">
                <a:latin typeface="Century Gothic" pitchFamily="34" charset="0"/>
              </a:rPr>
              <a:t> Tramo 2 de la Carretera Longitudinal de la Sierra.</a:t>
            </a:r>
          </a:p>
          <a:p>
            <a:r>
              <a:rPr lang="es-PE" sz="1800" b="1" dirty="0">
                <a:latin typeface="Century Gothic" pitchFamily="34" charset="0"/>
              </a:rPr>
              <a:t>Compromisos:</a:t>
            </a:r>
          </a:p>
          <a:p>
            <a:pPr lvl="1"/>
            <a:r>
              <a:rPr lang="es-PE" sz="1600" i="1" dirty="0">
                <a:latin typeface="Century Gothic" pitchFamily="34" charset="0"/>
              </a:rPr>
              <a:t>Rehabilitación y Mejoramiento	: 2 Sub-tramos.</a:t>
            </a:r>
          </a:p>
          <a:p>
            <a:pPr lvl="1"/>
            <a:r>
              <a:rPr lang="es-PE" sz="1600" i="1" dirty="0">
                <a:latin typeface="Century Gothic" pitchFamily="34" charset="0"/>
              </a:rPr>
              <a:t>Mantenimiento Periódico Inicial	: 8 Sub-tramos.</a:t>
            </a:r>
          </a:p>
          <a:p>
            <a:pPr lvl="1"/>
            <a:r>
              <a:rPr lang="es-PE" sz="1600" i="1" dirty="0">
                <a:latin typeface="Century Gothic" pitchFamily="34" charset="0"/>
              </a:rPr>
              <a:t>Conservación Rutinaria		: 8 Sub-tramos.</a:t>
            </a:r>
          </a:p>
          <a:p>
            <a:r>
              <a:rPr lang="es-PE" sz="2000" b="1" dirty="0">
                <a:latin typeface="Century Gothic" pitchFamily="34" charset="0"/>
              </a:rPr>
              <a:t>Unidades de Peaje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Existentes	: </a:t>
            </a:r>
            <a:r>
              <a:rPr lang="es-PE" sz="1600" dirty="0" err="1">
                <a:latin typeface="Century Gothic" pitchFamily="34" charset="0"/>
              </a:rPr>
              <a:t>Menocucho</a:t>
            </a:r>
            <a:r>
              <a:rPr lang="es-PE" sz="1600" dirty="0">
                <a:latin typeface="Century Gothic" pitchFamily="34" charset="0"/>
              </a:rPr>
              <a:t>, Sub-tramo Trujillo – </a:t>
            </a:r>
            <a:r>
              <a:rPr lang="es-PE" sz="1600" dirty="0" err="1">
                <a:latin typeface="Century Gothic" pitchFamily="34" charset="0"/>
              </a:rPr>
              <a:t>Dv</a:t>
            </a:r>
            <a:r>
              <a:rPr lang="es-PE" sz="1600" dirty="0">
                <a:latin typeface="Century Gothic" pitchFamily="34" charset="0"/>
              </a:rPr>
              <a:t>. </a:t>
            </a:r>
            <a:r>
              <a:rPr lang="es-PE" sz="1600" dirty="0" err="1">
                <a:latin typeface="Century Gothic" pitchFamily="34" charset="0"/>
              </a:rPr>
              <a:t>Otuzco</a:t>
            </a:r>
            <a:r>
              <a:rPr lang="es-PE" sz="1600" dirty="0">
                <a:latin typeface="Century Gothic" pitchFamily="34" charset="0"/>
              </a:rPr>
              <a:t> y Ciudad de 		Dios, Sub-tramo  Ciudad de Dios – </a:t>
            </a:r>
            <a:r>
              <a:rPr lang="es-PE" sz="1600" dirty="0" err="1">
                <a:latin typeface="Century Gothic" pitchFamily="34" charset="0"/>
              </a:rPr>
              <a:t>Dv</a:t>
            </a:r>
            <a:r>
              <a:rPr lang="es-PE" sz="1600" dirty="0">
                <a:latin typeface="Century Gothic" pitchFamily="34" charset="0"/>
              </a:rPr>
              <a:t>. </a:t>
            </a:r>
            <a:r>
              <a:rPr lang="es-PE" sz="1600" dirty="0" err="1">
                <a:latin typeface="Century Gothic" pitchFamily="34" charset="0"/>
              </a:rPr>
              <a:t>Chilete</a:t>
            </a:r>
            <a:r>
              <a:rPr lang="es-PE" sz="1600" dirty="0">
                <a:latin typeface="Century Gothic" pitchFamily="34" charset="0"/>
              </a:rPr>
              <a:t>.</a:t>
            </a:r>
          </a:p>
          <a:p>
            <a:pPr lvl="1"/>
            <a:r>
              <a:rPr lang="es-PE" sz="1600" dirty="0">
                <a:latin typeface="Century Gothic" pitchFamily="34" charset="0"/>
              </a:rPr>
              <a:t>Por Construir: 7.</a:t>
            </a:r>
          </a:p>
          <a:p>
            <a:endParaRPr lang="es-PE" sz="2000" dirty="0">
              <a:latin typeface="Century Gothic" pitchFamily="34" charset="0"/>
            </a:endParaRP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275" y="1150035"/>
            <a:ext cx="8042276" cy="4343400"/>
          </a:xfrm>
        </p:spPr>
        <p:txBody>
          <a:bodyPr/>
          <a:lstStyle/>
          <a:p>
            <a:pPr>
              <a:buNone/>
            </a:pPr>
            <a:r>
              <a:rPr lang="es-PE" b="1" i="1" u="sng" dirty="0">
                <a:latin typeface="Century Gothic" pitchFamily="34" charset="0"/>
              </a:rPr>
              <a:t>Rehabilitación y Mejoramiento</a:t>
            </a:r>
          </a:p>
          <a:p>
            <a:r>
              <a:rPr lang="es-PE" sz="1800" b="1" dirty="0">
                <a:latin typeface="Century Gothic" pitchFamily="34" charset="0"/>
              </a:rPr>
              <a:t>Sub-tramos		:  90.1Km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Sub-tramo 1	: </a:t>
            </a:r>
            <a:r>
              <a:rPr lang="es-PE" sz="1800" dirty="0" err="1">
                <a:latin typeface="Century Gothic" pitchFamily="34" charset="0"/>
              </a:rPr>
              <a:t>Chiple</a:t>
            </a:r>
            <a:r>
              <a:rPr lang="es-PE" sz="1800" dirty="0">
                <a:latin typeface="Century Gothic" pitchFamily="34" charset="0"/>
              </a:rPr>
              <a:t> – </a:t>
            </a:r>
            <a:r>
              <a:rPr lang="es-PE" sz="1800" dirty="0" err="1">
                <a:latin typeface="Century Gothic" pitchFamily="34" charset="0"/>
              </a:rPr>
              <a:t>Cutervo</a:t>
            </a:r>
            <a:r>
              <a:rPr lang="es-PE" sz="1800" dirty="0">
                <a:latin typeface="Century Gothic" pitchFamily="34" charset="0"/>
              </a:rPr>
              <a:t> (60.7 Km)</a:t>
            </a:r>
          </a:p>
          <a:p>
            <a:pPr lvl="1"/>
            <a:r>
              <a:rPr lang="es-PE" sz="1800" dirty="0">
                <a:latin typeface="Century Gothic" pitchFamily="34" charset="0"/>
              </a:rPr>
              <a:t>Sub-tramo 2	: Cochabamba – </a:t>
            </a:r>
            <a:r>
              <a:rPr lang="es-PE" sz="1800" dirty="0" err="1">
                <a:latin typeface="Century Gothic" pitchFamily="34" charset="0"/>
              </a:rPr>
              <a:t>Cutervo</a:t>
            </a:r>
            <a:r>
              <a:rPr lang="es-PE" sz="1800" dirty="0">
                <a:latin typeface="Century Gothic" pitchFamily="34" charset="0"/>
              </a:rPr>
              <a:t> (29.4 Km)</a:t>
            </a:r>
          </a:p>
          <a:p>
            <a:r>
              <a:rPr lang="es-PE" sz="1800" b="1" dirty="0">
                <a:latin typeface="Century Gothic" pitchFamily="34" charset="0"/>
              </a:rPr>
              <a:t>Pago por Rehabilitación y Mejoramiento (PRM) :  USD147.3 Millones</a:t>
            </a:r>
          </a:p>
          <a:p>
            <a:r>
              <a:rPr lang="es-PE" sz="1800" b="1" dirty="0">
                <a:latin typeface="Century Gothic" pitchFamily="34" charset="0"/>
              </a:rPr>
              <a:t>Fecha de Inicio de Obras		:</a:t>
            </a:r>
            <a:r>
              <a:rPr lang="es-PE" sz="1800" dirty="0">
                <a:latin typeface="Century Gothic" pitchFamily="34" charset="0"/>
              </a:rPr>
              <a:t> </a:t>
            </a:r>
            <a:r>
              <a:rPr lang="es-PE" sz="1800" b="1" dirty="0">
                <a:latin typeface="Century Gothic" pitchFamily="34" charset="0"/>
              </a:rPr>
              <a:t>14 de Agosto de 2014</a:t>
            </a:r>
          </a:p>
          <a:p>
            <a:r>
              <a:rPr lang="es-PE" sz="1800" b="1" dirty="0">
                <a:latin typeface="Century Gothic" pitchFamily="34" charset="0"/>
              </a:rPr>
              <a:t>Avance Acumulado a Enero 2016	:</a:t>
            </a:r>
            <a:r>
              <a:rPr lang="es-PE" sz="1800" dirty="0">
                <a:latin typeface="Century Gothic" pitchFamily="34" charset="0"/>
              </a:rPr>
              <a:t> </a:t>
            </a:r>
            <a:r>
              <a:rPr lang="es-PE" sz="1800" b="1" dirty="0">
                <a:latin typeface="Century Gothic" pitchFamily="34" charset="0"/>
              </a:rPr>
              <a:t>56.04% </a:t>
            </a:r>
          </a:p>
          <a:p>
            <a:r>
              <a:rPr lang="es-PE" sz="1800" b="1" dirty="0">
                <a:latin typeface="Century Gothic" pitchFamily="34" charset="0"/>
              </a:rPr>
              <a:t>Plazo Ejecución			:</a:t>
            </a:r>
            <a:r>
              <a:rPr lang="es-PE" sz="1800" dirty="0">
                <a:latin typeface="Century Gothic" pitchFamily="34" charset="0"/>
              </a:rPr>
              <a:t> </a:t>
            </a:r>
            <a:r>
              <a:rPr lang="es-PE" sz="1800" b="1" dirty="0">
                <a:latin typeface="Century Gothic" pitchFamily="34" charset="0"/>
              </a:rPr>
              <a:t>24 Meses</a:t>
            </a:r>
            <a:r>
              <a:rPr lang="es-PE" sz="1800" dirty="0">
                <a:latin typeface="Century Gothic" pitchFamily="34" charset="0"/>
              </a:rPr>
              <a:t>.</a:t>
            </a:r>
          </a:p>
        </p:txBody>
      </p:sp>
      <p:pic>
        <p:nvPicPr>
          <p:cNvPr id="4" name="Imagen 3" descr="173_CONVIAL_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371809"/>
            <a:ext cx="2806700" cy="4259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3263</TotalTime>
  <Words>1012</Words>
  <Application>Microsoft Office PowerPoint</Application>
  <PresentationFormat>Presentación en pantalla (4:3)</PresentationFormat>
  <Paragraphs>252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Calibri</vt:lpstr>
      <vt:lpstr>Century Gothic</vt:lpstr>
      <vt:lpstr>News Gothic MT</vt:lpstr>
      <vt:lpstr>Wingdings 2</vt:lpstr>
      <vt:lpstr>Brisa</vt:lpstr>
      <vt:lpstr>Concesionaria Vial Sierra Norte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Concesionaria Vial Sierra Norte</dc:title>
  <dc:creator>JVC</dc:creator>
  <cp:lastModifiedBy>Jose Gómez</cp:lastModifiedBy>
  <cp:revision>115</cp:revision>
  <cp:lastPrinted>2016-03-01T23:52:43Z</cp:lastPrinted>
  <dcterms:created xsi:type="dcterms:W3CDTF">2015-02-26T00:16:40Z</dcterms:created>
  <dcterms:modified xsi:type="dcterms:W3CDTF">2016-03-04T18:34:39Z</dcterms:modified>
</cp:coreProperties>
</file>