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xlsx" ContentType="application/vnd.openxmlformats-officedocument.spreadsheetml.sheet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5.xml" ContentType="application/vnd.openxmlformats-officedocument.drawingml.chart+xml"/>
  <Override PartName="/ppt/notesSlides/notesSlide1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2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theme/themeOverride4.xml" ContentType="application/vnd.openxmlformats-officedocument.themeOverr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8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9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39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42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43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44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45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49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30" r:id="rId2"/>
    <p:sldMasterId id="2147483950" r:id="rId3"/>
  </p:sldMasterIdLst>
  <p:notesMasterIdLst>
    <p:notesMasterId r:id="rId79"/>
  </p:notesMasterIdLst>
  <p:sldIdLst>
    <p:sldId id="257" r:id="rId4"/>
    <p:sldId id="420" r:id="rId5"/>
    <p:sldId id="259" r:id="rId6"/>
    <p:sldId id="359" r:id="rId7"/>
    <p:sldId id="261" r:id="rId8"/>
    <p:sldId id="263" r:id="rId9"/>
    <p:sldId id="360" r:id="rId10"/>
    <p:sldId id="421" r:id="rId11"/>
    <p:sldId id="361" r:id="rId12"/>
    <p:sldId id="265" r:id="rId13"/>
    <p:sldId id="358" r:id="rId14"/>
    <p:sldId id="267" r:id="rId15"/>
    <p:sldId id="447" r:id="rId16"/>
    <p:sldId id="448" r:id="rId17"/>
    <p:sldId id="449" r:id="rId18"/>
    <p:sldId id="450" r:id="rId19"/>
    <p:sldId id="451" r:id="rId20"/>
    <p:sldId id="273" r:id="rId21"/>
    <p:sldId id="452" r:id="rId22"/>
    <p:sldId id="453" r:id="rId23"/>
    <p:sldId id="454" r:id="rId24"/>
    <p:sldId id="455" r:id="rId25"/>
    <p:sldId id="456" r:id="rId26"/>
    <p:sldId id="431" r:id="rId27"/>
    <p:sldId id="407" r:id="rId28"/>
    <p:sldId id="471" r:id="rId29"/>
    <p:sldId id="408" r:id="rId30"/>
    <p:sldId id="294" r:id="rId31"/>
    <p:sldId id="457" r:id="rId32"/>
    <p:sldId id="458" r:id="rId33"/>
    <p:sldId id="459" r:id="rId34"/>
    <p:sldId id="460" r:id="rId35"/>
    <p:sldId id="353" r:id="rId36"/>
    <p:sldId id="461" r:id="rId37"/>
    <p:sldId id="462" r:id="rId38"/>
    <p:sldId id="300" r:id="rId39"/>
    <p:sldId id="463" r:id="rId40"/>
    <p:sldId id="464" r:id="rId41"/>
    <p:sldId id="465" r:id="rId42"/>
    <p:sldId id="388" r:id="rId43"/>
    <p:sldId id="301" r:id="rId44"/>
    <p:sldId id="302" r:id="rId45"/>
    <p:sldId id="394" r:id="rId46"/>
    <p:sldId id="396" r:id="rId47"/>
    <p:sldId id="305" r:id="rId48"/>
    <p:sldId id="306" r:id="rId49"/>
    <p:sldId id="307" r:id="rId50"/>
    <p:sldId id="466" r:id="rId51"/>
    <p:sldId id="467" r:id="rId52"/>
    <p:sldId id="309" r:id="rId53"/>
    <p:sldId id="468" r:id="rId54"/>
    <p:sldId id="310" r:id="rId55"/>
    <p:sldId id="312" r:id="rId56"/>
    <p:sldId id="469" r:id="rId57"/>
    <p:sldId id="438" r:id="rId58"/>
    <p:sldId id="439" r:id="rId59"/>
    <p:sldId id="440" r:id="rId60"/>
    <p:sldId id="477" r:id="rId61"/>
    <p:sldId id="441" r:id="rId62"/>
    <p:sldId id="444" r:id="rId63"/>
    <p:sldId id="479" r:id="rId64"/>
    <p:sldId id="478" r:id="rId65"/>
    <p:sldId id="442" r:id="rId66"/>
    <p:sldId id="443" r:id="rId67"/>
    <p:sldId id="398" r:id="rId68"/>
    <p:sldId id="315" r:id="rId69"/>
    <p:sldId id="472" r:id="rId70"/>
    <p:sldId id="473" r:id="rId71"/>
    <p:sldId id="474" r:id="rId72"/>
    <p:sldId id="475" r:id="rId73"/>
    <p:sldId id="417" r:id="rId74"/>
    <p:sldId id="410" r:id="rId75"/>
    <p:sldId id="411" r:id="rId76"/>
    <p:sldId id="446" r:id="rId77"/>
    <p:sldId id="412" r:id="rId78"/>
  </p:sldIdLst>
  <p:sldSz cx="9144000" cy="5145088"/>
  <p:notesSz cx="6797675" cy="9928225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mmy Aizprua" initials="JA" lastIdx="2" clrIdx="0">
    <p:extLst>
      <p:ext uri="{19B8F6BF-5375-455C-9EA6-DF929625EA0E}">
        <p15:presenceInfo xmlns:p15="http://schemas.microsoft.com/office/powerpoint/2012/main" userId="S-1-5-21-2382996338-3348846013-3690865605-606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D22D20"/>
    <a:srgbClr val="D51D1D"/>
    <a:srgbClr val="DB2517"/>
    <a:srgbClr val="D02E22"/>
    <a:srgbClr val="CC3626"/>
    <a:srgbClr val="C23A30"/>
    <a:srgbClr val="B2362C"/>
    <a:srgbClr val="DE00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76" autoAdjust="0"/>
    <p:restoredTop sz="94434" autoAdjust="0"/>
  </p:normalViewPr>
  <p:slideViewPr>
    <p:cSldViewPr>
      <p:cViewPr varScale="1">
        <p:scale>
          <a:sx n="97" d="100"/>
          <a:sy n="97" d="100"/>
        </p:scale>
        <p:origin x="786" y="84"/>
      </p:cViewPr>
      <p:guideLst>
        <p:guide orient="horz" pos="162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tableStyles" Target="tableStyle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OPERACIONES\OPERACIONES\09%20Informe%20Ejecutivo\2017\12%20Diciembre\Tramo%202%20(envia%20javier)\04.-%20Accidente%20de%20Tr&#225;nsito%20Diciembre%20-%2017%20T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OPERACIONES\OPERACIONES\09%20Informe%20Ejecutivo\2017\12%20Diciembre\Tramo%202%20(envia%20javier)\04.-%20Accidente%20de%20Tr&#225;nsito%20Diciembre%20-%2017%20T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OPERACIONES\OPERACIONES\09%20Informe%20Ejecutivo\2017\12%20Diciembre\Tramo%202%20(envia%20javier)\04.-%20Accidente%20de%20Tr&#225;nsito%20Diciembre%20-%2017%20T2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OPERACIONES\OPERACIONES\09%20Informe%20Ejecutivo\2017\12%20Diciembre\Tramo%202%20(envia%20javier)\01.-%20Data%20Abril%20-%20Diciembre%20-%2017%20T2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OPERACIONES\OPERACIONES\PLAN%20DE%20NEGOCIOS\Comparativo%20Proyecci&#243;n%20MTC%20vs%20IMD%20Real%20IIRSA%20Su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="1" i="0" u="none" strike="noStrike" baseline="0">
                <a:solidFill>
                  <a:srgbClr val="000000"/>
                </a:solidFill>
                <a:latin typeface="Arabic Typesetting"/>
                <a:ea typeface="Arabic Typesetting"/>
                <a:cs typeface="Arabic Typesetting"/>
              </a:defRPr>
            </a:pPr>
            <a:r>
              <a:rPr lang="es-PE" sz="2000"/>
              <a:t>Tipo de Accidentes</a:t>
            </a:r>
          </a:p>
        </c:rich>
      </c:tx>
      <c:layout>
        <c:manualLayout>
          <c:xMode val="edge"/>
          <c:yMode val="edge"/>
          <c:x val="0.18977746362787493"/>
          <c:y val="1.4767831090121756E-2"/>
        </c:manualLayout>
      </c:layout>
      <c:overlay val="0"/>
    </c:title>
    <c:autoTitleDeleted val="0"/>
    <c:view3D>
      <c:rotX val="2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58392703714785E-2"/>
          <c:y val="0.26655598815628539"/>
          <c:w val="0.81683214592570386"/>
          <c:h val="0.67067769782145559"/>
        </c:manualLayout>
      </c:layout>
      <c:pie3DChart>
        <c:varyColors val="1"/>
        <c:ser>
          <c:idx val="0"/>
          <c:order val="0"/>
          <c:tx>
            <c:strRef>
              <c:f>GRAFICOS!$AD$32</c:f>
              <c:strCache>
                <c:ptCount val="1"/>
                <c:pt idx="0">
                  <c:v>TOTAL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2060"/>
              </a:solidFill>
            </c:spPr>
            <c:extLst>
              <c:ext xmlns:c16="http://schemas.microsoft.com/office/drawing/2014/chart" uri="{C3380CC4-5D6E-409C-BE32-E72D297353CC}">
                <c16:uniqueId val="{00000001-EBB6-419F-9924-9AABA1AF767B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EBB6-419F-9924-9AABA1AF767B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EBB6-419F-9924-9AABA1AF767B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EBB6-419F-9924-9AABA1AF767B}"/>
              </c:ext>
            </c:extLst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EBB6-419F-9924-9AABA1AF767B}"/>
              </c:ext>
            </c:extLst>
          </c:dPt>
          <c:dLbls>
            <c:dLbl>
              <c:idx val="0"/>
              <c:layout>
                <c:manualLayout>
                  <c:x val="7.2423863146482331E-2"/>
                  <c:y val="-2.356244905416420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BB6-419F-9924-9AABA1AF767B}"/>
                </c:ext>
              </c:extLst>
            </c:dLbl>
            <c:dLbl>
              <c:idx val="1"/>
              <c:layout>
                <c:manualLayout>
                  <c:x val="-0.11591299446242992"/>
                  <c:y val="8.219905650654449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BB6-419F-9924-9AABA1AF767B}"/>
                </c:ext>
              </c:extLst>
            </c:dLbl>
            <c:dLbl>
              <c:idx val="2"/>
              <c:layout>
                <c:manualLayout>
                  <c:x val="-6.4494907280046518E-2"/>
                  <c:y val="-0.2944714646849920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BB6-419F-9924-9AABA1AF767B}"/>
                </c:ext>
              </c:extLst>
            </c:dLbl>
            <c:dLbl>
              <c:idx val="3"/>
              <c:layout>
                <c:manualLayout>
                  <c:x val="0.13640319707733903"/>
                  <c:y val="7.485817147782743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BB6-419F-9924-9AABA1AF767B}"/>
                </c:ext>
              </c:extLst>
            </c:dLbl>
            <c:dLbl>
              <c:idx val="4"/>
              <c:layout>
                <c:manualLayout>
                  <c:x val="-8.1516929781429381E-2"/>
                  <c:y val="-3.192898501841080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OTROS 1%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BB6-419F-9924-9AABA1AF76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P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GRAFICOS!$AC$33:$AC$37</c:f>
              <c:strCache>
                <c:ptCount val="5"/>
                <c:pt idx="0">
                  <c:v>ATROPELLO</c:v>
                </c:pt>
                <c:pt idx="1">
                  <c:v>CHOQUE</c:v>
                </c:pt>
                <c:pt idx="2">
                  <c:v>DESPISTE</c:v>
                </c:pt>
                <c:pt idx="3">
                  <c:v>VOLCADURA</c:v>
                </c:pt>
                <c:pt idx="4">
                  <c:v>OTROS</c:v>
                </c:pt>
              </c:strCache>
            </c:strRef>
          </c:cat>
          <c:val>
            <c:numRef>
              <c:f>GRAFICOS!$AD$33:$AD$37</c:f>
              <c:numCache>
                <c:formatCode>General</c:formatCode>
                <c:ptCount val="5"/>
                <c:pt idx="0">
                  <c:v>8</c:v>
                </c:pt>
                <c:pt idx="1">
                  <c:v>131</c:v>
                </c:pt>
                <c:pt idx="2">
                  <c:v>518</c:v>
                </c:pt>
                <c:pt idx="3">
                  <c:v>159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BB6-419F-9924-9AABA1AF76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ln>
      <a:solidFill>
        <a:schemeClr val="bg1">
          <a:lumMod val="50000"/>
        </a:schemeClr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P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abic Typesetting"/>
                <a:ea typeface="Arabic Typesetting"/>
                <a:cs typeface="Arabic Typesetting"/>
              </a:defRPr>
            </a:pPr>
            <a:r>
              <a:rPr lang="es-PE" sz="1600"/>
              <a:t>Vehículos Involucrados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4881207324287298E-2"/>
          <c:y val="0.20475779061834981"/>
          <c:w val="0.8916666666666665"/>
          <c:h val="0.73227435112277661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002060"/>
              </a:solidFill>
            </c:spPr>
            <c:extLst>
              <c:ext xmlns:c16="http://schemas.microsoft.com/office/drawing/2014/chart" uri="{C3380CC4-5D6E-409C-BE32-E72D297353CC}">
                <c16:uniqueId val="{00000001-08B0-4F61-B64A-1D5BBB2EA2A6}"/>
              </c:ext>
            </c:extLst>
          </c:dPt>
          <c:dPt>
            <c:idx val="1"/>
            <c:bubble3D val="0"/>
            <c:explosion val="2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08B0-4F61-B64A-1D5BBB2EA2A6}"/>
              </c:ext>
            </c:extLst>
          </c:dPt>
          <c:dPt>
            <c:idx val="2"/>
            <c:bubble3D val="0"/>
            <c:explosion val="17"/>
            <c:spPr>
              <a:solidFill>
                <a:schemeClr val="accent1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08B0-4F61-B64A-1D5BBB2EA2A6}"/>
              </c:ext>
            </c:extLst>
          </c:dPt>
          <c:dLbls>
            <c:dLbl>
              <c:idx val="0"/>
              <c:layout>
                <c:manualLayout>
                  <c:x val="6.6961139274010498E-2"/>
                  <c:y val="9.1648611037714219E-3"/>
                </c:manualLayout>
              </c:layout>
              <c:spPr/>
              <c:txPr>
                <a:bodyPr/>
                <a:lstStyle/>
                <a:p>
                  <a:pPr>
                    <a:defRPr sz="8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P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8B0-4F61-B64A-1D5BBB2EA2A6}"/>
                </c:ext>
              </c:extLst>
            </c:dLbl>
            <c:dLbl>
              <c:idx val="1"/>
              <c:layout>
                <c:manualLayout>
                  <c:x val="-0.21360589395982221"/>
                  <c:y val="-0.16827792359288421"/>
                </c:manualLayout>
              </c:layout>
              <c:spPr/>
              <c:txPr>
                <a:bodyPr/>
                <a:lstStyle/>
                <a:p>
                  <a:pPr>
                    <a:defRPr sz="8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P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8B0-4F61-B64A-1D5BBB2EA2A6}"/>
                </c:ext>
              </c:extLst>
            </c:dLbl>
            <c:dLbl>
              <c:idx val="2"/>
              <c:layout>
                <c:manualLayout>
                  <c:x val="0.17255272413777289"/>
                  <c:y val="3.6869690945237663E-2"/>
                </c:manualLayout>
              </c:layout>
              <c:spPr/>
              <c:txPr>
                <a:bodyPr/>
                <a:lstStyle/>
                <a:p>
                  <a:pPr>
                    <a:defRPr sz="8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P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8B0-4F61-B64A-1D5BBB2EA2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P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GRAFICOS!$V$32:$V$34</c:f>
              <c:strCache>
                <c:ptCount val="3"/>
                <c:pt idx="0">
                  <c:v>MENOR</c:v>
                </c:pt>
                <c:pt idx="1">
                  <c:v>LIGERO</c:v>
                </c:pt>
                <c:pt idx="2">
                  <c:v>PESADO</c:v>
                </c:pt>
              </c:strCache>
            </c:strRef>
          </c:cat>
          <c:val>
            <c:numRef>
              <c:f>GRAFICOS!$W$32:$W$34</c:f>
              <c:numCache>
                <c:formatCode>0</c:formatCode>
                <c:ptCount val="3"/>
                <c:pt idx="0">
                  <c:v>14</c:v>
                </c:pt>
                <c:pt idx="1">
                  <c:v>574</c:v>
                </c:pt>
                <c:pt idx="2">
                  <c:v>330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8B0-4F61-B64A-1D5BBB2EA2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ln>
      <a:solidFill>
        <a:schemeClr val="bg1">
          <a:lumMod val="50000"/>
        </a:schemeClr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P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s-PE"/>
              <a:t>ACCIDENTES OCURRIDOS POR SUB TRAMO </a:t>
            </a:r>
          </a:p>
        </c:rich>
      </c:tx>
      <c:layout>
        <c:manualLayout>
          <c:xMode val="edge"/>
          <c:yMode val="edge"/>
          <c:x val="0.42200233404262183"/>
          <c:y val="5.4485095823695984E-2"/>
        </c:manualLayout>
      </c:layout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9057983335206855"/>
          <c:y val="0.17692754969512664"/>
          <c:w val="0.67764181348110708"/>
          <c:h val="0.397097388748155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GRAFICOS!$X$2</c:f>
              <c:strCache>
                <c:ptCount val="1"/>
                <c:pt idx="0">
                  <c:v>N° ACCIDENTES</c:v>
                </c:pt>
              </c:strCache>
            </c:strRef>
          </c:tx>
          <c:invertIfNegative val="0"/>
          <c:cat>
            <c:strRef>
              <c:f>GRAFICOS!$W$3:$W$6</c:f>
              <c:strCache>
                <c:ptCount val="4"/>
                <c:pt idx="0">
                  <c:v>SUB TRAMO 1</c:v>
                </c:pt>
                <c:pt idx="1">
                  <c:v>SUB TRAMO 2</c:v>
                </c:pt>
                <c:pt idx="2">
                  <c:v>SUB TRAMO 3</c:v>
                </c:pt>
                <c:pt idx="3">
                  <c:v>SUB TRAMO 4</c:v>
                </c:pt>
              </c:strCache>
            </c:strRef>
          </c:cat>
          <c:val>
            <c:numRef>
              <c:f>GRAFICOS!$X$3:$X$6</c:f>
              <c:numCache>
                <c:formatCode>General</c:formatCode>
                <c:ptCount val="4"/>
                <c:pt idx="0">
                  <c:v>228</c:v>
                </c:pt>
                <c:pt idx="1">
                  <c:v>212</c:v>
                </c:pt>
                <c:pt idx="2">
                  <c:v>231</c:v>
                </c:pt>
                <c:pt idx="3">
                  <c:v>151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B1-46D8-9ADE-06D2B9A13ECF}"/>
            </c:ext>
          </c:extLst>
        </c:ser>
        <c:ser>
          <c:idx val="1"/>
          <c:order val="1"/>
          <c:tx>
            <c:strRef>
              <c:f>GRAFICOS!$Y$2</c:f>
              <c:strCache>
                <c:ptCount val="1"/>
                <c:pt idx="0">
                  <c:v>ACC.C/DAÑOS MATERIALES</c:v>
                </c:pt>
              </c:strCache>
            </c:strRef>
          </c:tx>
          <c:invertIfNegative val="0"/>
          <c:cat>
            <c:strRef>
              <c:f>GRAFICOS!$W$3:$W$6</c:f>
              <c:strCache>
                <c:ptCount val="4"/>
                <c:pt idx="0">
                  <c:v>SUB TRAMO 1</c:v>
                </c:pt>
                <c:pt idx="1">
                  <c:v>SUB TRAMO 2</c:v>
                </c:pt>
                <c:pt idx="2">
                  <c:v>SUB TRAMO 3</c:v>
                </c:pt>
                <c:pt idx="3">
                  <c:v>SUB TRAMO 4</c:v>
                </c:pt>
              </c:strCache>
            </c:strRef>
          </c:cat>
          <c:val>
            <c:numRef>
              <c:f>GRAFICOS!$Y$3:$Y$6</c:f>
              <c:numCache>
                <c:formatCode>General</c:formatCode>
                <c:ptCount val="4"/>
                <c:pt idx="0">
                  <c:v>140</c:v>
                </c:pt>
                <c:pt idx="1">
                  <c:v>138</c:v>
                </c:pt>
                <c:pt idx="2">
                  <c:v>166</c:v>
                </c:pt>
                <c:pt idx="3">
                  <c:v>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B1-46D8-9ADE-06D2B9A13ECF}"/>
            </c:ext>
          </c:extLst>
        </c:ser>
        <c:ser>
          <c:idx val="2"/>
          <c:order val="2"/>
          <c:tx>
            <c:strRef>
              <c:f>GRAFICOS!$Z$2</c:f>
              <c:strCache>
                <c:ptCount val="1"/>
                <c:pt idx="0">
                  <c:v>ACCIDENTES CON VICTIMAS</c:v>
                </c:pt>
              </c:strCache>
            </c:strRef>
          </c:tx>
          <c:invertIfNegative val="0"/>
          <c:cat>
            <c:strRef>
              <c:f>GRAFICOS!$W$3:$W$6</c:f>
              <c:strCache>
                <c:ptCount val="4"/>
                <c:pt idx="0">
                  <c:v>SUB TRAMO 1</c:v>
                </c:pt>
                <c:pt idx="1">
                  <c:v>SUB TRAMO 2</c:v>
                </c:pt>
                <c:pt idx="2">
                  <c:v>SUB TRAMO 3</c:v>
                </c:pt>
                <c:pt idx="3">
                  <c:v>SUB TRAMO 4</c:v>
                </c:pt>
              </c:strCache>
            </c:strRef>
          </c:cat>
          <c:val>
            <c:numRef>
              <c:f>GRAFICOS!$Z$3:$Z$6</c:f>
              <c:numCache>
                <c:formatCode>General</c:formatCode>
                <c:ptCount val="4"/>
                <c:pt idx="0">
                  <c:v>88</c:v>
                </c:pt>
                <c:pt idx="1">
                  <c:v>74</c:v>
                </c:pt>
                <c:pt idx="2">
                  <c:v>65</c:v>
                </c:pt>
                <c:pt idx="3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B1-46D8-9ADE-06D2B9A13ECF}"/>
            </c:ext>
          </c:extLst>
        </c:ser>
        <c:ser>
          <c:idx val="3"/>
          <c:order val="3"/>
          <c:tx>
            <c:strRef>
              <c:f>GRAFICOS!$AA$2</c:f>
              <c:strCache>
                <c:ptCount val="1"/>
                <c:pt idx="0">
                  <c:v>HERIDOS</c:v>
                </c:pt>
              </c:strCache>
            </c:strRef>
          </c:tx>
          <c:invertIfNegative val="0"/>
          <c:cat>
            <c:strRef>
              <c:f>GRAFICOS!$W$3:$W$6</c:f>
              <c:strCache>
                <c:ptCount val="4"/>
                <c:pt idx="0">
                  <c:v>SUB TRAMO 1</c:v>
                </c:pt>
                <c:pt idx="1">
                  <c:v>SUB TRAMO 2</c:v>
                </c:pt>
                <c:pt idx="2">
                  <c:v>SUB TRAMO 3</c:v>
                </c:pt>
                <c:pt idx="3">
                  <c:v>SUB TRAMO 4</c:v>
                </c:pt>
              </c:strCache>
            </c:strRef>
          </c:cat>
          <c:val>
            <c:numRef>
              <c:f>GRAFICOS!$AA$3:$AA$6</c:f>
              <c:numCache>
                <c:formatCode>General</c:formatCode>
                <c:ptCount val="4"/>
                <c:pt idx="0">
                  <c:v>298</c:v>
                </c:pt>
                <c:pt idx="1">
                  <c:v>174</c:v>
                </c:pt>
                <c:pt idx="2">
                  <c:v>129</c:v>
                </c:pt>
                <c:pt idx="3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1B1-46D8-9ADE-06D2B9A13ECF}"/>
            </c:ext>
          </c:extLst>
        </c:ser>
        <c:ser>
          <c:idx val="4"/>
          <c:order val="4"/>
          <c:tx>
            <c:strRef>
              <c:f>GRAFICOS!$AB$2</c:f>
              <c:strCache>
                <c:ptCount val="1"/>
                <c:pt idx="0">
                  <c:v>MUERTOS</c:v>
                </c:pt>
              </c:strCache>
            </c:strRef>
          </c:tx>
          <c:invertIfNegative val="0"/>
          <c:cat>
            <c:strRef>
              <c:f>GRAFICOS!$W$3:$W$6</c:f>
              <c:strCache>
                <c:ptCount val="4"/>
                <c:pt idx="0">
                  <c:v>SUB TRAMO 1</c:v>
                </c:pt>
                <c:pt idx="1">
                  <c:v>SUB TRAMO 2</c:v>
                </c:pt>
                <c:pt idx="2">
                  <c:v>SUB TRAMO 3</c:v>
                </c:pt>
                <c:pt idx="3">
                  <c:v>SUB TRAMO 4</c:v>
                </c:pt>
              </c:strCache>
            </c:strRef>
          </c:cat>
          <c:val>
            <c:numRef>
              <c:f>GRAFICOS!$AB$3:$AB$6</c:f>
              <c:numCache>
                <c:formatCode>General</c:formatCode>
                <c:ptCount val="4"/>
                <c:pt idx="0">
                  <c:v>24</c:v>
                </c:pt>
                <c:pt idx="1">
                  <c:v>40</c:v>
                </c:pt>
                <c:pt idx="2">
                  <c:v>5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1B1-46D8-9ADE-06D2B9A13E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0783784"/>
        <c:axId val="146051264"/>
        <c:axId val="0"/>
      </c:bar3DChart>
      <c:catAx>
        <c:axId val="140783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PE"/>
          </a:p>
        </c:txPr>
        <c:crossAx val="146051264"/>
        <c:crosses val="autoZero"/>
        <c:auto val="1"/>
        <c:lblAlgn val="ctr"/>
        <c:lblOffset val="100"/>
        <c:noMultiLvlLbl val="0"/>
      </c:catAx>
      <c:valAx>
        <c:axId val="14605126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PE"/>
          </a:p>
        </c:txPr>
        <c:crossAx val="14078378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PE"/>
          </a:p>
        </c:txPr>
      </c:dTable>
      <c:spPr>
        <a:solidFill>
          <a:schemeClr val="bg1">
            <a:lumMod val="95000"/>
          </a:schemeClr>
        </a:solidFill>
        <a:ln w="25400">
          <a:noFill/>
        </a:ln>
      </c:spPr>
    </c:plotArea>
    <c:plotVisOnly val="1"/>
    <c:dispBlanksAs val="gap"/>
    <c:showDLblsOverMax val="0"/>
  </c:chart>
  <c:spPr>
    <a:ln>
      <a:solidFill>
        <a:schemeClr val="bg1">
          <a:lumMod val="50000"/>
        </a:schemeClr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PE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abic Typesetting"/>
                <a:ea typeface="Arabic Typesetting"/>
                <a:cs typeface="Arabic Typesetting"/>
              </a:defRPr>
            </a:pPr>
            <a:r>
              <a:rPr lang="es-PE" sz="1400" dirty="0"/>
              <a:t>Eventos Atendidos </a:t>
            </a:r>
            <a:r>
              <a:rPr lang="es-PE" sz="1400" dirty="0" smtClean="0"/>
              <a:t>2011 – Diciembre 2017</a:t>
            </a:r>
            <a:endParaRPr lang="es-PE" sz="1400" dirty="0"/>
          </a:p>
        </c:rich>
      </c:tx>
      <c:overlay val="0"/>
    </c:title>
    <c:autoTitleDeleted val="0"/>
    <c:view3D>
      <c:rotX val="25"/>
      <c:rotY val="6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6957190695990592E-2"/>
          <c:y val="0.21964676290463692"/>
          <c:w val="0.89543427761185024"/>
          <c:h val="0.70394721493146695"/>
        </c:manualLayout>
      </c:layout>
      <c:pie3DChart>
        <c:varyColors val="1"/>
        <c:ser>
          <c:idx val="0"/>
          <c:order val="0"/>
          <c:explosion val="21"/>
          <c:dPt>
            <c:idx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E666-4816-B1AA-B59B53B28B2A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E666-4816-B1AA-B59B53B28B2A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E666-4816-B1AA-B59B53B28B2A}"/>
              </c:ext>
            </c:extLst>
          </c:dPt>
          <c:dPt>
            <c:idx val="3"/>
            <c:bubble3D val="0"/>
            <c:explosion val="12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E666-4816-B1AA-B59B53B28B2A}"/>
              </c:ext>
            </c:extLst>
          </c:dPt>
          <c:dPt>
            <c:idx val="4"/>
            <c:bubble3D val="0"/>
            <c:explosion val="11"/>
            <c:spPr>
              <a:solidFill>
                <a:schemeClr val="accent5"/>
              </a:solidFill>
            </c:spPr>
            <c:extLst>
              <c:ext xmlns:c16="http://schemas.microsoft.com/office/drawing/2014/chart" uri="{C3380CC4-5D6E-409C-BE32-E72D297353CC}">
                <c16:uniqueId val="{00000009-E666-4816-B1AA-B59B53B28B2A}"/>
              </c:ext>
            </c:extLst>
          </c:dPt>
          <c:dLbls>
            <c:dLbl>
              <c:idx val="0"/>
              <c:layout>
                <c:manualLayout>
                  <c:x val="-0.15869772025623241"/>
                  <c:y val="-0.1328809419655876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Accidente Tránsito 18%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666-4816-B1AA-B59B53B28B2A}"/>
                </c:ext>
              </c:extLst>
            </c:dLbl>
            <c:dLbl>
              <c:idx val="1"/>
              <c:layout>
                <c:manualLayout>
                  <c:x val="-0.13193491618145456"/>
                  <c:y val="-0.1962015164771070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Afectación</a:t>
                    </a:r>
                  </a:p>
                  <a:p>
                    <a:r>
                      <a:rPr lang="en-US"/>
                      <a:t> Vía 6%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666-4816-B1AA-B59B53B28B2A}"/>
                </c:ext>
              </c:extLst>
            </c:dLbl>
            <c:dLbl>
              <c:idx val="2"/>
              <c:layout>
                <c:manualLayout>
                  <c:x val="3.0992850031677122E-2"/>
                  <c:y val="-0.252731481481481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Auxilio Mecánico 21%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666-4816-B1AA-B59B53B28B2A}"/>
                </c:ext>
              </c:extLst>
            </c:dLbl>
            <c:dLbl>
              <c:idx val="3"/>
              <c:layout>
                <c:manualLayout>
                  <c:x val="0.22913808187769669"/>
                  <c:y val="1.655402449693791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666-4816-B1AA-B59B53B28B2A}"/>
                </c:ext>
              </c:extLst>
            </c:dLbl>
            <c:dLbl>
              <c:idx val="4"/>
              <c:layout>
                <c:manualLayout>
                  <c:x val="-0.10599209581560941"/>
                  <c:y val="7.295567220764072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IDDV 16%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666-4816-B1AA-B59B53B28B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P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'Graficos '!$C$62:$G$62</c:f>
              <c:strCache>
                <c:ptCount val="5"/>
                <c:pt idx="0">
                  <c:v>Accidente Tránsito</c:v>
                </c:pt>
                <c:pt idx="1">
                  <c:v>Afectación Vía</c:v>
                </c:pt>
                <c:pt idx="2">
                  <c:v>Auxilio Mecánico</c:v>
                </c:pt>
                <c:pt idx="3">
                  <c:v>Emergencia</c:v>
                </c:pt>
                <c:pt idx="4">
                  <c:v>IDDV</c:v>
                </c:pt>
              </c:strCache>
            </c:strRef>
          </c:cat>
          <c:val>
            <c:numRef>
              <c:f>'Graficos '!$C$65:$G$65</c:f>
              <c:numCache>
                <c:formatCode>General</c:formatCode>
                <c:ptCount val="5"/>
                <c:pt idx="0">
                  <c:v>822</c:v>
                </c:pt>
                <c:pt idx="1">
                  <c:v>290</c:v>
                </c:pt>
                <c:pt idx="2">
                  <c:v>942</c:v>
                </c:pt>
                <c:pt idx="3">
                  <c:v>1781</c:v>
                </c:pt>
                <c:pt idx="4">
                  <c:v>756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666-4816-B1AA-B59B53B28B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ln>
      <a:solidFill>
        <a:schemeClr val="bg1">
          <a:lumMod val="50000"/>
        </a:schemeClr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PE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 err="1" smtClean="0">
                <a:effectLst/>
              </a:rPr>
              <a:t>Niveles</a:t>
            </a:r>
            <a:r>
              <a:rPr lang="en-US" sz="1400" b="1" baseline="0" dirty="0" smtClean="0">
                <a:effectLst/>
              </a:rPr>
              <a:t> de </a:t>
            </a:r>
            <a:r>
              <a:rPr lang="en-US" sz="1400" b="1" baseline="0" dirty="0" err="1" smtClean="0">
                <a:effectLst/>
              </a:rPr>
              <a:t>Servicio</a:t>
            </a:r>
            <a:r>
              <a:rPr lang="en-US" sz="1400" b="1" baseline="0" dirty="0" smtClean="0">
                <a:effectLst/>
              </a:rPr>
              <a:t> – Mayo y </a:t>
            </a:r>
            <a:r>
              <a:rPr lang="en-US" sz="1400" b="1" baseline="0" dirty="0" err="1" smtClean="0">
                <a:effectLst/>
              </a:rPr>
              <a:t>Diciembre</a:t>
            </a:r>
            <a:r>
              <a:rPr lang="en-US" sz="1400" b="1" baseline="0" dirty="0" smtClean="0">
                <a:effectLst/>
              </a:rPr>
              <a:t> de 2016 TRAMO 2</a:t>
            </a:r>
            <a:endParaRPr lang="en-US" sz="1400" b="1" dirty="0"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Eval OSITRAN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0.239104938271604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C44-41B6-86BE-CA456D82432F}"/>
                </c:ext>
              </c:extLst>
            </c:dLbl>
            <c:dLbl>
              <c:idx val="1"/>
              <c:layout>
                <c:manualLayout>
                  <c:x val="0"/>
                  <c:y val="-0.235185185185185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C44-41B6-86BE-CA456D82432F}"/>
                </c:ext>
              </c:extLst>
            </c:dLbl>
            <c:dLbl>
              <c:idx val="2"/>
              <c:layout>
                <c:manualLayout>
                  <c:x val="-7.6088445638519489E-17"/>
                  <c:y val="-0.235185185185185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C44-41B6-86BE-CA456D82432F}"/>
                </c:ext>
              </c:extLst>
            </c:dLbl>
            <c:dLbl>
              <c:idx val="3"/>
              <c:layout>
                <c:manualLayout>
                  <c:x val="0"/>
                  <c:y val="-0.239104938271604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C44-41B6-86BE-CA456D8243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Sub Tramo 1</c:v>
                </c:pt>
                <c:pt idx="1">
                  <c:v>Sub Tramo 2</c:v>
                </c:pt>
                <c:pt idx="2">
                  <c:v>Sub Tramo 3</c:v>
                </c:pt>
                <c:pt idx="3">
                  <c:v>Sub Tramo 4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98.23</c:v>
                </c:pt>
                <c:pt idx="1">
                  <c:v>98.63</c:v>
                </c:pt>
                <c:pt idx="2">
                  <c:v>98.31</c:v>
                </c:pt>
                <c:pt idx="3">
                  <c:v>98.06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C44-41B6-86BE-CA456D824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88715368"/>
        <c:axId val="88715760"/>
      </c:barChart>
      <c:catAx>
        <c:axId val="88715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88715760"/>
        <c:crosses val="autoZero"/>
        <c:auto val="1"/>
        <c:lblAlgn val="ctr"/>
        <c:lblOffset val="100"/>
        <c:noMultiLvlLbl val="0"/>
      </c:catAx>
      <c:valAx>
        <c:axId val="88715760"/>
        <c:scaling>
          <c:orientation val="minMax"/>
          <c:max val="100"/>
          <c:min val="8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88715368"/>
        <c:crosses val="autoZero"/>
        <c:crossBetween val="between"/>
        <c:majorUnit val="2"/>
        <c:minorUnit val="2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</c:legendEntry>
      <c:layout>
        <c:manualLayout>
          <c:xMode val="edge"/>
          <c:yMode val="edge"/>
          <c:x val="0.8159167997252148"/>
          <c:y val="0.34012469135802464"/>
          <c:w val="0.16967966306416216"/>
          <c:h val="5.67256944444444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PE"/>
              <a:t>Índice</a:t>
            </a:r>
            <a:r>
              <a:rPr lang="es-PE" baseline="0"/>
              <a:t> de mortalidad</a:t>
            </a:r>
            <a:endParaRPr lang="es-PE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'GRAFICOS (2)'!$B$7</c:f>
              <c:strCache>
                <c:ptCount val="1"/>
                <c:pt idx="0">
                  <c:v>2016</c:v>
                </c:pt>
              </c:strCache>
            </c:strRef>
          </c:tx>
          <c:marker>
            <c:symbol val="none"/>
          </c:marker>
          <c:dLbls>
            <c:delete val="1"/>
          </c:dLbls>
          <c:cat>
            <c:strRef>
              <c:f>'GRAFICOS (2)'!$C$6:$N$6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'GRAFICOS (2)'!$C$7:$N$7</c:f>
              <c:numCache>
                <c:formatCode>0.00</c:formatCode>
                <c:ptCount val="12"/>
                <c:pt idx="0">
                  <c:v>6.9618781476391574</c:v>
                </c:pt>
                <c:pt idx="1">
                  <c:v>3.4208875287440073</c:v>
                </c:pt>
                <c:pt idx="2">
                  <c:v>7.8358992545149331</c:v>
                </c:pt>
                <c:pt idx="3">
                  <c:v>7.3915803001572931</c:v>
                </c:pt>
                <c:pt idx="4">
                  <c:v>5.8442142862987074</c:v>
                </c:pt>
                <c:pt idx="5">
                  <c:v>5.345080537535507</c:v>
                </c:pt>
                <c:pt idx="6">
                  <c:v>4.4845229247915013</c:v>
                </c:pt>
                <c:pt idx="7">
                  <c:v>3.8675260928449142</c:v>
                </c:pt>
                <c:pt idx="8">
                  <c:v>4.7779440274778198</c:v>
                </c:pt>
                <c:pt idx="9">
                  <c:v>4.8899999999999997</c:v>
                </c:pt>
                <c:pt idx="10">
                  <c:v>4.72</c:v>
                </c:pt>
                <c:pt idx="11">
                  <c:v>4.82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E8C-406B-89C2-9F5205E7DAD1}"/>
            </c:ext>
          </c:extLst>
        </c:ser>
        <c:ser>
          <c:idx val="1"/>
          <c:order val="1"/>
          <c:tx>
            <c:strRef>
              <c:f>'GRAFICOS (2)'!$B$8</c:f>
              <c:strCache>
                <c:ptCount val="1"/>
                <c:pt idx="0">
                  <c:v>2017</c:v>
                </c:pt>
              </c:strCache>
            </c:strRef>
          </c:tx>
          <c:marker>
            <c:symbol val="none"/>
          </c:marker>
          <c:dLbls>
            <c:delete val="1"/>
          </c:dLbls>
          <c:cat>
            <c:strRef>
              <c:f>'GRAFICOS (2)'!$C$6:$N$6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'GRAFICOS (2)'!$C$8:$N$8</c:f>
              <c:numCache>
                <c:formatCode>#,##0.00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1.0330209271445463</c:v>
                </c:pt>
                <c:pt idx="3">
                  <c:v>0.77376287696179835</c:v>
                </c:pt>
                <c:pt idx="4">
                  <c:v>0.61993543744380286</c:v>
                </c:pt>
                <c:pt idx="5">
                  <c:v>1.5450162103100786</c:v>
                </c:pt>
                <c:pt idx="6">
                  <c:v>1.3028419673539071</c:v>
                </c:pt>
                <c:pt idx="7">
                  <c:v>1.5048042757508691</c:v>
                </c:pt>
                <c:pt idx="8">
                  <c:v>1.9930414949246202</c:v>
                </c:pt>
                <c:pt idx="9">
                  <c:v>2.0836592771774063</c:v>
                </c:pt>
                <c:pt idx="10">
                  <c:v>2.1617238580437017</c:v>
                </c:pt>
                <c:pt idx="11">
                  <c:v>2.461080594532099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E8C-406B-89C2-9F5205E7DAD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79434632"/>
        <c:axId val="279913920"/>
      </c:lineChart>
      <c:catAx>
        <c:axId val="2794346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79913920"/>
        <c:crosses val="autoZero"/>
        <c:auto val="1"/>
        <c:lblAlgn val="ctr"/>
        <c:lblOffset val="100"/>
        <c:noMultiLvlLbl val="0"/>
      </c:catAx>
      <c:valAx>
        <c:axId val="279913920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279434632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spPr>
    <a:solidFill>
      <a:schemeClr val="bg1"/>
    </a:solidFill>
    <a:ln w="12700">
      <a:solidFill>
        <a:schemeClr val="tx1"/>
      </a:solidFill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PE" sz="1800" b="1" i="0" baseline="0">
                <a:effectLst/>
              </a:rPr>
              <a:t>Índice de gravedad</a:t>
            </a:r>
            <a:endParaRPr lang="es-PE">
              <a:effectLst/>
            </a:endParaRPr>
          </a:p>
        </c:rich>
      </c:tx>
      <c:layout>
        <c:manualLayout>
          <c:xMode val="edge"/>
          <c:yMode val="edge"/>
          <c:x val="0.32254155730533685"/>
          <c:y val="2.7777787903830529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'GRAFICOS (2)'!$B$12</c:f>
              <c:strCache>
                <c:ptCount val="1"/>
                <c:pt idx="0">
                  <c:v>2016</c:v>
                </c:pt>
              </c:strCache>
            </c:strRef>
          </c:tx>
          <c:marker>
            <c:symbol val="none"/>
          </c:marker>
          <c:dLbls>
            <c:delete val="1"/>
          </c:dLbls>
          <c:cat>
            <c:strRef>
              <c:f>'GRAFICOS (2)'!$C$6:$N$6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'GRAFICOS (2)'!$C$12:$N$12</c:f>
              <c:numCache>
                <c:formatCode>0.00</c:formatCode>
                <c:ptCount val="12"/>
                <c:pt idx="0">
                  <c:v>0.8</c:v>
                </c:pt>
                <c:pt idx="1">
                  <c:v>0.33333333333333331</c:v>
                </c:pt>
                <c:pt idx="2">
                  <c:v>0.52380952380952384</c:v>
                </c:pt>
                <c:pt idx="3">
                  <c:v>1.2068965517241379</c:v>
                </c:pt>
                <c:pt idx="4">
                  <c:v>1.09375</c:v>
                </c:pt>
                <c:pt idx="5">
                  <c:v>0.92307692307692313</c:v>
                </c:pt>
                <c:pt idx="6">
                  <c:v>0.72</c:v>
                </c:pt>
                <c:pt idx="7">
                  <c:v>0.5901639344262295</c:v>
                </c:pt>
                <c:pt idx="8">
                  <c:v>0.56944444444444442</c:v>
                </c:pt>
                <c:pt idx="9">
                  <c:v>0.53</c:v>
                </c:pt>
                <c:pt idx="10">
                  <c:v>0.49</c:v>
                </c:pt>
                <c:pt idx="11">
                  <c:v>0.49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068-42A1-B458-A88992800329}"/>
            </c:ext>
          </c:extLst>
        </c:ser>
        <c:ser>
          <c:idx val="1"/>
          <c:order val="1"/>
          <c:tx>
            <c:strRef>
              <c:f>'GRAFICOS (2)'!$B$13</c:f>
              <c:strCache>
                <c:ptCount val="1"/>
                <c:pt idx="0">
                  <c:v>2017</c:v>
                </c:pt>
              </c:strCache>
            </c:strRef>
          </c:tx>
          <c:marker>
            <c:symbol val="none"/>
          </c:marker>
          <c:dLbls>
            <c:delete val="1"/>
          </c:dLbls>
          <c:cat>
            <c:strRef>
              <c:f>'GRAFICOS (2)'!$C$6:$N$6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'GRAFICOS (2)'!$C$13:$N$13</c:f>
              <c:numCache>
                <c:formatCode>#,##0.00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5.2631578947368418E-2</c:v>
                </c:pt>
                <c:pt idx="3">
                  <c:v>3.7037037037037035E-2</c:v>
                </c:pt>
                <c:pt idx="4">
                  <c:v>3.2258064516129031E-2</c:v>
                </c:pt>
                <c:pt idx="5">
                  <c:v>0.19444444444444445</c:v>
                </c:pt>
                <c:pt idx="6">
                  <c:v>0.17073170731707318</c:v>
                </c:pt>
                <c:pt idx="7">
                  <c:v>0.20408163265306123</c:v>
                </c:pt>
                <c:pt idx="8">
                  <c:v>0.24528301886792453</c:v>
                </c:pt>
                <c:pt idx="9">
                  <c:v>0.22950819672131148</c:v>
                </c:pt>
                <c:pt idx="10">
                  <c:v>0.23076923076923078</c:v>
                </c:pt>
                <c:pt idx="11">
                  <c:v>0.23287671232876711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068-42A1-B458-A8899280032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22064992"/>
        <c:axId val="279595128"/>
      </c:lineChart>
      <c:catAx>
        <c:axId val="2220649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79595128"/>
        <c:crosses val="autoZero"/>
        <c:auto val="1"/>
        <c:lblAlgn val="ctr"/>
        <c:lblOffset val="100"/>
        <c:noMultiLvlLbl val="0"/>
      </c:catAx>
      <c:valAx>
        <c:axId val="279595128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222064992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spPr>
    <a:solidFill>
      <a:schemeClr val="bg1"/>
    </a:solidFill>
    <a:ln w="12700">
      <a:solidFill>
        <a:schemeClr val="tx1"/>
      </a:solidFill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PE" sz="1800" b="1" i="0" baseline="0" dirty="0" smtClean="0">
                <a:effectLst/>
              </a:rPr>
              <a:t>Proyección MTC vs IMD Real IIRSA Sur</a:t>
            </a:r>
            <a:endParaRPr lang="es-PE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'Proy. MTC vs Real IIRSA Sur'!$K$27</c:f>
              <c:strCache>
                <c:ptCount val="1"/>
                <c:pt idx="0">
                  <c:v>Peaje Quincemil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rgbClr val="D22D20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'Proy. MTC vs Real IIRSA Sur'!$L$26:$N$26</c:f>
              <c:strCache>
                <c:ptCount val="3"/>
                <c:pt idx="0">
                  <c:v>Proy.MTC 2015</c:v>
                </c:pt>
                <c:pt idx="1">
                  <c:v>Proy.MTC 2030</c:v>
                </c:pt>
                <c:pt idx="2">
                  <c:v>Real IIRSA 2017</c:v>
                </c:pt>
              </c:strCache>
            </c:strRef>
          </c:cat>
          <c:val>
            <c:numRef>
              <c:f>'Proy. MTC vs Real IIRSA Sur'!$L$27:$N$27</c:f>
              <c:numCache>
                <c:formatCode>General</c:formatCode>
                <c:ptCount val="3"/>
                <c:pt idx="0">
                  <c:v>170</c:v>
                </c:pt>
                <c:pt idx="1">
                  <c:v>321</c:v>
                </c:pt>
                <c:pt idx="2">
                  <c:v>607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BC3-40EC-B6E7-CAA636BF5E9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40622240"/>
        <c:axId val="240622632"/>
      </c:lineChart>
      <c:catAx>
        <c:axId val="240622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40622632"/>
        <c:crosses val="autoZero"/>
        <c:auto val="1"/>
        <c:lblAlgn val="ctr"/>
        <c:lblOffset val="100"/>
        <c:noMultiLvlLbl val="0"/>
      </c:catAx>
      <c:valAx>
        <c:axId val="24062263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406222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35000"/>
                <a:lumOff val="6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50000"/>
        </a:schemeClr>
      </a:solidFill>
      <a:round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3-13T09:34:22.970" idx="1">
    <p:pos x="5608" y="1621"/>
    <p:text>cambiar foto, la fecha del letrero no coincide con la fecha de la camara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3-13T09:35:40.794" idx="2">
    <p:pos x="1529" y="1505"/>
    <p:text>cambiar foto, donde se vea el terramesh tambien</p:text>
    <p:extLst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D507B-418C-4BA1-9515-9B9C860E9756}" type="datetimeFigureOut">
              <a:rPr lang="es-PE" smtClean="0"/>
              <a:t>15/03/2018</a:t>
            </a:fld>
            <a:endParaRPr lang="es-P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8A06C-03E0-46A8-B785-B1354CAFD1B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8412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8A06C-03E0-46A8-B785-B1354CAFD1B8}" type="slidenum">
              <a:rPr lang="es-PE" smtClean="0">
                <a:solidFill>
                  <a:prstClr val="black"/>
                </a:solidFill>
              </a:rPr>
              <a:pPr/>
              <a:t>2</a:t>
            </a:fld>
            <a:endParaRPr lang="es-P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12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45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13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241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14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788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15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675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16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5323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17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727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18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1304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19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6483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20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4328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21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846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3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0116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22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1413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61046-2ED9-47F0-9041-81C75C9E263A}" type="slidenum">
              <a:rPr lang="es-PE" smtClean="0"/>
              <a:t>27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535489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28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8957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33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3409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61BC56-960B-4AAF-A57C-29DB9CA0BE1D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6384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61BC56-960B-4AAF-A57C-29DB9CA0BE1D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2246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36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0301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37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1993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38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1498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39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71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8A06C-03E0-46A8-B785-B1354CAFD1B8}" type="slidenum">
              <a:rPr lang="es-PE" smtClean="0">
                <a:solidFill>
                  <a:prstClr val="black"/>
                </a:solidFill>
              </a:rPr>
              <a:pPr/>
              <a:t>4</a:t>
            </a:fld>
            <a:endParaRPr lang="es-P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865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40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7084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41</a:t>
            </a:fld>
            <a:endParaRPr lang="es-P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5458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42</a:t>
            </a:fld>
            <a:endParaRPr lang="es-P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483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43</a:t>
            </a:fld>
            <a:endParaRPr lang="es-P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4384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8A06C-03E0-46A8-B785-B1354CAFD1B8}" type="slidenum">
              <a:rPr lang="es-PE" smtClean="0">
                <a:solidFill>
                  <a:prstClr val="black"/>
                </a:solidFill>
              </a:rPr>
              <a:pPr/>
              <a:t>44</a:t>
            </a:fld>
            <a:endParaRPr lang="es-P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865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45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9473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BBAB3-4399-964D-9449-97673DB7E5DE}" type="slidenum">
              <a:rPr lang="es-ES_tradnl" smtClean="0"/>
              <a:pPr/>
              <a:t>46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683328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47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6829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48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7008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50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646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BBAB3-4399-964D-9449-97673DB7E5DE}" type="slidenum">
              <a:rPr lang="es-ES_tradnl" smtClean="0"/>
              <a:pPr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527091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53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6521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54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6410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55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7638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56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895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57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3862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59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9255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60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5413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61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78749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62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17044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63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519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8A06C-03E0-46A8-B785-B1354CAFD1B8}" type="slidenum">
              <a:rPr lang="es-PE" smtClean="0">
                <a:solidFill>
                  <a:prstClr val="black"/>
                </a:solidFill>
              </a:rPr>
              <a:pPr/>
              <a:t>7</a:t>
            </a:fld>
            <a:endParaRPr lang="es-P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8651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64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25015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8A06C-03E0-46A8-B785-B1354CAFD1B8}" type="slidenum">
              <a:rPr lang="es-PE" smtClean="0">
                <a:solidFill>
                  <a:prstClr val="black"/>
                </a:solidFill>
              </a:rPr>
              <a:pPr/>
              <a:t>65</a:t>
            </a:fld>
            <a:endParaRPr lang="es-P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8651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66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20856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67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8938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68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88307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69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31692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70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19992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3FA6F-447B-46F2-A38D-9AC320408557}" type="slidenum">
              <a:rPr lang="es-PE" smtClean="0">
                <a:solidFill>
                  <a:prstClr val="black"/>
                </a:solidFill>
              </a:rPr>
              <a:pPr/>
              <a:t>71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2354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72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40117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73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401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8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46351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74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616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75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401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8A06C-03E0-46A8-B785-B1354CAFD1B8}" type="slidenum">
              <a:rPr lang="es-PE" smtClean="0">
                <a:solidFill>
                  <a:prstClr val="black"/>
                </a:solidFill>
              </a:rPr>
              <a:pPr/>
              <a:t>9</a:t>
            </a:fld>
            <a:endParaRPr lang="es-P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86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10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888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1BC56-960B-4AAF-A57C-29DB9CA0BE1D}" type="slidenum">
              <a:rPr lang="es-PE" smtClean="0">
                <a:solidFill>
                  <a:prstClr val="black"/>
                </a:solidFill>
              </a:rPr>
              <a:pPr/>
              <a:t>11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401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ti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ti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ti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ti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ti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8313"/>
            <a:ext cx="7772400" cy="110285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F04E0-F1BE-4ED0-89F5-DDDD90AF2775}" type="datetimeFigureOut">
              <a:rPr lang="es-PE" smtClean="0"/>
              <a:t>15/03/2018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9223-16A4-42A3-927F-42E97959DC1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2372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F04E0-F1BE-4ED0-89F5-DDDD90AF2775}" type="datetimeFigureOut">
              <a:rPr lang="es-PE" smtClean="0"/>
              <a:t>15/03/2018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9223-16A4-42A3-927F-42E97959DC1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17545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6042"/>
            <a:ext cx="2057400" cy="438999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6042"/>
            <a:ext cx="6019800" cy="438999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F04E0-F1BE-4ED0-89F5-DDDD90AF2775}" type="datetimeFigureOut">
              <a:rPr lang="es-PE" smtClean="0"/>
              <a:t>15/03/2018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9223-16A4-42A3-927F-42E97959DC1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81976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3469-9D88-41B1-90B4-C9202DA71BB3}" type="datetimeFigureOut">
              <a:rPr lang="es-PE" smtClean="0"/>
              <a:t>15/03/2018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E563-F5A2-4276-9358-0C192443BBC7}" type="slidenum">
              <a:rPr lang="es-PE" smtClean="0"/>
              <a:t>‹Nº›</a:t>
            </a:fld>
            <a:endParaRPr lang="es-PE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4" y="103381"/>
            <a:ext cx="620686" cy="362519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188" y="4627359"/>
            <a:ext cx="1251190" cy="345057"/>
          </a:xfrm>
          <a:prstGeom prst="rect">
            <a:avLst/>
          </a:prstGeom>
        </p:spPr>
      </p:pic>
      <p:grpSp>
        <p:nvGrpSpPr>
          <p:cNvPr id="9" name="8 Grupo"/>
          <p:cNvGrpSpPr/>
          <p:nvPr userDrawn="1"/>
        </p:nvGrpSpPr>
        <p:grpSpPr>
          <a:xfrm>
            <a:off x="97944" y="349242"/>
            <a:ext cx="8663182" cy="116657"/>
            <a:chOff x="115717" y="465514"/>
            <a:chExt cx="8645409" cy="155175"/>
          </a:xfrm>
        </p:grpSpPr>
        <p:cxnSp>
          <p:nvCxnSpPr>
            <p:cNvPr id="10" name="9 Conector recto"/>
            <p:cNvCxnSpPr/>
            <p:nvPr/>
          </p:nvCxnSpPr>
          <p:spPr>
            <a:xfrm>
              <a:off x="115717" y="620689"/>
              <a:ext cx="8645409" cy="0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"/>
            <p:cNvCxnSpPr/>
            <p:nvPr/>
          </p:nvCxnSpPr>
          <p:spPr>
            <a:xfrm flipV="1">
              <a:off x="8761126" y="465514"/>
              <a:ext cx="0" cy="155172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11 Imagen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92" b="9337"/>
          <a:stretch/>
        </p:blipFill>
        <p:spPr>
          <a:xfrm>
            <a:off x="0" y="-9871"/>
            <a:ext cx="9180512" cy="5154959"/>
          </a:xfrm>
          <a:prstGeom prst="rect">
            <a:avLst/>
          </a:prstGeom>
        </p:spPr>
      </p:pic>
      <p:cxnSp>
        <p:nvCxnSpPr>
          <p:cNvPr id="14" name="13 Conector recto"/>
          <p:cNvCxnSpPr/>
          <p:nvPr userDrawn="1"/>
        </p:nvCxnSpPr>
        <p:spPr>
          <a:xfrm>
            <a:off x="718630" y="523750"/>
            <a:ext cx="7669794" cy="0"/>
          </a:xfrm>
          <a:prstGeom prst="line">
            <a:avLst/>
          </a:prstGeom>
          <a:ln w="19050">
            <a:solidFill>
              <a:srgbClr val="6F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 userDrawn="1"/>
        </p:nvSpPr>
        <p:spPr>
          <a:xfrm>
            <a:off x="718630" y="284639"/>
            <a:ext cx="541002" cy="239111"/>
          </a:xfrm>
          <a:prstGeom prst="rect">
            <a:avLst/>
          </a:prstGeom>
          <a:solidFill>
            <a:srgbClr val="6F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61750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3469-9D88-41B1-90B4-C9202DA71BB3}" type="datetimeFigureOut">
              <a:rPr lang="es-PE" smtClean="0"/>
              <a:t>15/03/2018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E563-F5A2-4276-9358-0C192443BBC7}" type="slidenum">
              <a:rPr lang="es-PE" smtClean="0"/>
              <a:t>‹Nº›</a:t>
            </a:fld>
            <a:endParaRPr lang="es-PE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4" y="103381"/>
            <a:ext cx="620686" cy="362519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188" y="4627359"/>
            <a:ext cx="1251190" cy="345057"/>
          </a:xfrm>
          <a:prstGeom prst="rect">
            <a:avLst/>
          </a:prstGeom>
        </p:spPr>
      </p:pic>
      <p:grpSp>
        <p:nvGrpSpPr>
          <p:cNvPr id="9" name="8 Grupo"/>
          <p:cNvGrpSpPr/>
          <p:nvPr userDrawn="1"/>
        </p:nvGrpSpPr>
        <p:grpSpPr>
          <a:xfrm>
            <a:off x="97944" y="349242"/>
            <a:ext cx="8663182" cy="116657"/>
            <a:chOff x="115717" y="465514"/>
            <a:chExt cx="8645409" cy="155175"/>
          </a:xfrm>
        </p:grpSpPr>
        <p:cxnSp>
          <p:nvCxnSpPr>
            <p:cNvPr id="10" name="9 Conector recto"/>
            <p:cNvCxnSpPr/>
            <p:nvPr/>
          </p:nvCxnSpPr>
          <p:spPr>
            <a:xfrm>
              <a:off x="115717" y="620689"/>
              <a:ext cx="8645409" cy="0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"/>
            <p:cNvCxnSpPr/>
            <p:nvPr/>
          </p:nvCxnSpPr>
          <p:spPr>
            <a:xfrm flipV="1">
              <a:off x="8761126" y="465514"/>
              <a:ext cx="0" cy="155172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11 Imagen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92" b="9337"/>
          <a:stretch/>
        </p:blipFill>
        <p:spPr>
          <a:xfrm>
            <a:off x="0" y="-9871"/>
            <a:ext cx="9180512" cy="5154959"/>
          </a:xfrm>
          <a:prstGeom prst="rect">
            <a:avLst/>
          </a:prstGeom>
        </p:spPr>
      </p:pic>
      <p:cxnSp>
        <p:nvCxnSpPr>
          <p:cNvPr id="14" name="13 Conector recto"/>
          <p:cNvCxnSpPr/>
          <p:nvPr userDrawn="1"/>
        </p:nvCxnSpPr>
        <p:spPr>
          <a:xfrm>
            <a:off x="718630" y="523750"/>
            <a:ext cx="7669794" cy="0"/>
          </a:xfrm>
          <a:prstGeom prst="line">
            <a:avLst/>
          </a:prstGeom>
          <a:ln w="19050">
            <a:solidFill>
              <a:srgbClr val="6F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 userDrawn="1"/>
        </p:nvSpPr>
        <p:spPr>
          <a:xfrm>
            <a:off x="718630" y="284639"/>
            <a:ext cx="541002" cy="239111"/>
          </a:xfrm>
          <a:prstGeom prst="rect">
            <a:avLst/>
          </a:prstGeom>
          <a:solidFill>
            <a:srgbClr val="6F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61750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3469-9D88-41B1-90B4-C9202DA71BB3}" type="datetimeFigureOut">
              <a:rPr lang="es-PE" smtClean="0"/>
              <a:t>15/03/2018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E563-F5A2-4276-9358-0C192443BBC7}" type="slidenum">
              <a:rPr lang="es-PE" smtClean="0"/>
              <a:t>‹Nº›</a:t>
            </a:fld>
            <a:endParaRPr lang="es-PE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4" y="103381"/>
            <a:ext cx="620686" cy="362519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188" y="4627359"/>
            <a:ext cx="1251190" cy="345057"/>
          </a:xfrm>
          <a:prstGeom prst="rect">
            <a:avLst/>
          </a:prstGeom>
        </p:spPr>
      </p:pic>
      <p:grpSp>
        <p:nvGrpSpPr>
          <p:cNvPr id="9" name="8 Grupo"/>
          <p:cNvGrpSpPr/>
          <p:nvPr userDrawn="1"/>
        </p:nvGrpSpPr>
        <p:grpSpPr>
          <a:xfrm>
            <a:off x="97944" y="349242"/>
            <a:ext cx="8663182" cy="116657"/>
            <a:chOff x="115717" y="465514"/>
            <a:chExt cx="8645409" cy="155175"/>
          </a:xfrm>
        </p:grpSpPr>
        <p:cxnSp>
          <p:nvCxnSpPr>
            <p:cNvPr id="10" name="9 Conector recto"/>
            <p:cNvCxnSpPr/>
            <p:nvPr/>
          </p:nvCxnSpPr>
          <p:spPr>
            <a:xfrm>
              <a:off x="115717" y="620689"/>
              <a:ext cx="8645409" cy="0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"/>
            <p:cNvCxnSpPr/>
            <p:nvPr/>
          </p:nvCxnSpPr>
          <p:spPr>
            <a:xfrm flipV="1">
              <a:off x="8761126" y="465514"/>
              <a:ext cx="0" cy="155172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11 Imagen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92" b="9337"/>
          <a:stretch/>
        </p:blipFill>
        <p:spPr>
          <a:xfrm>
            <a:off x="0" y="-9871"/>
            <a:ext cx="9180512" cy="5154959"/>
          </a:xfrm>
          <a:prstGeom prst="rect">
            <a:avLst/>
          </a:prstGeom>
        </p:spPr>
      </p:pic>
      <p:cxnSp>
        <p:nvCxnSpPr>
          <p:cNvPr id="14" name="13 Conector recto"/>
          <p:cNvCxnSpPr/>
          <p:nvPr userDrawn="1"/>
        </p:nvCxnSpPr>
        <p:spPr>
          <a:xfrm>
            <a:off x="718630" y="523750"/>
            <a:ext cx="7669794" cy="0"/>
          </a:xfrm>
          <a:prstGeom prst="line">
            <a:avLst/>
          </a:prstGeom>
          <a:ln w="19050">
            <a:solidFill>
              <a:srgbClr val="6F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 userDrawn="1"/>
        </p:nvSpPr>
        <p:spPr>
          <a:xfrm>
            <a:off x="718630" y="284639"/>
            <a:ext cx="541002" cy="239111"/>
          </a:xfrm>
          <a:prstGeom prst="rect">
            <a:avLst/>
          </a:prstGeom>
          <a:solidFill>
            <a:srgbClr val="6F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61750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3469-9D88-41B1-90B4-C9202DA71BB3}" type="datetimeFigureOut">
              <a:rPr lang="es-PE" smtClean="0"/>
              <a:t>15/03/2018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E563-F5A2-4276-9358-0C192443BBC7}" type="slidenum">
              <a:rPr lang="es-PE" smtClean="0"/>
              <a:t>‹Nº›</a:t>
            </a:fld>
            <a:endParaRPr lang="es-PE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4" y="103381"/>
            <a:ext cx="620686" cy="362519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188" y="4627359"/>
            <a:ext cx="1251190" cy="345057"/>
          </a:xfrm>
          <a:prstGeom prst="rect">
            <a:avLst/>
          </a:prstGeom>
        </p:spPr>
      </p:pic>
      <p:grpSp>
        <p:nvGrpSpPr>
          <p:cNvPr id="9" name="8 Grupo"/>
          <p:cNvGrpSpPr/>
          <p:nvPr userDrawn="1"/>
        </p:nvGrpSpPr>
        <p:grpSpPr>
          <a:xfrm>
            <a:off x="97944" y="349242"/>
            <a:ext cx="8663182" cy="116657"/>
            <a:chOff x="115717" y="465514"/>
            <a:chExt cx="8645409" cy="155175"/>
          </a:xfrm>
        </p:grpSpPr>
        <p:cxnSp>
          <p:nvCxnSpPr>
            <p:cNvPr id="10" name="9 Conector recto"/>
            <p:cNvCxnSpPr/>
            <p:nvPr/>
          </p:nvCxnSpPr>
          <p:spPr>
            <a:xfrm>
              <a:off x="115717" y="620689"/>
              <a:ext cx="8645409" cy="0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"/>
            <p:cNvCxnSpPr/>
            <p:nvPr/>
          </p:nvCxnSpPr>
          <p:spPr>
            <a:xfrm flipV="1">
              <a:off x="8761126" y="465514"/>
              <a:ext cx="0" cy="155172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11 Imagen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92" b="9337"/>
          <a:stretch/>
        </p:blipFill>
        <p:spPr>
          <a:xfrm>
            <a:off x="0" y="-9871"/>
            <a:ext cx="9180512" cy="5154959"/>
          </a:xfrm>
          <a:prstGeom prst="rect">
            <a:avLst/>
          </a:prstGeom>
        </p:spPr>
      </p:pic>
      <p:cxnSp>
        <p:nvCxnSpPr>
          <p:cNvPr id="14" name="13 Conector recto"/>
          <p:cNvCxnSpPr/>
          <p:nvPr userDrawn="1"/>
        </p:nvCxnSpPr>
        <p:spPr>
          <a:xfrm>
            <a:off x="718630" y="523750"/>
            <a:ext cx="7669794" cy="0"/>
          </a:xfrm>
          <a:prstGeom prst="line">
            <a:avLst/>
          </a:prstGeom>
          <a:ln w="19050">
            <a:solidFill>
              <a:srgbClr val="6F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 userDrawn="1"/>
        </p:nvSpPr>
        <p:spPr>
          <a:xfrm>
            <a:off x="718630" y="284639"/>
            <a:ext cx="541002" cy="239111"/>
          </a:xfrm>
          <a:prstGeom prst="rect">
            <a:avLst/>
          </a:prstGeom>
          <a:solidFill>
            <a:srgbClr val="6F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61750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3469-9D88-41B1-90B4-C9202DA71BB3}" type="datetimeFigureOut">
              <a:rPr lang="es-PE" smtClean="0"/>
              <a:t>15/03/2018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E563-F5A2-4276-9358-0C192443BBC7}" type="slidenum">
              <a:rPr lang="es-PE" smtClean="0"/>
              <a:t>‹Nº›</a:t>
            </a:fld>
            <a:endParaRPr lang="es-PE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4" y="103381"/>
            <a:ext cx="620686" cy="362519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188" y="4627359"/>
            <a:ext cx="1251190" cy="345057"/>
          </a:xfrm>
          <a:prstGeom prst="rect">
            <a:avLst/>
          </a:prstGeom>
        </p:spPr>
      </p:pic>
      <p:grpSp>
        <p:nvGrpSpPr>
          <p:cNvPr id="9" name="8 Grupo"/>
          <p:cNvGrpSpPr/>
          <p:nvPr userDrawn="1"/>
        </p:nvGrpSpPr>
        <p:grpSpPr>
          <a:xfrm>
            <a:off x="97944" y="349242"/>
            <a:ext cx="8663182" cy="116657"/>
            <a:chOff x="115717" y="465514"/>
            <a:chExt cx="8645409" cy="155175"/>
          </a:xfrm>
        </p:grpSpPr>
        <p:cxnSp>
          <p:nvCxnSpPr>
            <p:cNvPr id="10" name="9 Conector recto"/>
            <p:cNvCxnSpPr/>
            <p:nvPr/>
          </p:nvCxnSpPr>
          <p:spPr>
            <a:xfrm>
              <a:off x="115717" y="620689"/>
              <a:ext cx="8645409" cy="0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"/>
            <p:cNvCxnSpPr/>
            <p:nvPr/>
          </p:nvCxnSpPr>
          <p:spPr>
            <a:xfrm flipV="1">
              <a:off x="8761126" y="465514"/>
              <a:ext cx="0" cy="155172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11 Imagen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92" b="9337"/>
          <a:stretch/>
        </p:blipFill>
        <p:spPr>
          <a:xfrm>
            <a:off x="0" y="-9871"/>
            <a:ext cx="9180512" cy="5154959"/>
          </a:xfrm>
          <a:prstGeom prst="rect">
            <a:avLst/>
          </a:prstGeom>
        </p:spPr>
      </p:pic>
      <p:cxnSp>
        <p:nvCxnSpPr>
          <p:cNvPr id="14" name="13 Conector recto"/>
          <p:cNvCxnSpPr/>
          <p:nvPr userDrawn="1"/>
        </p:nvCxnSpPr>
        <p:spPr>
          <a:xfrm>
            <a:off x="718630" y="523750"/>
            <a:ext cx="7669794" cy="0"/>
          </a:xfrm>
          <a:prstGeom prst="line">
            <a:avLst/>
          </a:prstGeom>
          <a:ln w="19050">
            <a:solidFill>
              <a:srgbClr val="6F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 userDrawn="1"/>
        </p:nvSpPr>
        <p:spPr>
          <a:xfrm>
            <a:off x="718630" y="284639"/>
            <a:ext cx="541002" cy="239111"/>
          </a:xfrm>
          <a:prstGeom prst="rect">
            <a:avLst/>
          </a:prstGeom>
          <a:solidFill>
            <a:srgbClr val="6F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61750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3469-9D88-41B1-90B4-C9202DA71BB3}" type="datetimeFigureOut">
              <a:rPr lang="es-PE" smtClean="0"/>
              <a:t>15/03/2018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E563-F5A2-4276-9358-0C192443BBC7}" type="slidenum">
              <a:rPr lang="es-PE" smtClean="0"/>
              <a:t>‹Nº›</a:t>
            </a:fld>
            <a:endParaRPr lang="es-PE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4" y="103381"/>
            <a:ext cx="620686" cy="362519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188" y="4627359"/>
            <a:ext cx="1251190" cy="345057"/>
          </a:xfrm>
          <a:prstGeom prst="rect">
            <a:avLst/>
          </a:prstGeom>
        </p:spPr>
      </p:pic>
      <p:grpSp>
        <p:nvGrpSpPr>
          <p:cNvPr id="9" name="8 Grupo"/>
          <p:cNvGrpSpPr/>
          <p:nvPr userDrawn="1"/>
        </p:nvGrpSpPr>
        <p:grpSpPr>
          <a:xfrm>
            <a:off x="97944" y="349242"/>
            <a:ext cx="8663182" cy="116657"/>
            <a:chOff x="115717" y="465514"/>
            <a:chExt cx="8645409" cy="155175"/>
          </a:xfrm>
        </p:grpSpPr>
        <p:cxnSp>
          <p:nvCxnSpPr>
            <p:cNvPr id="10" name="9 Conector recto"/>
            <p:cNvCxnSpPr/>
            <p:nvPr/>
          </p:nvCxnSpPr>
          <p:spPr>
            <a:xfrm>
              <a:off x="115717" y="620689"/>
              <a:ext cx="8645409" cy="0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"/>
            <p:cNvCxnSpPr/>
            <p:nvPr/>
          </p:nvCxnSpPr>
          <p:spPr>
            <a:xfrm flipV="1">
              <a:off x="8761126" y="465514"/>
              <a:ext cx="0" cy="155172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11 Imagen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92" b="9337"/>
          <a:stretch/>
        </p:blipFill>
        <p:spPr>
          <a:xfrm>
            <a:off x="0" y="-9871"/>
            <a:ext cx="9180512" cy="5154959"/>
          </a:xfrm>
          <a:prstGeom prst="rect">
            <a:avLst/>
          </a:prstGeom>
        </p:spPr>
      </p:pic>
      <p:cxnSp>
        <p:nvCxnSpPr>
          <p:cNvPr id="14" name="13 Conector recto"/>
          <p:cNvCxnSpPr/>
          <p:nvPr userDrawn="1"/>
        </p:nvCxnSpPr>
        <p:spPr>
          <a:xfrm>
            <a:off x="718630" y="523750"/>
            <a:ext cx="7669794" cy="0"/>
          </a:xfrm>
          <a:prstGeom prst="line">
            <a:avLst/>
          </a:prstGeom>
          <a:ln w="19050">
            <a:solidFill>
              <a:srgbClr val="6F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 userDrawn="1"/>
        </p:nvSpPr>
        <p:spPr>
          <a:xfrm>
            <a:off x="718630" y="284639"/>
            <a:ext cx="541002" cy="239111"/>
          </a:xfrm>
          <a:prstGeom prst="rect">
            <a:avLst/>
          </a:prstGeom>
          <a:solidFill>
            <a:srgbClr val="6F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61750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3469-9D88-41B1-90B4-C9202DA71BB3}" type="datetimeFigureOut">
              <a:rPr lang="es-PE" smtClean="0"/>
              <a:t>15/03/2018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E563-F5A2-4276-9358-0C192443BBC7}" type="slidenum">
              <a:rPr lang="es-PE" smtClean="0"/>
              <a:t>‹Nº›</a:t>
            </a:fld>
            <a:endParaRPr lang="es-PE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4" y="103381"/>
            <a:ext cx="620686" cy="362519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188" y="4627359"/>
            <a:ext cx="1251190" cy="345057"/>
          </a:xfrm>
          <a:prstGeom prst="rect">
            <a:avLst/>
          </a:prstGeom>
        </p:spPr>
      </p:pic>
      <p:grpSp>
        <p:nvGrpSpPr>
          <p:cNvPr id="9" name="8 Grupo"/>
          <p:cNvGrpSpPr/>
          <p:nvPr userDrawn="1"/>
        </p:nvGrpSpPr>
        <p:grpSpPr>
          <a:xfrm>
            <a:off x="97944" y="349242"/>
            <a:ext cx="8663182" cy="116657"/>
            <a:chOff x="115717" y="465514"/>
            <a:chExt cx="8645409" cy="155175"/>
          </a:xfrm>
        </p:grpSpPr>
        <p:cxnSp>
          <p:nvCxnSpPr>
            <p:cNvPr id="10" name="9 Conector recto"/>
            <p:cNvCxnSpPr/>
            <p:nvPr/>
          </p:nvCxnSpPr>
          <p:spPr>
            <a:xfrm>
              <a:off x="115717" y="620689"/>
              <a:ext cx="8645409" cy="0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"/>
            <p:cNvCxnSpPr/>
            <p:nvPr/>
          </p:nvCxnSpPr>
          <p:spPr>
            <a:xfrm flipV="1">
              <a:off x="8761126" y="465514"/>
              <a:ext cx="0" cy="155172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11 Imagen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92" b="9337"/>
          <a:stretch/>
        </p:blipFill>
        <p:spPr>
          <a:xfrm>
            <a:off x="0" y="-9871"/>
            <a:ext cx="9180512" cy="5154959"/>
          </a:xfrm>
          <a:prstGeom prst="rect">
            <a:avLst/>
          </a:prstGeom>
        </p:spPr>
      </p:pic>
      <p:cxnSp>
        <p:nvCxnSpPr>
          <p:cNvPr id="14" name="13 Conector recto"/>
          <p:cNvCxnSpPr/>
          <p:nvPr userDrawn="1"/>
        </p:nvCxnSpPr>
        <p:spPr>
          <a:xfrm>
            <a:off x="718630" y="523750"/>
            <a:ext cx="7669794" cy="0"/>
          </a:xfrm>
          <a:prstGeom prst="line">
            <a:avLst/>
          </a:prstGeom>
          <a:ln w="19050">
            <a:solidFill>
              <a:srgbClr val="6F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 userDrawn="1"/>
        </p:nvSpPr>
        <p:spPr>
          <a:xfrm>
            <a:off x="718630" y="284639"/>
            <a:ext cx="541002" cy="239111"/>
          </a:xfrm>
          <a:prstGeom prst="rect">
            <a:avLst/>
          </a:prstGeom>
          <a:solidFill>
            <a:srgbClr val="6F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61750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3469-9D88-41B1-90B4-C9202DA71BB3}" type="datetimeFigureOut">
              <a:rPr lang="es-PE" smtClean="0"/>
              <a:t>15/03/2018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E563-F5A2-4276-9358-0C192443BBC7}" type="slidenum">
              <a:rPr lang="es-PE" smtClean="0"/>
              <a:t>‹Nº›</a:t>
            </a:fld>
            <a:endParaRPr lang="es-PE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4" y="103381"/>
            <a:ext cx="620686" cy="362519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188" y="4627359"/>
            <a:ext cx="1251190" cy="345057"/>
          </a:xfrm>
          <a:prstGeom prst="rect">
            <a:avLst/>
          </a:prstGeom>
        </p:spPr>
      </p:pic>
      <p:grpSp>
        <p:nvGrpSpPr>
          <p:cNvPr id="9" name="8 Grupo"/>
          <p:cNvGrpSpPr/>
          <p:nvPr userDrawn="1"/>
        </p:nvGrpSpPr>
        <p:grpSpPr>
          <a:xfrm>
            <a:off x="97944" y="349242"/>
            <a:ext cx="8663182" cy="116657"/>
            <a:chOff x="115717" y="465514"/>
            <a:chExt cx="8645409" cy="155175"/>
          </a:xfrm>
        </p:grpSpPr>
        <p:cxnSp>
          <p:nvCxnSpPr>
            <p:cNvPr id="10" name="9 Conector recto"/>
            <p:cNvCxnSpPr/>
            <p:nvPr/>
          </p:nvCxnSpPr>
          <p:spPr>
            <a:xfrm>
              <a:off x="115717" y="620689"/>
              <a:ext cx="8645409" cy="0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"/>
            <p:cNvCxnSpPr/>
            <p:nvPr/>
          </p:nvCxnSpPr>
          <p:spPr>
            <a:xfrm flipV="1">
              <a:off x="8761126" y="465514"/>
              <a:ext cx="0" cy="155172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11 Imagen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92" b="9337"/>
          <a:stretch/>
        </p:blipFill>
        <p:spPr>
          <a:xfrm>
            <a:off x="0" y="-9871"/>
            <a:ext cx="9180512" cy="5154959"/>
          </a:xfrm>
          <a:prstGeom prst="rect">
            <a:avLst/>
          </a:prstGeom>
        </p:spPr>
      </p:pic>
      <p:cxnSp>
        <p:nvCxnSpPr>
          <p:cNvPr id="14" name="13 Conector recto"/>
          <p:cNvCxnSpPr/>
          <p:nvPr userDrawn="1"/>
        </p:nvCxnSpPr>
        <p:spPr>
          <a:xfrm>
            <a:off x="718630" y="523750"/>
            <a:ext cx="7669794" cy="0"/>
          </a:xfrm>
          <a:prstGeom prst="line">
            <a:avLst/>
          </a:prstGeom>
          <a:ln w="19050">
            <a:solidFill>
              <a:srgbClr val="6F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 userDrawn="1"/>
        </p:nvSpPr>
        <p:spPr>
          <a:xfrm>
            <a:off x="718630" y="284639"/>
            <a:ext cx="541002" cy="239111"/>
          </a:xfrm>
          <a:prstGeom prst="rect">
            <a:avLst/>
          </a:prstGeom>
          <a:solidFill>
            <a:srgbClr val="6F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61750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F04E0-F1BE-4ED0-89F5-DDDD90AF2775}" type="datetimeFigureOut">
              <a:rPr lang="es-PE" smtClean="0"/>
              <a:t>15/03/2018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9223-16A4-42A3-927F-42E97959DC1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545344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3469-9D88-41B1-90B4-C9202DA71BB3}" type="datetimeFigureOut">
              <a:rPr lang="es-PE" smtClean="0"/>
              <a:t>15/03/2018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E563-F5A2-4276-9358-0C192443BBC7}" type="slidenum">
              <a:rPr lang="es-PE" smtClean="0"/>
              <a:t>‹Nº›</a:t>
            </a:fld>
            <a:endParaRPr lang="es-PE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4" y="103381"/>
            <a:ext cx="620686" cy="362519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188" y="4627359"/>
            <a:ext cx="1251190" cy="345057"/>
          </a:xfrm>
          <a:prstGeom prst="rect">
            <a:avLst/>
          </a:prstGeom>
        </p:spPr>
      </p:pic>
      <p:grpSp>
        <p:nvGrpSpPr>
          <p:cNvPr id="9" name="8 Grupo"/>
          <p:cNvGrpSpPr/>
          <p:nvPr userDrawn="1"/>
        </p:nvGrpSpPr>
        <p:grpSpPr>
          <a:xfrm>
            <a:off x="97944" y="349242"/>
            <a:ext cx="8663182" cy="116657"/>
            <a:chOff x="115717" y="465514"/>
            <a:chExt cx="8645409" cy="155175"/>
          </a:xfrm>
        </p:grpSpPr>
        <p:cxnSp>
          <p:nvCxnSpPr>
            <p:cNvPr id="10" name="9 Conector recto"/>
            <p:cNvCxnSpPr/>
            <p:nvPr/>
          </p:nvCxnSpPr>
          <p:spPr>
            <a:xfrm>
              <a:off x="115717" y="620689"/>
              <a:ext cx="8645409" cy="0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"/>
            <p:cNvCxnSpPr/>
            <p:nvPr/>
          </p:nvCxnSpPr>
          <p:spPr>
            <a:xfrm flipV="1">
              <a:off x="8761126" y="465514"/>
              <a:ext cx="0" cy="155172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11 Imagen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92" b="9337"/>
          <a:stretch/>
        </p:blipFill>
        <p:spPr>
          <a:xfrm>
            <a:off x="0" y="-9871"/>
            <a:ext cx="9180512" cy="5154959"/>
          </a:xfrm>
          <a:prstGeom prst="rect">
            <a:avLst/>
          </a:prstGeom>
        </p:spPr>
      </p:pic>
      <p:cxnSp>
        <p:nvCxnSpPr>
          <p:cNvPr id="14" name="13 Conector recto"/>
          <p:cNvCxnSpPr/>
          <p:nvPr userDrawn="1"/>
        </p:nvCxnSpPr>
        <p:spPr>
          <a:xfrm>
            <a:off x="718630" y="523750"/>
            <a:ext cx="7669794" cy="0"/>
          </a:xfrm>
          <a:prstGeom prst="line">
            <a:avLst/>
          </a:prstGeom>
          <a:ln w="19050">
            <a:solidFill>
              <a:srgbClr val="6F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 userDrawn="1"/>
        </p:nvSpPr>
        <p:spPr>
          <a:xfrm>
            <a:off x="718630" y="284639"/>
            <a:ext cx="541002" cy="239111"/>
          </a:xfrm>
          <a:prstGeom prst="rect">
            <a:avLst/>
          </a:prstGeom>
          <a:solidFill>
            <a:srgbClr val="6F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61750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3469-9D88-41B1-90B4-C9202DA71BB3}" type="datetimeFigureOut">
              <a:rPr lang="es-PE" smtClean="0"/>
              <a:t>15/03/2018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E563-F5A2-4276-9358-0C192443BBC7}" type="slidenum">
              <a:rPr lang="es-PE" smtClean="0"/>
              <a:t>‹Nº›</a:t>
            </a:fld>
            <a:endParaRPr lang="es-PE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4" y="103381"/>
            <a:ext cx="620686" cy="362519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188" y="4627359"/>
            <a:ext cx="1251190" cy="345057"/>
          </a:xfrm>
          <a:prstGeom prst="rect">
            <a:avLst/>
          </a:prstGeom>
        </p:spPr>
      </p:pic>
      <p:grpSp>
        <p:nvGrpSpPr>
          <p:cNvPr id="9" name="8 Grupo"/>
          <p:cNvGrpSpPr/>
          <p:nvPr userDrawn="1"/>
        </p:nvGrpSpPr>
        <p:grpSpPr>
          <a:xfrm>
            <a:off x="97944" y="349242"/>
            <a:ext cx="8663182" cy="116657"/>
            <a:chOff x="115717" y="465514"/>
            <a:chExt cx="8645409" cy="155175"/>
          </a:xfrm>
        </p:grpSpPr>
        <p:cxnSp>
          <p:nvCxnSpPr>
            <p:cNvPr id="10" name="9 Conector recto"/>
            <p:cNvCxnSpPr/>
            <p:nvPr/>
          </p:nvCxnSpPr>
          <p:spPr>
            <a:xfrm>
              <a:off x="115717" y="620689"/>
              <a:ext cx="8645409" cy="0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"/>
            <p:cNvCxnSpPr/>
            <p:nvPr/>
          </p:nvCxnSpPr>
          <p:spPr>
            <a:xfrm flipV="1">
              <a:off x="8761126" y="465514"/>
              <a:ext cx="0" cy="155172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11 Imagen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92" b="9337"/>
          <a:stretch/>
        </p:blipFill>
        <p:spPr>
          <a:xfrm>
            <a:off x="0" y="-9871"/>
            <a:ext cx="9180512" cy="5154959"/>
          </a:xfrm>
          <a:prstGeom prst="rect">
            <a:avLst/>
          </a:prstGeom>
        </p:spPr>
      </p:pic>
      <p:cxnSp>
        <p:nvCxnSpPr>
          <p:cNvPr id="14" name="13 Conector recto"/>
          <p:cNvCxnSpPr/>
          <p:nvPr userDrawn="1"/>
        </p:nvCxnSpPr>
        <p:spPr>
          <a:xfrm>
            <a:off x="718630" y="523750"/>
            <a:ext cx="7669794" cy="0"/>
          </a:xfrm>
          <a:prstGeom prst="line">
            <a:avLst/>
          </a:prstGeom>
          <a:ln w="19050">
            <a:solidFill>
              <a:srgbClr val="6F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 userDrawn="1"/>
        </p:nvSpPr>
        <p:spPr>
          <a:xfrm>
            <a:off x="718630" y="284639"/>
            <a:ext cx="541002" cy="239111"/>
          </a:xfrm>
          <a:prstGeom prst="rect">
            <a:avLst/>
          </a:prstGeom>
          <a:solidFill>
            <a:srgbClr val="6F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61750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3469-9D88-41B1-90B4-C9202DA71BB3}" type="datetimeFigureOut">
              <a:rPr lang="es-PE" smtClean="0"/>
              <a:t>15/03/2018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E563-F5A2-4276-9358-0C192443BBC7}" type="slidenum">
              <a:rPr lang="es-PE" smtClean="0"/>
              <a:t>‹Nº›</a:t>
            </a:fld>
            <a:endParaRPr lang="es-PE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4" y="103381"/>
            <a:ext cx="620686" cy="362519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188" y="4627359"/>
            <a:ext cx="1251190" cy="345057"/>
          </a:xfrm>
          <a:prstGeom prst="rect">
            <a:avLst/>
          </a:prstGeom>
        </p:spPr>
      </p:pic>
      <p:grpSp>
        <p:nvGrpSpPr>
          <p:cNvPr id="9" name="8 Grupo"/>
          <p:cNvGrpSpPr/>
          <p:nvPr userDrawn="1"/>
        </p:nvGrpSpPr>
        <p:grpSpPr>
          <a:xfrm>
            <a:off x="97944" y="349242"/>
            <a:ext cx="8663182" cy="116657"/>
            <a:chOff x="115717" y="465514"/>
            <a:chExt cx="8645409" cy="155175"/>
          </a:xfrm>
        </p:grpSpPr>
        <p:cxnSp>
          <p:nvCxnSpPr>
            <p:cNvPr id="10" name="9 Conector recto"/>
            <p:cNvCxnSpPr/>
            <p:nvPr/>
          </p:nvCxnSpPr>
          <p:spPr>
            <a:xfrm>
              <a:off x="115717" y="620689"/>
              <a:ext cx="8645409" cy="0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"/>
            <p:cNvCxnSpPr/>
            <p:nvPr/>
          </p:nvCxnSpPr>
          <p:spPr>
            <a:xfrm flipV="1">
              <a:off x="8761126" y="465514"/>
              <a:ext cx="0" cy="155172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11 Imagen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92" b="9337"/>
          <a:stretch/>
        </p:blipFill>
        <p:spPr>
          <a:xfrm>
            <a:off x="0" y="-9871"/>
            <a:ext cx="9180512" cy="5154959"/>
          </a:xfrm>
          <a:prstGeom prst="rect">
            <a:avLst/>
          </a:prstGeom>
        </p:spPr>
      </p:pic>
      <p:cxnSp>
        <p:nvCxnSpPr>
          <p:cNvPr id="14" name="13 Conector recto"/>
          <p:cNvCxnSpPr/>
          <p:nvPr userDrawn="1"/>
        </p:nvCxnSpPr>
        <p:spPr>
          <a:xfrm>
            <a:off x="718630" y="523750"/>
            <a:ext cx="7669794" cy="0"/>
          </a:xfrm>
          <a:prstGeom prst="line">
            <a:avLst/>
          </a:prstGeom>
          <a:ln w="19050">
            <a:solidFill>
              <a:srgbClr val="6F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 userDrawn="1"/>
        </p:nvSpPr>
        <p:spPr>
          <a:xfrm>
            <a:off x="718630" y="284639"/>
            <a:ext cx="541002" cy="239111"/>
          </a:xfrm>
          <a:prstGeom prst="rect">
            <a:avLst/>
          </a:prstGeom>
          <a:solidFill>
            <a:srgbClr val="6F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61750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3469-9D88-41B1-90B4-C9202DA71BB3}" type="datetimeFigureOut">
              <a:rPr lang="es-PE" smtClean="0"/>
              <a:t>15/03/2018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E563-F5A2-4276-9358-0C192443BBC7}" type="slidenum">
              <a:rPr lang="es-PE" smtClean="0"/>
              <a:t>‹Nº›</a:t>
            </a:fld>
            <a:endParaRPr lang="es-PE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4" y="103381"/>
            <a:ext cx="620686" cy="362519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188" y="4627359"/>
            <a:ext cx="1251190" cy="345057"/>
          </a:xfrm>
          <a:prstGeom prst="rect">
            <a:avLst/>
          </a:prstGeom>
        </p:spPr>
      </p:pic>
      <p:grpSp>
        <p:nvGrpSpPr>
          <p:cNvPr id="9" name="8 Grupo"/>
          <p:cNvGrpSpPr/>
          <p:nvPr userDrawn="1"/>
        </p:nvGrpSpPr>
        <p:grpSpPr>
          <a:xfrm>
            <a:off x="97944" y="349242"/>
            <a:ext cx="8663182" cy="116657"/>
            <a:chOff x="115717" y="465514"/>
            <a:chExt cx="8645409" cy="155175"/>
          </a:xfrm>
        </p:grpSpPr>
        <p:cxnSp>
          <p:nvCxnSpPr>
            <p:cNvPr id="10" name="9 Conector recto"/>
            <p:cNvCxnSpPr/>
            <p:nvPr/>
          </p:nvCxnSpPr>
          <p:spPr>
            <a:xfrm>
              <a:off x="115717" y="620689"/>
              <a:ext cx="8645409" cy="0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"/>
            <p:cNvCxnSpPr/>
            <p:nvPr/>
          </p:nvCxnSpPr>
          <p:spPr>
            <a:xfrm flipV="1">
              <a:off x="8761126" y="465514"/>
              <a:ext cx="0" cy="155172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11 Imagen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92" b="9337"/>
          <a:stretch/>
        </p:blipFill>
        <p:spPr>
          <a:xfrm>
            <a:off x="0" y="-9871"/>
            <a:ext cx="9180512" cy="5154959"/>
          </a:xfrm>
          <a:prstGeom prst="rect">
            <a:avLst/>
          </a:prstGeom>
        </p:spPr>
      </p:pic>
      <p:cxnSp>
        <p:nvCxnSpPr>
          <p:cNvPr id="14" name="13 Conector recto"/>
          <p:cNvCxnSpPr/>
          <p:nvPr userDrawn="1"/>
        </p:nvCxnSpPr>
        <p:spPr>
          <a:xfrm>
            <a:off x="718630" y="523750"/>
            <a:ext cx="7669794" cy="0"/>
          </a:xfrm>
          <a:prstGeom prst="line">
            <a:avLst/>
          </a:prstGeom>
          <a:ln w="19050">
            <a:solidFill>
              <a:srgbClr val="6F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 userDrawn="1"/>
        </p:nvSpPr>
        <p:spPr>
          <a:xfrm>
            <a:off x="718630" y="284639"/>
            <a:ext cx="541002" cy="239111"/>
          </a:xfrm>
          <a:prstGeom prst="rect">
            <a:avLst/>
          </a:prstGeom>
          <a:solidFill>
            <a:srgbClr val="6F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61750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3469-9D88-41B1-90B4-C9202DA71BB3}" type="datetimeFigureOut">
              <a:rPr lang="es-PE" smtClean="0"/>
              <a:t>15/03/2018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E563-F5A2-4276-9358-0C192443BBC7}" type="slidenum">
              <a:rPr lang="es-PE" smtClean="0"/>
              <a:t>‹Nº›</a:t>
            </a:fld>
            <a:endParaRPr lang="es-PE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4" y="103381"/>
            <a:ext cx="620686" cy="362519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188" y="4627359"/>
            <a:ext cx="1251190" cy="345057"/>
          </a:xfrm>
          <a:prstGeom prst="rect">
            <a:avLst/>
          </a:prstGeom>
        </p:spPr>
      </p:pic>
      <p:grpSp>
        <p:nvGrpSpPr>
          <p:cNvPr id="9" name="8 Grupo"/>
          <p:cNvGrpSpPr/>
          <p:nvPr userDrawn="1"/>
        </p:nvGrpSpPr>
        <p:grpSpPr>
          <a:xfrm>
            <a:off x="97944" y="349242"/>
            <a:ext cx="8663182" cy="116657"/>
            <a:chOff x="115717" y="465514"/>
            <a:chExt cx="8645409" cy="155175"/>
          </a:xfrm>
        </p:grpSpPr>
        <p:cxnSp>
          <p:nvCxnSpPr>
            <p:cNvPr id="10" name="9 Conector recto"/>
            <p:cNvCxnSpPr/>
            <p:nvPr/>
          </p:nvCxnSpPr>
          <p:spPr>
            <a:xfrm>
              <a:off x="115717" y="620689"/>
              <a:ext cx="8645409" cy="0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"/>
            <p:cNvCxnSpPr/>
            <p:nvPr/>
          </p:nvCxnSpPr>
          <p:spPr>
            <a:xfrm flipV="1">
              <a:off x="8761126" y="465514"/>
              <a:ext cx="0" cy="155172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11 Imagen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92" b="9337"/>
          <a:stretch/>
        </p:blipFill>
        <p:spPr>
          <a:xfrm>
            <a:off x="0" y="-9871"/>
            <a:ext cx="9180512" cy="5154959"/>
          </a:xfrm>
          <a:prstGeom prst="rect">
            <a:avLst/>
          </a:prstGeom>
        </p:spPr>
      </p:pic>
      <p:cxnSp>
        <p:nvCxnSpPr>
          <p:cNvPr id="14" name="13 Conector recto"/>
          <p:cNvCxnSpPr/>
          <p:nvPr userDrawn="1"/>
        </p:nvCxnSpPr>
        <p:spPr>
          <a:xfrm>
            <a:off x="718630" y="523750"/>
            <a:ext cx="7669794" cy="0"/>
          </a:xfrm>
          <a:prstGeom prst="line">
            <a:avLst/>
          </a:prstGeom>
          <a:ln w="19050">
            <a:solidFill>
              <a:srgbClr val="6F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 userDrawn="1"/>
        </p:nvSpPr>
        <p:spPr>
          <a:xfrm>
            <a:off x="718630" y="284639"/>
            <a:ext cx="541002" cy="239111"/>
          </a:xfrm>
          <a:prstGeom prst="rect">
            <a:avLst/>
          </a:prstGeom>
          <a:solidFill>
            <a:srgbClr val="6F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61750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3469-9D88-41B1-90B4-C9202DA71BB3}" type="datetimeFigureOut">
              <a:rPr lang="es-PE" smtClean="0"/>
              <a:t>15/03/2018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E563-F5A2-4276-9358-0C192443BBC7}" type="slidenum">
              <a:rPr lang="es-PE" smtClean="0"/>
              <a:t>‹Nº›</a:t>
            </a:fld>
            <a:endParaRPr lang="es-PE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4" y="103381"/>
            <a:ext cx="620686" cy="362519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188" y="4627359"/>
            <a:ext cx="1251190" cy="345057"/>
          </a:xfrm>
          <a:prstGeom prst="rect">
            <a:avLst/>
          </a:prstGeom>
        </p:spPr>
      </p:pic>
      <p:grpSp>
        <p:nvGrpSpPr>
          <p:cNvPr id="9" name="8 Grupo"/>
          <p:cNvGrpSpPr/>
          <p:nvPr userDrawn="1"/>
        </p:nvGrpSpPr>
        <p:grpSpPr>
          <a:xfrm>
            <a:off x="97944" y="349242"/>
            <a:ext cx="8663182" cy="116657"/>
            <a:chOff x="115717" y="465514"/>
            <a:chExt cx="8645409" cy="155175"/>
          </a:xfrm>
        </p:grpSpPr>
        <p:cxnSp>
          <p:nvCxnSpPr>
            <p:cNvPr id="10" name="9 Conector recto"/>
            <p:cNvCxnSpPr/>
            <p:nvPr/>
          </p:nvCxnSpPr>
          <p:spPr>
            <a:xfrm>
              <a:off x="115717" y="620689"/>
              <a:ext cx="8645409" cy="0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"/>
            <p:cNvCxnSpPr/>
            <p:nvPr/>
          </p:nvCxnSpPr>
          <p:spPr>
            <a:xfrm flipV="1">
              <a:off x="8761126" y="465514"/>
              <a:ext cx="0" cy="155172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11 Imagen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92" b="9337"/>
          <a:stretch/>
        </p:blipFill>
        <p:spPr>
          <a:xfrm>
            <a:off x="0" y="-9871"/>
            <a:ext cx="9180512" cy="5154959"/>
          </a:xfrm>
          <a:prstGeom prst="rect">
            <a:avLst/>
          </a:prstGeom>
        </p:spPr>
      </p:pic>
      <p:cxnSp>
        <p:nvCxnSpPr>
          <p:cNvPr id="14" name="13 Conector recto"/>
          <p:cNvCxnSpPr/>
          <p:nvPr userDrawn="1"/>
        </p:nvCxnSpPr>
        <p:spPr>
          <a:xfrm>
            <a:off x="718630" y="523750"/>
            <a:ext cx="7669794" cy="0"/>
          </a:xfrm>
          <a:prstGeom prst="line">
            <a:avLst/>
          </a:prstGeom>
          <a:ln w="19050">
            <a:solidFill>
              <a:srgbClr val="6F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 userDrawn="1"/>
        </p:nvSpPr>
        <p:spPr>
          <a:xfrm>
            <a:off x="718630" y="284639"/>
            <a:ext cx="541002" cy="239111"/>
          </a:xfrm>
          <a:prstGeom prst="rect">
            <a:avLst/>
          </a:prstGeom>
          <a:solidFill>
            <a:srgbClr val="6F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61750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3469-9D88-41B1-90B4-C9202DA71BB3}" type="datetimeFigureOut">
              <a:rPr lang="es-PE" smtClean="0"/>
              <a:t>15/03/2018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E563-F5A2-4276-9358-0C192443BBC7}" type="slidenum">
              <a:rPr lang="es-PE" smtClean="0"/>
              <a:t>‹Nº›</a:t>
            </a:fld>
            <a:endParaRPr lang="es-PE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4" y="103381"/>
            <a:ext cx="620686" cy="362519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188" y="4627359"/>
            <a:ext cx="1251190" cy="345057"/>
          </a:xfrm>
          <a:prstGeom prst="rect">
            <a:avLst/>
          </a:prstGeom>
        </p:spPr>
      </p:pic>
      <p:grpSp>
        <p:nvGrpSpPr>
          <p:cNvPr id="9" name="8 Grupo"/>
          <p:cNvGrpSpPr/>
          <p:nvPr userDrawn="1"/>
        </p:nvGrpSpPr>
        <p:grpSpPr>
          <a:xfrm>
            <a:off x="97944" y="349242"/>
            <a:ext cx="8663182" cy="116657"/>
            <a:chOff x="115717" y="465514"/>
            <a:chExt cx="8645409" cy="155175"/>
          </a:xfrm>
        </p:grpSpPr>
        <p:cxnSp>
          <p:nvCxnSpPr>
            <p:cNvPr id="10" name="9 Conector recto"/>
            <p:cNvCxnSpPr/>
            <p:nvPr/>
          </p:nvCxnSpPr>
          <p:spPr>
            <a:xfrm>
              <a:off x="115717" y="620689"/>
              <a:ext cx="8645409" cy="0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"/>
            <p:cNvCxnSpPr/>
            <p:nvPr/>
          </p:nvCxnSpPr>
          <p:spPr>
            <a:xfrm flipV="1">
              <a:off x="8761126" y="465514"/>
              <a:ext cx="0" cy="155172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11 Imagen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92" b="9337"/>
          <a:stretch/>
        </p:blipFill>
        <p:spPr>
          <a:xfrm>
            <a:off x="0" y="-9871"/>
            <a:ext cx="9180512" cy="5154959"/>
          </a:xfrm>
          <a:prstGeom prst="rect">
            <a:avLst/>
          </a:prstGeom>
        </p:spPr>
      </p:pic>
      <p:cxnSp>
        <p:nvCxnSpPr>
          <p:cNvPr id="14" name="13 Conector recto"/>
          <p:cNvCxnSpPr/>
          <p:nvPr userDrawn="1"/>
        </p:nvCxnSpPr>
        <p:spPr>
          <a:xfrm>
            <a:off x="718630" y="523750"/>
            <a:ext cx="7669794" cy="0"/>
          </a:xfrm>
          <a:prstGeom prst="line">
            <a:avLst/>
          </a:prstGeom>
          <a:ln w="19050">
            <a:solidFill>
              <a:srgbClr val="6F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 userDrawn="1"/>
        </p:nvSpPr>
        <p:spPr>
          <a:xfrm>
            <a:off x="718630" y="284639"/>
            <a:ext cx="541002" cy="239111"/>
          </a:xfrm>
          <a:prstGeom prst="rect">
            <a:avLst/>
          </a:prstGeom>
          <a:solidFill>
            <a:srgbClr val="6F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61750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3469-9D88-41B1-90B4-C9202DA71BB3}" type="datetimeFigureOut">
              <a:rPr lang="es-PE" smtClean="0"/>
              <a:t>15/03/2018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E563-F5A2-4276-9358-0C192443BBC7}" type="slidenum">
              <a:rPr lang="es-PE" smtClean="0"/>
              <a:t>‹Nº›</a:t>
            </a:fld>
            <a:endParaRPr lang="es-PE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4" y="103381"/>
            <a:ext cx="620686" cy="362519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188" y="4627359"/>
            <a:ext cx="1251190" cy="345057"/>
          </a:xfrm>
          <a:prstGeom prst="rect">
            <a:avLst/>
          </a:prstGeom>
        </p:spPr>
      </p:pic>
      <p:grpSp>
        <p:nvGrpSpPr>
          <p:cNvPr id="9" name="8 Grupo"/>
          <p:cNvGrpSpPr/>
          <p:nvPr userDrawn="1"/>
        </p:nvGrpSpPr>
        <p:grpSpPr>
          <a:xfrm>
            <a:off x="97944" y="349242"/>
            <a:ext cx="8663182" cy="116657"/>
            <a:chOff x="115717" y="465514"/>
            <a:chExt cx="8645409" cy="155175"/>
          </a:xfrm>
        </p:grpSpPr>
        <p:cxnSp>
          <p:nvCxnSpPr>
            <p:cNvPr id="10" name="9 Conector recto"/>
            <p:cNvCxnSpPr/>
            <p:nvPr/>
          </p:nvCxnSpPr>
          <p:spPr>
            <a:xfrm>
              <a:off x="115717" y="620689"/>
              <a:ext cx="8645409" cy="0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"/>
            <p:cNvCxnSpPr/>
            <p:nvPr/>
          </p:nvCxnSpPr>
          <p:spPr>
            <a:xfrm flipV="1">
              <a:off x="8761126" y="465514"/>
              <a:ext cx="0" cy="155172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11 Imagen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92" b="9337"/>
          <a:stretch/>
        </p:blipFill>
        <p:spPr>
          <a:xfrm>
            <a:off x="0" y="-9871"/>
            <a:ext cx="9180512" cy="5154959"/>
          </a:xfrm>
          <a:prstGeom prst="rect">
            <a:avLst/>
          </a:prstGeom>
        </p:spPr>
      </p:pic>
      <p:cxnSp>
        <p:nvCxnSpPr>
          <p:cNvPr id="14" name="13 Conector recto"/>
          <p:cNvCxnSpPr/>
          <p:nvPr userDrawn="1"/>
        </p:nvCxnSpPr>
        <p:spPr>
          <a:xfrm>
            <a:off x="718630" y="523750"/>
            <a:ext cx="7669794" cy="0"/>
          </a:xfrm>
          <a:prstGeom prst="line">
            <a:avLst/>
          </a:prstGeom>
          <a:ln w="19050">
            <a:solidFill>
              <a:srgbClr val="6F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 userDrawn="1"/>
        </p:nvSpPr>
        <p:spPr>
          <a:xfrm>
            <a:off x="718630" y="284639"/>
            <a:ext cx="541002" cy="239111"/>
          </a:xfrm>
          <a:prstGeom prst="rect">
            <a:avLst/>
          </a:prstGeom>
          <a:solidFill>
            <a:srgbClr val="6F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61750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3469-9D88-41B1-90B4-C9202DA71BB3}" type="datetimeFigureOut">
              <a:rPr lang="es-PE" smtClean="0"/>
              <a:t>15/03/2018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E563-F5A2-4276-9358-0C192443BBC7}" type="slidenum">
              <a:rPr lang="es-PE" smtClean="0"/>
              <a:t>‹Nº›</a:t>
            </a:fld>
            <a:endParaRPr lang="es-PE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4" y="103381"/>
            <a:ext cx="620686" cy="362519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188" y="4627359"/>
            <a:ext cx="1251190" cy="345057"/>
          </a:xfrm>
          <a:prstGeom prst="rect">
            <a:avLst/>
          </a:prstGeom>
        </p:spPr>
      </p:pic>
      <p:grpSp>
        <p:nvGrpSpPr>
          <p:cNvPr id="9" name="8 Grupo"/>
          <p:cNvGrpSpPr/>
          <p:nvPr userDrawn="1"/>
        </p:nvGrpSpPr>
        <p:grpSpPr>
          <a:xfrm>
            <a:off x="97944" y="349242"/>
            <a:ext cx="8663182" cy="116657"/>
            <a:chOff x="115717" y="465514"/>
            <a:chExt cx="8645409" cy="155175"/>
          </a:xfrm>
        </p:grpSpPr>
        <p:cxnSp>
          <p:nvCxnSpPr>
            <p:cNvPr id="10" name="9 Conector recto"/>
            <p:cNvCxnSpPr/>
            <p:nvPr/>
          </p:nvCxnSpPr>
          <p:spPr>
            <a:xfrm>
              <a:off x="115717" y="620689"/>
              <a:ext cx="8645409" cy="0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"/>
            <p:cNvCxnSpPr/>
            <p:nvPr/>
          </p:nvCxnSpPr>
          <p:spPr>
            <a:xfrm flipV="1">
              <a:off x="8761126" y="465514"/>
              <a:ext cx="0" cy="155172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11 Imagen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92" b="9337"/>
          <a:stretch/>
        </p:blipFill>
        <p:spPr>
          <a:xfrm>
            <a:off x="0" y="-9871"/>
            <a:ext cx="9180512" cy="5154959"/>
          </a:xfrm>
          <a:prstGeom prst="rect">
            <a:avLst/>
          </a:prstGeom>
        </p:spPr>
      </p:pic>
      <p:cxnSp>
        <p:nvCxnSpPr>
          <p:cNvPr id="14" name="13 Conector recto"/>
          <p:cNvCxnSpPr/>
          <p:nvPr userDrawn="1"/>
        </p:nvCxnSpPr>
        <p:spPr>
          <a:xfrm>
            <a:off x="718630" y="523750"/>
            <a:ext cx="7669794" cy="0"/>
          </a:xfrm>
          <a:prstGeom prst="line">
            <a:avLst/>
          </a:prstGeom>
          <a:ln w="19050">
            <a:solidFill>
              <a:srgbClr val="6F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 userDrawn="1"/>
        </p:nvSpPr>
        <p:spPr>
          <a:xfrm>
            <a:off x="718630" y="284639"/>
            <a:ext cx="541002" cy="239111"/>
          </a:xfrm>
          <a:prstGeom prst="rect">
            <a:avLst/>
          </a:prstGeom>
          <a:solidFill>
            <a:srgbClr val="6F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61750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3469-9D88-41B1-90B4-C9202DA71BB3}" type="datetimeFigureOut">
              <a:rPr lang="es-PE" smtClean="0"/>
              <a:t>15/03/2018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E563-F5A2-4276-9358-0C192443BBC7}" type="slidenum">
              <a:rPr lang="es-PE" smtClean="0"/>
              <a:t>‹Nº›</a:t>
            </a:fld>
            <a:endParaRPr lang="es-PE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4" y="103381"/>
            <a:ext cx="620686" cy="362519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188" y="4627359"/>
            <a:ext cx="1251190" cy="345057"/>
          </a:xfrm>
          <a:prstGeom prst="rect">
            <a:avLst/>
          </a:prstGeom>
        </p:spPr>
      </p:pic>
      <p:grpSp>
        <p:nvGrpSpPr>
          <p:cNvPr id="9" name="8 Grupo"/>
          <p:cNvGrpSpPr/>
          <p:nvPr userDrawn="1"/>
        </p:nvGrpSpPr>
        <p:grpSpPr>
          <a:xfrm>
            <a:off x="97944" y="349242"/>
            <a:ext cx="8663182" cy="116657"/>
            <a:chOff x="115717" y="465514"/>
            <a:chExt cx="8645409" cy="155175"/>
          </a:xfrm>
        </p:grpSpPr>
        <p:cxnSp>
          <p:nvCxnSpPr>
            <p:cNvPr id="10" name="9 Conector recto"/>
            <p:cNvCxnSpPr/>
            <p:nvPr/>
          </p:nvCxnSpPr>
          <p:spPr>
            <a:xfrm>
              <a:off x="115717" y="620689"/>
              <a:ext cx="8645409" cy="0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"/>
            <p:cNvCxnSpPr/>
            <p:nvPr/>
          </p:nvCxnSpPr>
          <p:spPr>
            <a:xfrm flipV="1">
              <a:off x="8761126" y="465514"/>
              <a:ext cx="0" cy="155172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11 Imagen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92" b="9337"/>
          <a:stretch/>
        </p:blipFill>
        <p:spPr>
          <a:xfrm>
            <a:off x="0" y="-9871"/>
            <a:ext cx="9180512" cy="5154959"/>
          </a:xfrm>
          <a:prstGeom prst="rect">
            <a:avLst/>
          </a:prstGeom>
        </p:spPr>
      </p:pic>
      <p:cxnSp>
        <p:nvCxnSpPr>
          <p:cNvPr id="14" name="13 Conector recto"/>
          <p:cNvCxnSpPr/>
          <p:nvPr userDrawn="1"/>
        </p:nvCxnSpPr>
        <p:spPr>
          <a:xfrm>
            <a:off x="718630" y="523750"/>
            <a:ext cx="7669794" cy="0"/>
          </a:xfrm>
          <a:prstGeom prst="line">
            <a:avLst/>
          </a:prstGeom>
          <a:ln w="19050">
            <a:solidFill>
              <a:srgbClr val="6F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 userDrawn="1"/>
        </p:nvSpPr>
        <p:spPr>
          <a:xfrm>
            <a:off x="718630" y="284639"/>
            <a:ext cx="541002" cy="239111"/>
          </a:xfrm>
          <a:prstGeom prst="rect">
            <a:avLst/>
          </a:prstGeom>
          <a:solidFill>
            <a:srgbClr val="6F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61750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6196"/>
            <a:ext cx="7772400" cy="10218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F04E0-F1BE-4ED0-89F5-DDDD90AF2775}" type="datetimeFigureOut">
              <a:rPr lang="es-PE" smtClean="0"/>
              <a:t>15/03/2018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9223-16A4-42A3-927F-42E97959DC1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760133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3469-9D88-41B1-90B4-C9202DA71BB3}" type="datetimeFigureOut">
              <a:rPr lang="es-PE" smtClean="0"/>
              <a:t>15/03/2018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E563-F5A2-4276-9358-0C192443BBC7}" type="slidenum">
              <a:rPr lang="es-PE" smtClean="0"/>
              <a:t>‹Nº›</a:t>
            </a:fld>
            <a:endParaRPr lang="es-PE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4" y="103381"/>
            <a:ext cx="620686" cy="362519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188" y="4627359"/>
            <a:ext cx="1251190" cy="345057"/>
          </a:xfrm>
          <a:prstGeom prst="rect">
            <a:avLst/>
          </a:prstGeom>
        </p:spPr>
      </p:pic>
      <p:grpSp>
        <p:nvGrpSpPr>
          <p:cNvPr id="9" name="8 Grupo"/>
          <p:cNvGrpSpPr/>
          <p:nvPr userDrawn="1"/>
        </p:nvGrpSpPr>
        <p:grpSpPr>
          <a:xfrm>
            <a:off x="97944" y="349242"/>
            <a:ext cx="8663182" cy="116657"/>
            <a:chOff x="115717" y="465514"/>
            <a:chExt cx="8645409" cy="155175"/>
          </a:xfrm>
        </p:grpSpPr>
        <p:cxnSp>
          <p:nvCxnSpPr>
            <p:cNvPr id="10" name="9 Conector recto"/>
            <p:cNvCxnSpPr/>
            <p:nvPr/>
          </p:nvCxnSpPr>
          <p:spPr>
            <a:xfrm>
              <a:off x="115717" y="620689"/>
              <a:ext cx="8645409" cy="0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"/>
            <p:cNvCxnSpPr/>
            <p:nvPr/>
          </p:nvCxnSpPr>
          <p:spPr>
            <a:xfrm flipV="1">
              <a:off x="8761126" y="465514"/>
              <a:ext cx="0" cy="155172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11 Imagen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92" b="9337"/>
          <a:stretch/>
        </p:blipFill>
        <p:spPr>
          <a:xfrm>
            <a:off x="0" y="-9871"/>
            <a:ext cx="9180512" cy="5154959"/>
          </a:xfrm>
          <a:prstGeom prst="rect">
            <a:avLst/>
          </a:prstGeom>
        </p:spPr>
      </p:pic>
      <p:cxnSp>
        <p:nvCxnSpPr>
          <p:cNvPr id="14" name="13 Conector recto"/>
          <p:cNvCxnSpPr/>
          <p:nvPr userDrawn="1"/>
        </p:nvCxnSpPr>
        <p:spPr>
          <a:xfrm>
            <a:off x="718630" y="523750"/>
            <a:ext cx="7669794" cy="0"/>
          </a:xfrm>
          <a:prstGeom prst="line">
            <a:avLst/>
          </a:prstGeom>
          <a:ln w="19050">
            <a:solidFill>
              <a:srgbClr val="6F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 userDrawn="1"/>
        </p:nvSpPr>
        <p:spPr>
          <a:xfrm>
            <a:off x="718630" y="284639"/>
            <a:ext cx="541002" cy="239111"/>
          </a:xfrm>
          <a:prstGeom prst="rect">
            <a:avLst/>
          </a:prstGeom>
          <a:solidFill>
            <a:srgbClr val="6F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61750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3469-9D88-41B1-90B4-C9202DA71BB3}" type="datetimeFigureOut">
              <a:rPr lang="es-PE" smtClean="0"/>
              <a:t>15/03/2018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E563-F5A2-4276-9358-0C192443BBC7}" type="slidenum">
              <a:rPr lang="es-PE" smtClean="0"/>
              <a:t>‹Nº›</a:t>
            </a:fld>
            <a:endParaRPr lang="es-PE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4" y="103381"/>
            <a:ext cx="620686" cy="362519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188" y="4627359"/>
            <a:ext cx="1251190" cy="345057"/>
          </a:xfrm>
          <a:prstGeom prst="rect">
            <a:avLst/>
          </a:prstGeom>
        </p:spPr>
      </p:pic>
      <p:grpSp>
        <p:nvGrpSpPr>
          <p:cNvPr id="9" name="8 Grupo"/>
          <p:cNvGrpSpPr/>
          <p:nvPr userDrawn="1"/>
        </p:nvGrpSpPr>
        <p:grpSpPr>
          <a:xfrm>
            <a:off x="97944" y="349242"/>
            <a:ext cx="8663182" cy="116657"/>
            <a:chOff x="115717" y="465514"/>
            <a:chExt cx="8645409" cy="155175"/>
          </a:xfrm>
        </p:grpSpPr>
        <p:cxnSp>
          <p:nvCxnSpPr>
            <p:cNvPr id="10" name="9 Conector recto"/>
            <p:cNvCxnSpPr/>
            <p:nvPr/>
          </p:nvCxnSpPr>
          <p:spPr>
            <a:xfrm>
              <a:off x="115717" y="620689"/>
              <a:ext cx="8645409" cy="0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"/>
            <p:cNvCxnSpPr/>
            <p:nvPr/>
          </p:nvCxnSpPr>
          <p:spPr>
            <a:xfrm flipV="1">
              <a:off x="8761126" y="465514"/>
              <a:ext cx="0" cy="155172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11 Imagen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92" b="9337"/>
          <a:stretch/>
        </p:blipFill>
        <p:spPr>
          <a:xfrm>
            <a:off x="0" y="-9871"/>
            <a:ext cx="9180512" cy="5154959"/>
          </a:xfrm>
          <a:prstGeom prst="rect">
            <a:avLst/>
          </a:prstGeom>
        </p:spPr>
      </p:pic>
      <p:cxnSp>
        <p:nvCxnSpPr>
          <p:cNvPr id="14" name="13 Conector recto"/>
          <p:cNvCxnSpPr/>
          <p:nvPr userDrawn="1"/>
        </p:nvCxnSpPr>
        <p:spPr>
          <a:xfrm>
            <a:off x="718630" y="523750"/>
            <a:ext cx="7669794" cy="0"/>
          </a:xfrm>
          <a:prstGeom prst="line">
            <a:avLst/>
          </a:prstGeom>
          <a:ln w="19050">
            <a:solidFill>
              <a:srgbClr val="6F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 userDrawn="1"/>
        </p:nvSpPr>
        <p:spPr>
          <a:xfrm>
            <a:off x="718630" y="284639"/>
            <a:ext cx="541002" cy="239111"/>
          </a:xfrm>
          <a:prstGeom prst="rect">
            <a:avLst/>
          </a:prstGeom>
          <a:solidFill>
            <a:srgbClr val="6F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61750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3469-9D88-41B1-90B4-C9202DA71BB3}" type="datetimeFigureOut">
              <a:rPr lang="es-PE" smtClean="0"/>
              <a:t>15/03/2018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E563-F5A2-4276-9358-0C192443BBC7}" type="slidenum">
              <a:rPr lang="es-PE" smtClean="0"/>
              <a:t>‹Nº›</a:t>
            </a:fld>
            <a:endParaRPr lang="es-PE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4" y="103381"/>
            <a:ext cx="620686" cy="362519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188" y="4627359"/>
            <a:ext cx="1251190" cy="345057"/>
          </a:xfrm>
          <a:prstGeom prst="rect">
            <a:avLst/>
          </a:prstGeom>
        </p:spPr>
      </p:pic>
      <p:grpSp>
        <p:nvGrpSpPr>
          <p:cNvPr id="9" name="8 Grupo"/>
          <p:cNvGrpSpPr/>
          <p:nvPr userDrawn="1"/>
        </p:nvGrpSpPr>
        <p:grpSpPr>
          <a:xfrm>
            <a:off x="97944" y="349242"/>
            <a:ext cx="8663182" cy="116657"/>
            <a:chOff x="115717" y="465514"/>
            <a:chExt cx="8645409" cy="155175"/>
          </a:xfrm>
        </p:grpSpPr>
        <p:cxnSp>
          <p:nvCxnSpPr>
            <p:cNvPr id="10" name="9 Conector recto"/>
            <p:cNvCxnSpPr/>
            <p:nvPr/>
          </p:nvCxnSpPr>
          <p:spPr>
            <a:xfrm>
              <a:off x="115717" y="620689"/>
              <a:ext cx="8645409" cy="0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"/>
            <p:cNvCxnSpPr/>
            <p:nvPr/>
          </p:nvCxnSpPr>
          <p:spPr>
            <a:xfrm flipV="1">
              <a:off x="8761126" y="465514"/>
              <a:ext cx="0" cy="155172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11 Imagen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92" b="9337"/>
          <a:stretch/>
        </p:blipFill>
        <p:spPr>
          <a:xfrm>
            <a:off x="0" y="-9871"/>
            <a:ext cx="9180512" cy="5154959"/>
          </a:xfrm>
          <a:prstGeom prst="rect">
            <a:avLst/>
          </a:prstGeom>
        </p:spPr>
      </p:pic>
      <p:cxnSp>
        <p:nvCxnSpPr>
          <p:cNvPr id="14" name="13 Conector recto"/>
          <p:cNvCxnSpPr/>
          <p:nvPr userDrawn="1"/>
        </p:nvCxnSpPr>
        <p:spPr>
          <a:xfrm>
            <a:off x="718630" y="523750"/>
            <a:ext cx="7669794" cy="0"/>
          </a:xfrm>
          <a:prstGeom prst="line">
            <a:avLst/>
          </a:prstGeom>
          <a:ln w="19050">
            <a:solidFill>
              <a:srgbClr val="6F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 userDrawn="1"/>
        </p:nvSpPr>
        <p:spPr>
          <a:xfrm>
            <a:off x="718630" y="284639"/>
            <a:ext cx="541002" cy="239111"/>
          </a:xfrm>
          <a:prstGeom prst="rect">
            <a:avLst/>
          </a:prstGeom>
          <a:solidFill>
            <a:srgbClr val="6F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61750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3469-9D88-41B1-90B4-C9202DA71BB3}" type="datetimeFigureOut">
              <a:rPr lang="es-PE" smtClean="0"/>
              <a:t>15/03/2018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E563-F5A2-4276-9358-0C192443BBC7}" type="slidenum">
              <a:rPr lang="es-PE" smtClean="0"/>
              <a:t>‹Nº›</a:t>
            </a:fld>
            <a:endParaRPr lang="es-PE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4" y="103381"/>
            <a:ext cx="620686" cy="362519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188" y="4627359"/>
            <a:ext cx="1251190" cy="345057"/>
          </a:xfrm>
          <a:prstGeom prst="rect">
            <a:avLst/>
          </a:prstGeom>
        </p:spPr>
      </p:pic>
      <p:grpSp>
        <p:nvGrpSpPr>
          <p:cNvPr id="9" name="8 Grupo"/>
          <p:cNvGrpSpPr/>
          <p:nvPr userDrawn="1"/>
        </p:nvGrpSpPr>
        <p:grpSpPr>
          <a:xfrm>
            <a:off x="97944" y="349242"/>
            <a:ext cx="8663182" cy="116657"/>
            <a:chOff x="115717" y="465514"/>
            <a:chExt cx="8645409" cy="155175"/>
          </a:xfrm>
        </p:grpSpPr>
        <p:cxnSp>
          <p:nvCxnSpPr>
            <p:cNvPr id="10" name="9 Conector recto"/>
            <p:cNvCxnSpPr/>
            <p:nvPr/>
          </p:nvCxnSpPr>
          <p:spPr>
            <a:xfrm>
              <a:off x="115717" y="620689"/>
              <a:ext cx="8645409" cy="0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"/>
            <p:cNvCxnSpPr/>
            <p:nvPr/>
          </p:nvCxnSpPr>
          <p:spPr>
            <a:xfrm flipV="1">
              <a:off x="8761126" y="465514"/>
              <a:ext cx="0" cy="155172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11 Imagen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92" b="9337"/>
          <a:stretch/>
        </p:blipFill>
        <p:spPr>
          <a:xfrm>
            <a:off x="0" y="-9871"/>
            <a:ext cx="9180512" cy="5154959"/>
          </a:xfrm>
          <a:prstGeom prst="rect">
            <a:avLst/>
          </a:prstGeom>
        </p:spPr>
      </p:pic>
      <p:cxnSp>
        <p:nvCxnSpPr>
          <p:cNvPr id="14" name="13 Conector recto"/>
          <p:cNvCxnSpPr/>
          <p:nvPr userDrawn="1"/>
        </p:nvCxnSpPr>
        <p:spPr>
          <a:xfrm>
            <a:off x="718630" y="523750"/>
            <a:ext cx="7669794" cy="0"/>
          </a:xfrm>
          <a:prstGeom prst="line">
            <a:avLst/>
          </a:prstGeom>
          <a:ln w="19050">
            <a:solidFill>
              <a:srgbClr val="6F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 userDrawn="1"/>
        </p:nvSpPr>
        <p:spPr>
          <a:xfrm>
            <a:off x="718630" y="284639"/>
            <a:ext cx="541002" cy="239111"/>
          </a:xfrm>
          <a:prstGeom prst="rect">
            <a:avLst/>
          </a:prstGeom>
          <a:solidFill>
            <a:srgbClr val="6F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61750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3469-9D88-41B1-90B4-C9202DA71BB3}" type="datetimeFigureOut">
              <a:rPr lang="es-PE" smtClean="0"/>
              <a:t>15/03/2018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E563-F5A2-4276-9358-0C192443BBC7}" type="slidenum">
              <a:rPr lang="es-PE" smtClean="0"/>
              <a:t>‹Nº›</a:t>
            </a:fld>
            <a:endParaRPr lang="es-PE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4" y="103381"/>
            <a:ext cx="620686" cy="362519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188" y="4627359"/>
            <a:ext cx="1251190" cy="345057"/>
          </a:xfrm>
          <a:prstGeom prst="rect">
            <a:avLst/>
          </a:prstGeom>
        </p:spPr>
      </p:pic>
      <p:grpSp>
        <p:nvGrpSpPr>
          <p:cNvPr id="9" name="8 Grupo"/>
          <p:cNvGrpSpPr/>
          <p:nvPr userDrawn="1"/>
        </p:nvGrpSpPr>
        <p:grpSpPr>
          <a:xfrm>
            <a:off x="97944" y="349242"/>
            <a:ext cx="8663182" cy="116657"/>
            <a:chOff x="115717" y="465514"/>
            <a:chExt cx="8645409" cy="155175"/>
          </a:xfrm>
        </p:grpSpPr>
        <p:cxnSp>
          <p:nvCxnSpPr>
            <p:cNvPr id="10" name="9 Conector recto"/>
            <p:cNvCxnSpPr/>
            <p:nvPr/>
          </p:nvCxnSpPr>
          <p:spPr>
            <a:xfrm>
              <a:off x="115717" y="620689"/>
              <a:ext cx="8645409" cy="0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"/>
            <p:cNvCxnSpPr/>
            <p:nvPr/>
          </p:nvCxnSpPr>
          <p:spPr>
            <a:xfrm flipV="1">
              <a:off x="8761126" y="465514"/>
              <a:ext cx="0" cy="155172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11 Imagen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92" b="9337"/>
          <a:stretch/>
        </p:blipFill>
        <p:spPr>
          <a:xfrm>
            <a:off x="0" y="-9871"/>
            <a:ext cx="9180512" cy="5154959"/>
          </a:xfrm>
          <a:prstGeom prst="rect">
            <a:avLst/>
          </a:prstGeom>
        </p:spPr>
      </p:pic>
      <p:cxnSp>
        <p:nvCxnSpPr>
          <p:cNvPr id="14" name="13 Conector recto"/>
          <p:cNvCxnSpPr/>
          <p:nvPr userDrawn="1"/>
        </p:nvCxnSpPr>
        <p:spPr>
          <a:xfrm>
            <a:off x="718630" y="523750"/>
            <a:ext cx="7669794" cy="0"/>
          </a:xfrm>
          <a:prstGeom prst="line">
            <a:avLst/>
          </a:prstGeom>
          <a:ln w="19050">
            <a:solidFill>
              <a:srgbClr val="6F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 userDrawn="1"/>
        </p:nvSpPr>
        <p:spPr>
          <a:xfrm>
            <a:off x="718630" y="284639"/>
            <a:ext cx="541002" cy="239111"/>
          </a:xfrm>
          <a:prstGeom prst="rect">
            <a:avLst/>
          </a:prstGeom>
          <a:solidFill>
            <a:srgbClr val="6F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43487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3469-9D88-41B1-90B4-C9202DA71BB3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15/03/2018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E563-F5A2-4276-9358-0C192443BBC7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4" y="103381"/>
            <a:ext cx="620686" cy="362519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188" y="4627359"/>
            <a:ext cx="1251190" cy="345057"/>
          </a:xfrm>
          <a:prstGeom prst="rect">
            <a:avLst/>
          </a:prstGeom>
        </p:spPr>
      </p:pic>
      <p:grpSp>
        <p:nvGrpSpPr>
          <p:cNvPr id="9" name="8 Grupo"/>
          <p:cNvGrpSpPr/>
          <p:nvPr userDrawn="1"/>
        </p:nvGrpSpPr>
        <p:grpSpPr>
          <a:xfrm>
            <a:off x="97944" y="349242"/>
            <a:ext cx="8663182" cy="116657"/>
            <a:chOff x="115717" y="465514"/>
            <a:chExt cx="8645409" cy="155175"/>
          </a:xfrm>
        </p:grpSpPr>
        <p:cxnSp>
          <p:nvCxnSpPr>
            <p:cNvPr id="10" name="9 Conector recto"/>
            <p:cNvCxnSpPr/>
            <p:nvPr/>
          </p:nvCxnSpPr>
          <p:spPr>
            <a:xfrm>
              <a:off x="115717" y="620689"/>
              <a:ext cx="8645409" cy="0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"/>
            <p:cNvCxnSpPr/>
            <p:nvPr/>
          </p:nvCxnSpPr>
          <p:spPr>
            <a:xfrm flipV="1">
              <a:off x="8761126" y="465514"/>
              <a:ext cx="0" cy="155172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11 Imagen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92" b="9337"/>
          <a:stretch/>
        </p:blipFill>
        <p:spPr>
          <a:xfrm>
            <a:off x="0" y="-9871"/>
            <a:ext cx="9180512" cy="5154959"/>
          </a:xfrm>
          <a:prstGeom prst="rect">
            <a:avLst/>
          </a:prstGeom>
        </p:spPr>
      </p:pic>
      <p:cxnSp>
        <p:nvCxnSpPr>
          <p:cNvPr id="14" name="13 Conector recto"/>
          <p:cNvCxnSpPr/>
          <p:nvPr userDrawn="1"/>
        </p:nvCxnSpPr>
        <p:spPr>
          <a:xfrm>
            <a:off x="718630" y="523750"/>
            <a:ext cx="7669794" cy="0"/>
          </a:xfrm>
          <a:prstGeom prst="line">
            <a:avLst/>
          </a:prstGeom>
          <a:ln w="19050">
            <a:solidFill>
              <a:srgbClr val="6F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 userDrawn="1"/>
        </p:nvSpPr>
        <p:spPr>
          <a:xfrm>
            <a:off x="718630" y="284639"/>
            <a:ext cx="541002" cy="239111"/>
          </a:xfrm>
          <a:prstGeom prst="rect">
            <a:avLst/>
          </a:prstGeom>
          <a:solidFill>
            <a:srgbClr val="6F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464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3469-9D88-41B1-90B4-C9202DA71BB3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15/03/2018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E563-F5A2-4276-9358-0C192443BBC7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4" y="103381"/>
            <a:ext cx="620686" cy="362519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188" y="4627359"/>
            <a:ext cx="1251190" cy="345057"/>
          </a:xfrm>
          <a:prstGeom prst="rect">
            <a:avLst/>
          </a:prstGeom>
        </p:spPr>
      </p:pic>
      <p:grpSp>
        <p:nvGrpSpPr>
          <p:cNvPr id="9" name="8 Grupo"/>
          <p:cNvGrpSpPr/>
          <p:nvPr userDrawn="1"/>
        </p:nvGrpSpPr>
        <p:grpSpPr>
          <a:xfrm>
            <a:off x="97944" y="349242"/>
            <a:ext cx="8663182" cy="116657"/>
            <a:chOff x="115717" y="465514"/>
            <a:chExt cx="8645409" cy="155175"/>
          </a:xfrm>
        </p:grpSpPr>
        <p:cxnSp>
          <p:nvCxnSpPr>
            <p:cNvPr id="10" name="9 Conector recto"/>
            <p:cNvCxnSpPr/>
            <p:nvPr/>
          </p:nvCxnSpPr>
          <p:spPr>
            <a:xfrm>
              <a:off x="115717" y="620689"/>
              <a:ext cx="8645409" cy="0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"/>
            <p:cNvCxnSpPr/>
            <p:nvPr/>
          </p:nvCxnSpPr>
          <p:spPr>
            <a:xfrm flipV="1">
              <a:off x="8761126" y="465514"/>
              <a:ext cx="0" cy="155172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11 Imagen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92" b="9337"/>
          <a:stretch/>
        </p:blipFill>
        <p:spPr>
          <a:xfrm>
            <a:off x="0" y="-9871"/>
            <a:ext cx="9180512" cy="5154959"/>
          </a:xfrm>
          <a:prstGeom prst="rect">
            <a:avLst/>
          </a:prstGeom>
        </p:spPr>
      </p:pic>
      <p:cxnSp>
        <p:nvCxnSpPr>
          <p:cNvPr id="14" name="13 Conector recto"/>
          <p:cNvCxnSpPr/>
          <p:nvPr userDrawn="1"/>
        </p:nvCxnSpPr>
        <p:spPr>
          <a:xfrm>
            <a:off x="718630" y="523750"/>
            <a:ext cx="7669794" cy="0"/>
          </a:xfrm>
          <a:prstGeom prst="line">
            <a:avLst/>
          </a:prstGeom>
          <a:ln w="19050">
            <a:solidFill>
              <a:srgbClr val="6F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 userDrawn="1"/>
        </p:nvSpPr>
        <p:spPr>
          <a:xfrm>
            <a:off x="718630" y="284639"/>
            <a:ext cx="541002" cy="239111"/>
          </a:xfrm>
          <a:prstGeom prst="rect">
            <a:avLst/>
          </a:prstGeom>
          <a:solidFill>
            <a:srgbClr val="6F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648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3469-9D88-41B1-90B4-C9202DA71BB3}" type="datetimeFigureOut">
              <a:rPr lang="es-PE" smtClean="0"/>
              <a:t>15/03/2018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E563-F5A2-4276-9358-0C192443BBC7}" type="slidenum">
              <a:rPr lang="es-PE" smtClean="0"/>
              <a:t>‹Nº›</a:t>
            </a:fld>
            <a:endParaRPr lang="es-PE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4" y="103381"/>
            <a:ext cx="620686" cy="362519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188" y="4627359"/>
            <a:ext cx="1251190" cy="345057"/>
          </a:xfrm>
          <a:prstGeom prst="rect">
            <a:avLst/>
          </a:prstGeom>
        </p:spPr>
      </p:pic>
      <p:grpSp>
        <p:nvGrpSpPr>
          <p:cNvPr id="9" name="8 Grupo"/>
          <p:cNvGrpSpPr/>
          <p:nvPr userDrawn="1"/>
        </p:nvGrpSpPr>
        <p:grpSpPr>
          <a:xfrm>
            <a:off x="97944" y="349242"/>
            <a:ext cx="8663182" cy="116657"/>
            <a:chOff x="115717" y="465514"/>
            <a:chExt cx="8645409" cy="155175"/>
          </a:xfrm>
        </p:grpSpPr>
        <p:cxnSp>
          <p:nvCxnSpPr>
            <p:cNvPr id="10" name="9 Conector recto"/>
            <p:cNvCxnSpPr/>
            <p:nvPr/>
          </p:nvCxnSpPr>
          <p:spPr>
            <a:xfrm>
              <a:off x="115717" y="620689"/>
              <a:ext cx="8645409" cy="0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"/>
            <p:cNvCxnSpPr/>
            <p:nvPr/>
          </p:nvCxnSpPr>
          <p:spPr>
            <a:xfrm flipV="1">
              <a:off x="8761126" y="465514"/>
              <a:ext cx="0" cy="155172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11 Imagen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5592" b="9337"/>
          <a:stretch/>
        </p:blipFill>
        <p:spPr>
          <a:xfrm>
            <a:off x="0" y="-9871"/>
            <a:ext cx="9180512" cy="5154959"/>
          </a:xfrm>
          <a:prstGeom prst="rect">
            <a:avLst/>
          </a:prstGeom>
        </p:spPr>
      </p:pic>
      <p:cxnSp>
        <p:nvCxnSpPr>
          <p:cNvPr id="14" name="13 Conector recto"/>
          <p:cNvCxnSpPr/>
          <p:nvPr userDrawn="1"/>
        </p:nvCxnSpPr>
        <p:spPr>
          <a:xfrm>
            <a:off x="718630" y="523750"/>
            <a:ext cx="7669794" cy="0"/>
          </a:xfrm>
          <a:prstGeom prst="line">
            <a:avLst/>
          </a:prstGeom>
          <a:ln w="19050">
            <a:solidFill>
              <a:srgbClr val="6F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 userDrawn="1"/>
        </p:nvSpPr>
        <p:spPr>
          <a:xfrm>
            <a:off x="718630" y="284639"/>
            <a:ext cx="541002" cy="239111"/>
          </a:xfrm>
          <a:prstGeom prst="rect">
            <a:avLst/>
          </a:prstGeom>
          <a:solidFill>
            <a:srgbClr val="6F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8379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3469-9D88-41B1-90B4-C9202DA71BB3}" type="datetimeFigureOut">
              <a:rPr lang="es-PE" smtClean="0"/>
              <a:t>15/03/2018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E563-F5A2-4276-9358-0C192443BBC7}" type="slidenum">
              <a:rPr lang="es-PE" smtClean="0"/>
              <a:t>‹Nº›</a:t>
            </a:fld>
            <a:endParaRPr lang="es-PE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4" y="103381"/>
            <a:ext cx="620686" cy="362519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188" y="4627359"/>
            <a:ext cx="1251190" cy="345057"/>
          </a:xfrm>
          <a:prstGeom prst="rect">
            <a:avLst/>
          </a:prstGeom>
        </p:spPr>
      </p:pic>
      <p:grpSp>
        <p:nvGrpSpPr>
          <p:cNvPr id="9" name="8 Grupo"/>
          <p:cNvGrpSpPr/>
          <p:nvPr userDrawn="1"/>
        </p:nvGrpSpPr>
        <p:grpSpPr>
          <a:xfrm>
            <a:off x="97944" y="349242"/>
            <a:ext cx="8663182" cy="116657"/>
            <a:chOff x="115717" y="465514"/>
            <a:chExt cx="8645409" cy="155175"/>
          </a:xfrm>
        </p:grpSpPr>
        <p:cxnSp>
          <p:nvCxnSpPr>
            <p:cNvPr id="10" name="9 Conector recto"/>
            <p:cNvCxnSpPr/>
            <p:nvPr/>
          </p:nvCxnSpPr>
          <p:spPr>
            <a:xfrm>
              <a:off x="115717" y="620689"/>
              <a:ext cx="8645409" cy="0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"/>
            <p:cNvCxnSpPr/>
            <p:nvPr/>
          </p:nvCxnSpPr>
          <p:spPr>
            <a:xfrm flipV="1">
              <a:off x="8761126" y="465514"/>
              <a:ext cx="0" cy="155172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11 Imagen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5592" b="9337"/>
          <a:stretch/>
        </p:blipFill>
        <p:spPr>
          <a:xfrm>
            <a:off x="0" y="-9871"/>
            <a:ext cx="9180512" cy="5154959"/>
          </a:xfrm>
          <a:prstGeom prst="rect">
            <a:avLst/>
          </a:prstGeom>
        </p:spPr>
      </p:pic>
      <p:cxnSp>
        <p:nvCxnSpPr>
          <p:cNvPr id="14" name="13 Conector recto"/>
          <p:cNvCxnSpPr/>
          <p:nvPr userDrawn="1"/>
        </p:nvCxnSpPr>
        <p:spPr>
          <a:xfrm>
            <a:off x="718630" y="523750"/>
            <a:ext cx="7669794" cy="0"/>
          </a:xfrm>
          <a:prstGeom prst="line">
            <a:avLst/>
          </a:prstGeom>
          <a:ln w="19050">
            <a:solidFill>
              <a:srgbClr val="6F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 userDrawn="1"/>
        </p:nvSpPr>
        <p:spPr>
          <a:xfrm>
            <a:off x="718630" y="284639"/>
            <a:ext cx="541002" cy="239111"/>
          </a:xfrm>
          <a:prstGeom prst="rect">
            <a:avLst/>
          </a:prstGeom>
          <a:solidFill>
            <a:srgbClr val="6F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45659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3469-9D88-41B1-90B4-C9202DA71BB3}" type="datetimeFigureOut">
              <a:rPr lang="es-PE" smtClean="0"/>
              <a:t>15/03/2018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E563-F5A2-4276-9358-0C192443BBC7}" type="slidenum">
              <a:rPr lang="es-PE" smtClean="0"/>
              <a:t>‹Nº›</a:t>
            </a:fld>
            <a:endParaRPr lang="es-PE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4" y="103381"/>
            <a:ext cx="620686" cy="362519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188" y="4627359"/>
            <a:ext cx="1251190" cy="345057"/>
          </a:xfrm>
          <a:prstGeom prst="rect">
            <a:avLst/>
          </a:prstGeom>
        </p:spPr>
      </p:pic>
      <p:grpSp>
        <p:nvGrpSpPr>
          <p:cNvPr id="9" name="8 Grupo"/>
          <p:cNvGrpSpPr/>
          <p:nvPr userDrawn="1"/>
        </p:nvGrpSpPr>
        <p:grpSpPr>
          <a:xfrm>
            <a:off x="97944" y="349242"/>
            <a:ext cx="8663182" cy="116657"/>
            <a:chOff x="115717" y="465514"/>
            <a:chExt cx="8645409" cy="155175"/>
          </a:xfrm>
        </p:grpSpPr>
        <p:cxnSp>
          <p:nvCxnSpPr>
            <p:cNvPr id="10" name="9 Conector recto"/>
            <p:cNvCxnSpPr/>
            <p:nvPr/>
          </p:nvCxnSpPr>
          <p:spPr>
            <a:xfrm>
              <a:off x="115717" y="620689"/>
              <a:ext cx="8645409" cy="0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"/>
            <p:cNvCxnSpPr/>
            <p:nvPr/>
          </p:nvCxnSpPr>
          <p:spPr>
            <a:xfrm flipV="1">
              <a:off x="8761126" y="465514"/>
              <a:ext cx="0" cy="155172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11 Imagen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92" b="9337"/>
          <a:stretch/>
        </p:blipFill>
        <p:spPr>
          <a:xfrm>
            <a:off x="0" y="-9871"/>
            <a:ext cx="9180512" cy="5154959"/>
          </a:xfrm>
          <a:prstGeom prst="rect">
            <a:avLst/>
          </a:prstGeom>
        </p:spPr>
      </p:pic>
      <p:cxnSp>
        <p:nvCxnSpPr>
          <p:cNvPr id="14" name="13 Conector recto"/>
          <p:cNvCxnSpPr/>
          <p:nvPr userDrawn="1"/>
        </p:nvCxnSpPr>
        <p:spPr>
          <a:xfrm>
            <a:off x="718630" y="523750"/>
            <a:ext cx="7669794" cy="0"/>
          </a:xfrm>
          <a:prstGeom prst="line">
            <a:avLst/>
          </a:prstGeom>
          <a:ln w="19050">
            <a:solidFill>
              <a:srgbClr val="6F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 userDrawn="1"/>
        </p:nvSpPr>
        <p:spPr>
          <a:xfrm>
            <a:off x="718630" y="284639"/>
            <a:ext cx="541002" cy="239111"/>
          </a:xfrm>
          <a:prstGeom prst="rect">
            <a:avLst/>
          </a:prstGeom>
          <a:solidFill>
            <a:srgbClr val="6F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95689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521"/>
            <a:ext cx="4038600" cy="3395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521"/>
            <a:ext cx="4038600" cy="3395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F04E0-F1BE-4ED0-89F5-DDDD90AF2775}" type="datetimeFigureOut">
              <a:rPr lang="es-PE" smtClean="0"/>
              <a:t>15/03/2018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9223-16A4-42A3-927F-42E97959DC1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616016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trón Cap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ción de imagen 10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5463587" cy="5169158"/>
          </a:xfrm>
          <a:custGeom>
            <a:avLst/>
            <a:gdLst>
              <a:gd name="connsiteX0" fmla="*/ 0 w 5743575"/>
              <a:gd name="connsiteY0" fmla="*/ 0 h 6858000"/>
              <a:gd name="connsiteX1" fmla="*/ 5743575 w 5743575"/>
              <a:gd name="connsiteY1" fmla="*/ 0 h 6858000"/>
              <a:gd name="connsiteX2" fmla="*/ 5743575 w 5743575"/>
              <a:gd name="connsiteY2" fmla="*/ 6858000 h 6858000"/>
              <a:gd name="connsiteX3" fmla="*/ 0 w 5743575"/>
              <a:gd name="connsiteY3" fmla="*/ 6858000 h 6858000"/>
              <a:gd name="connsiteX4" fmla="*/ 0 w 5743575"/>
              <a:gd name="connsiteY4" fmla="*/ 0 h 6858000"/>
              <a:gd name="connsiteX0" fmla="*/ 0 w 5743575"/>
              <a:gd name="connsiteY0" fmla="*/ 0 h 6858000"/>
              <a:gd name="connsiteX1" fmla="*/ 5743575 w 5743575"/>
              <a:gd name="connsiteY1" fmla="*/ 0 h 6858000"/>
              <a:gd name="connsiteX2" fmla="*/ 5727032 w 5743575"/>
              <a:gd name="connsiteY2" fmla="*/ 3208421 h 6858000"/>
              <a:gd name="connsiteX3" fmla="*/ 5743575 w 5743575"/>
              <a:gd name="connsiteY3" fmla="*/ 6858000 h 6858000"/>
              <a:gd name="connsiteX4" fmla="*/ 0 w 5743575"/>
              <a:gd name="connsiteY4" fmla="*/ 6858000 h 6858000"/>
              <a:gd name="connsiteX5" fmla="*/ 0 w 5743575"/>
              <a:gd name="connsiteY5" fmla="*/ 0 h 6858000"/>
              <a:gd name="connsiteX0" fmla="*/ 0 w 7283131"/>
              <a:gd name="connsiteY0" fmla="*/ 0 h 6858000"/>
              <a:gd name="connsiteX1" fmla="*/ 5743575 w 7283131"/>
              <a:gd name="connsiteY1" fmla="*/ 0 h 6858000"/>
              <a:gd name="connsiteX2" fmla="*/ 7283117 w 7283131"/>
              <a:gd name="connsiteY2" fmla="*/ 3208421 h 6858000"/>
              <a:gd name="connsiteX3" fmla="*/ 5743575 w 7283131"/>
              <a:gd name="connsiteY3" fmla="*/ 6858000 h 6858000"/>
              <a:gd name="connsiteX4" fmla="*/ 0 w 7283131"/>
              <a:gd name="connsiteY4" fmla="*/ 6858000 h 6858000"/>
              <a:gd name="connsiteX5" fmla="*/ 0 w 7283131"/>
              <a:gd name="connsiteY5" fmla="*/ 0 h 6858000"/>
              <a:gd name="connsiteX0" fmla="*/ 0 w 7283776"/>
              <a:gd name="connsiteY0" fmla="*/ 0 h 6858000"/>
              <a:gd name="connsiteX1" fmla="*/ 5743575 w 7283776"/>
              <a:gd name="connsiteY1" fmla="*/ 0 h 6858000"/>
              <a:gd name="connsiteX2" fmla="*/ 7283117 w 7283776"/>
              <a:gd name="connsiteY2" fmla="*/ 3208421 h 6858000"/>
              <a:gd name="connsiteX3" fmla="*/ 5743575 w 7283776"/>
              <a:gd name="connsiteY3" fmla="*/ 6858000 h 6858000"/>
              <a:gd name="connsiteX4" fmla="*/ 0 w 7283776"/>
              <a:gd name="connsiteY4" fmla="*/ 6858000 h 6858000"/>
              <a:gd name="connsiteX5" fmla="*/ 0 w 7283776"/>
              <a:gd name="connsiteY5" fmla="*/ 0 h 6858000"/>
              <a:gd name="connsiteX0" fmla="*/ 0 w 7283776"/>
              <a:gd name="connsiteY0" fmla="*/ 0 h 6858000"/>
              <a:gd name="connsiteX1" fmla="*/ 5743575 w 7283776"/>
              <a:gd name="connsiteY1" fmla="*/ 0 h 6858000"/>
              <a:gd name="connsiteX2" fmla="*/ 7283117 w 7283776"/>
              <a:gd name="connsiteY2" fmla="*/ 3208421 h 6858000"/>
              <a:gd name="connsiteX3" fmla="*/ 5743575 w 7283776"/>
              <a:gd name="connsiteY3" fmla="*/ 6858000 h 6858000"/>
              <a:gd name="connsiteX4" fmla="*/ 0 w 7283776"/>
              <a:gd name="connsiteY4" fmla="*/ 6858000 h 6858000"/>
              <a:gd name="connsiteX5" fmla="*/ 0 w 7283776"/>
              <a:gd name="connsiteY5" fmla="*/ 0 h 6858000"/>
              <a:gd name="connsiteX0" fmla="*/ 0 w 7283776"/>
              <a:gd name="connsiteY0" fmla="*/ 0 h 6858000"/>
              <a:gd name="connsiteX1" fmla="*/ 5743575 w 7283776"/>
              <a:gd name="connsiteY1" fmla="*/ 0 h 6858000"/>
              <a:gd name="connsiteX2" fmla="*/ 7283117 w 7283776"/>
              <a:gd name="connsiteY2" fmla="*/ 3208421 h 6858000"/>
              <a:gd name="connsiteX3" fmla="*/ 5743575 w 7283776"/>
              <a:gd name="connsiteY3" fmla="*/ 6858000 h 6858000"/>
              <a:gd name="connsiteX4" fmla="*/ 0 w 7283776"/>
              <a:gd name="connsiteY4" fmla="*/ 6858000 h 6858000"/>
              <a:gd name="connsiteX5" fmla="*/ 0 w 7283776"/>
              <a:gd name="connsiteY5" fmla="*/ 0 h 6858000"/>
              <a:gd name="connsiteX0" fmla="*/ 0 w 7285240"/>
              <a:gd name="connsiteY0" fmla="*/ 0 h 6858000"/>
              <a:gd name="connsiteX1" fmla="*/ 5743575 w 7285240"/>
              <a:gd name="connsiteY1" fmla="*/ 0 h 6858000"/>
              <a:gd name="connsiteX2" fmla="*/ 7283117 w 7285240"/>
              <a:gd name="connsiteY2" fmla="*/ 3208421 h 6858000"/>
              <a:gd name="connsiteX3" fmla="*/ 5743575 w 7285240"/>
              <a:gd name="connsiteY3" fmla="*/ 6858000 h 6858000"/>
              <a:gd name="connsiteX4" fmla="*/ 0 w 7285240"/>
              <a:gd name="connsiteY4" fmla="*/ 6858000 h 6858000"/>
              <a:gd name="connsiteX5" fmla="*/ 0 w 7285240"/>
              <a:gd name="connsiteY5" fmla="*/ 0 h 6858000"/>
              <a:gd name="connsiteX0" fmla="*/ 0 w 7285240"/>
              <a:gd name="connsiteY0" fmla="*/ 0 h 6858000"/>
              <a:gd name="connsiteX1" fmla="*/ 5743575 w 7285240"/>
              <a:gd name="connsiteY1" fmla="*/ 0 h 6858000"/>
              <a:gd name="connsiteX2" fmla="*/ 7283117 w 7285240"/>
              <a:gd name="connsiteY2" fmla="*/ 3208421 h 6858000"/>
              <a:gd name="connsiteX3" fmla="*/ 5743575 w 7285240"/>
              <a:gd name="connsiteY3" fmla="*/ 6858000 h 6858000"/>
              <a:gd name="connsiteX4" fmla="*/ 0 w 7285240"/>
              <a:gd name="connsiteY4" fmla="*/ 6858000 h 6858000"/>
              <a:gd name="connsiteX5" fmla="*/ 0 w 7285240"/>
              <a:gd name="connsiteY5" fmla="*/ 0 h 6858000"/>
              <a:gd name="connsiteX0" fmla="*/ 0 w 7285240"/>
              <a:gd name="connsiteY0" fmla="*/ 0 h 6858000"/>
              <a:gd name="connsiteX1" fmla="*/ 5743575 w 7285240"/>
              <a:gd name="connsiteY1" fmla="*/ 0 h 6858000"/>
              <a:gd name="connsiteX2" fmla="*/ 7283117 w 7285240"/>
              <a:gd name="connsiteY2" fmla="*/ 3208421 h 6858000"/>
              <a:gd name="connsiteX3" fmla="*/ 5743575 w 7285240"/>
              <a:gd name="connsiteY3" fmla="*/ 6858000 h 6858000"/>
              <a:gd name="connsiteX4" fmla="*/ 0 w 7285240"/>
              <a:gd name="connsiteY4" fmla="*/ 6858000 h 6858000"/>
              <a:gd name="connsiteX5" fmla="*/ 0 w 7285240"/>
              <a:gd name="connsiteY5" fmla="*/ 0 h 6858000"/>
              <a:gd name="connsiteX0" fmla="*/ 0 w 7291528"/>
              <a:gd name="connsiteY0" fmla="*/ 0 h 6890084"/>
              <a:gd name="connsiteX1" fmla="*/ 5743575 w 7291528"/>
              <a:gd name="connsiteY1" fmla="*/ 0 h 6890084"/>
              <a:gd name="connsiteX2" fmla="*/ 7283117 w 7291528"/>
              <a:gd name="connsiteY2" fmla="*/ 3208421 h 6890084"/>
              <a:gd name="connsiteX3" fmla="*/ 6160670 w 7291528"/>
              <a:gd name="connsiteY3" fmla="*/ 6890084 h 6890084"/>
              <a:gd name="connsiteX4" fmla="*/ 0 w 7291528"/>
              <a:gd name="connsiteY4" fmla="*/ 6858000 h 6890084"/>
              <a:gd name="connsiteX5" fmla="*/ 0 w 7291528"/>
              <a:gd name="connsiteY5" fmla="*/ 0 h 6890084"/>
              <a:gd name="connsiteX0" fmla="*/ 0 w 7287488"/>
              <a:gd name="connsiteY0" fmla="*/ 0 h 6890084"/>
              <a:gd name="connsiteX1" fmla="*/ 5743575 w 7287488"/>
              <a:gd name="connsiteY1" fmla="*/ 0 h 6890084"/>
              <a:gd name="connsiteX2" fmla="*/ 7283117 w 7287488"/>
              <a:gd name="connsiteY2" fmla="*/ 3208421 h 6890084"/>
              <a:gd name="connsiteX3" fmla="*/ 6016291 w 7287488"/>
              <a:gd name="connsiteY3" fmla="*/ 6890084 h 6890084"/>
              <a:gd name="connsiteX4" fmla="*/ 0 w 7287488"/>
              <a:gd name="connsiteY4" fmla="*/ 6858000 h 6890084"/>
              <a:gd name="connsiteX5" fmla="*/ 0 w 7287488"/>
              <a:gd name="connsiteY5" fmla="*/ 0 h 6890084"/>
              <a:gd name="connsiteX0" fmla="*/ 0 w 7284783"/>
              <a:gd name="connsiteY0" fmla="*/ 0 h 6890084"/>
              <a:gd name="connsiteX1" fmla="*/ 5743575 w 7284783"/>
              <a:gd name="connsiteY1" fmla="*/ 0 h 6890084"/>
              <a:gd name="connsiteX2" fmla="*/ 7283117 w 7284783"/>
              <a:gd name="connsiteY2" fmla="*/ 3208421 h 6890084"/>
              <a:gd name="connsiteX3" fmla="*/ 6016291 w 7284783"/>
              <a:gd name="connsiteY3" fmla="*/ 6890084 h 6890084"/>
              <a:gd name="connsiteX4" fmla="*/ 0 w 7284783"/>
              <a:gd name="connsiteY4" fmla="*/ 6858000 h 6890084"/>
              <a:gd name="connsiteX5" fmla="*/ 0 w 7284783"/>
              <a:gd name="connsiteY5" fmla="*/ 0 h 6890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4783" h="6890084">
                <a:moveTo>
                  <a:pt x="0" y="0"/>
                </a:moveTo>
                <a:lnTo>
                  <a:pt x="5743575" y="0"/>
                </a:lnTo>
                <a:cubicBezTo>
                  <a:pt x="6026819" y="267369"/>
                  <a:pt x="7128210" y="1176421"/>
                  <a:pt x="7283117" y="3208421"/>
                </a:cubicBezTo>
                <a:cubicBezTo>
                  <a:pt x="7320715" y="5259136"/>
                  <a:pt x="6716629" y="6363369"/>
                  <a:pt x="6016291" y="6890084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pPr lvl="0"/>
            <a:endParaRPr lang="es-PE" noProof="0" dirty="0" smtClean="0"/>
          </a:p>
        </p:txBody>
      </p:sp>
    </p:spTree>
    <p:extLst>
      <p:ext uri="{BB962C8B-B14F-4D97-AF65-F5344CB8AC3E}">
        <p14:creationId xmlns:p14="http://schemas.microsoft.com/office/powerpoint/2010/main" val="1164408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átu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5088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643974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rátula con atenu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5088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17002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65"/>
                                      </p:to>
                                    </p:set>
                                    <p:animEffect filter="image" prLst="opacity: 0.6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8" y="0"/>
            <a:ext cx="5545961" cy="5145088"/>
          </a:xfrm>
          <a:custGeom>
            <a:avLst/>
            <a:gdLst>
              <a:gd name="connsiteX0" fmla="*/ 0 w 4859338"/>
              <a:gd name="connsiteY0" fmla="*/ 5143500 h 5143500"/>
              <a:gd name="connsiteX1" fmla="*/ 0 w 4859338"/>
              <a:gd name="connsiteY1" fmla="*/ 0 h 5143500"/>
              <a:gd name="connsiteX2" fmla="*/ 4859338 w 4859338"/>
              <a:gd name="connsiteY2" fmla="*/ 0 h 5143500"/>
              <a:gd name="connsiteX3" fmla="*/ 4859338 w 4859338"/>
              <a:gd name="connsiteY3" fmla="*/ 5143500 h 5143500"/>
              <a:gd name="connsiteX4" fmla="*/ 0 w 4859338"/>
              <a:gd name="connsiteY4" fmla="*/ 5143500 h 5143500"/>
              <a:gd name="connsiteX0" fmla="*/ 0 w 4859338"/>
              <a:gd name="connsiteY0" fmla="*/ 5143500 h 5143500"/>
              <a:gd name="connsiteX1" fmla="*/ 0 w 4859338"/>
              <a:gd name="connsiteY1" fmla="*/ 0 h 5143500"/>
              <a:gd name="connsiteX2" fmla="*/ 4859338 w 4859338"/>
              <a:gd name="connsiteY2" fmla="*/ 0 h 5143500"/>
              <a:gd name="connsiteX3" fmla="*/ 3136864 w 4859338"/>
              <a:gd name="connsiteY3" fmla="*/ 5143500 h 5143500"/>
              <a:gd name="connsiteX4" fmla="*/ 0 w 4859338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59338" h="5143500">
                <a:moveTo>
                  <a:pt x="0" y="5143500"/>
                </a:moveTo>
                <a:lnTo>
                  <a:pt x="0" y="0"/>
                </a:lnTo>
                <a:lnTo>
                  <a:pt x="4859338" y="0"/>
                </a:lnTo>
                <a:lnTo>
                  <a:pt x="3136864" y="5143500"/>
                </a:lnTo>
                <a:lnTo>
                  <a:pt x="0" y="5143500"/>
                </a:lnTo>
                <a:close/>
              </a:path>
            </a:pathLst>
          </a:custGeom>
        </p:spPr>
        <p:txBody>
          <a:bodyPr/>
          <a:lstStyle/>
          <a:p>
            <a:endParaRPr lang="es-PE" dirty="0"/>
          </a:p>
        </p:txBody>
      </p:sp>
      <p:sp>
        <p:nvSpPr>
          <p:cNvPr id="9" name="8 Rectángulo"/>
          <p:cNvSpPr/>
          <p:nvPr userDrawn="1"/>
        </p:nvSpPr>
        <p:spPr>
          <a:xfrm>
            <a:off x="3537101" y="-10636"/>
            <a:ext cx="2393278" cy="5176996"/>
          </a:xfrm>
          <a:custGeom>
            <a:avLst/>
            <a:gdLst>
              <a:gd name="connsiteX0" fmla="*/ 0 w 288032"/>
              <a:gd name="connsiteY0" fmla="*/ 0 h 5143500"/>
              <a:gd name="connsiteX1" fmla="*/ 288032 w 288032"/>
              <a:gd name="connsiteY1" fmla="*/ 0 h 5143500"/>
              <a:gd name="connsiteX2" fmla="*/ 288032 w 288032"/>
              <a:gd name="connsiteY2" fmla="*/ 5143500 h 5143500"/>
              <a:gd name="connsiteX3" fmla="*/ 0 w 288032"/>
              <a:gd name="connsiteY3" fmla="*/ 5143500 h 5143500"/>
              <a:gd name="connsiteX4" fmla="*/ 0 w 288032"/>
              <a:gd name="connsiteY4" fmla="*/ 0 h 5143500"/>
              <a:gd name="connsiteX0" fmla="*/ 1743739 w 2031771"/>
              <a:gd name="connsiteY0" fmla="*/ 0 h 5175398"/>
              <a:gd name="connsiteX1" fmla="*/ 2031771 w 2031771"/>
              <a:gd name="connsiteY1" fmla="*/ 0 h 5175398"/>
              <a:gd name="connsiteX2" fmla="*/ 2031771 w 2031771"/>
              <a:gd name="connsiteY2" fmla="*/ 5143500 h 5175398"/>
              <a:gd name="connsiteX3" fmla="*/ 0 w 2031771"/>
              <a:gd name="connsiteY3" fmla="*/ 5175398 h 5175398"/>
              <a:gd name="connsiteX4" fmla="*/ 1743739 w 2031771"/>
              <a:gd name="connsiteY4" fmla="*/ 0 h 5175398"/>
              <a:gd name="connsiteX0" fmla="*/ 1743739 w 2031771"/>
              <a:gd name="connsiteY0" fmla="*/ 0 h 5175398"/>
              <a:gd name="connsiteX1" fmla="*/ 2031771 w 2031771"/>
              <a:gd name="connsiteY1" fmla="*/ 0 h 5175398"/>
              <a:gd name="connsiteX2" fmla="*/ 298664 w 2031771"/>
              <a:gd name="connsiteY2" fmla="*/ 5175398 h 5175398"/>
              <a:gd name="connsiteX3" fmla="*/ 0 w 2031771"/>
              <a:gd name="connsiteY3" fmla="*/ 5175398 h 5175398"/>
              <a:gd name="connsiteX4" fmla="*/ 1743739 w 2031771"/>
              <a:gd name="connsiteY4" fmla="*/ 0 h 5175398"/>
              <a:gd name="connsiteX0" fmla="*/ 1743739 w 2031771"/>
              <a:gd name="connsiteY0" fmla="*/ 0 h 5196663"/>
              <a:gd name="connsiteX1" fmla="*/ 2031771 w 2031771"/>
              <a:gd name="connsiteY1" fmla="*/ 0 h 5196663"/>
              <a:gd name="connsiteX2" fmla="*/ 341194 w 2031771"/>
              <a:gd name="connsiteY2" fmla="*/ 5196663 h 5196663"/>
              <a:gd name="connsiteX3" fmla="*/ 0 w 2031771"/>
              <a:gd name="connsiteY3" fmla="*/ 5175398 h 5196663"/>
              <a:gd name="connsiteX4" fmla="*/ 1743739 w 2031771"/>
              <a:gd name="connsiteY4" fmla="*/ 0 h 5196663"/>
              <a:gd name="connsiteX0" fmla="*/ 1743739 w 2031771"/>
              <a:gd name="connsiteY0" fmla="*/ 0 h 5175398"/>
              <a:gd name="connsiteX1" fmla="*/ 2031771 w 2031771"/>
              <a:gd name="connsiteY1" fmla="*/ 0 h 5175398"/>
              <a:gd name="connsiteX2" fmla="*/ 298664 w 2031771"/>
              <a:gd name="connsiteY2" fmla="*/ 5175398 h 5175398"/>
              <a:gd name="connsiteX3" fmla="*/ 0 w 2031771"/>
              <a:gd name="connsiteY3" fmla="*/ 5175398 h 5175398"/>
              <a:gd name="connsiteX4" fmla="*/ 1743739 w 2031771"/>
              <a:gd name="connsiteY4" fmla="*/ 0 h 5175398"/>
              <a:gd name="connsiteX0" fmla="*/ 1956390 w 2244422"/>
              <a:gd name="connsiteY0" fmla="*/ 0 h 5175398"/>
              <a:gd name="connsiteX1" fmla="*/ 2244422 w 2244422"/>
              <a:gd name="connsiteY1" fmla="*/ 0 h 5175398"/>
              <a:gd name="connsiteX2" fmla="*/ 511315 w 2244422"/>
              <a:gd name="connsiteY2" fmla="*/ 5175398 h 5175398"/>
              <a:gd name="connsiteX3" fmla="*/ 0 w 2244422"/>
              <a:gd name="connsiteY3" fmla="*/ 5164765 h 5175398"/>
              <a:gd name="connsiteX4" fmla="*/ 1956390 w 2244422"/>
              <a:gd name="connsiteY4" fmla="*/ 0 h 5175398"/>
              <a:gd name="connsiteX0" fmla="*/ 1956390 w 2244422"/>
              <a:gd name="connsiteY0" fmla="*/ 0 h 5164765"/>
              <a:gd name="connsiteX1" fmla="*/ 2244422 w 2244422"/>
              <a:gd name="connsiteY1" fmla="*/ 0 h 5164765"/>
              <a:gd name="connsiteX2" fmla="*/ 309296 w 2244422"/>
              <a:gd name="connsiteY2" fmla="*/ 5154132 h 5164765"/>
              <a:gd name="connsiteX3" fmla="*/ 0 w 2244422"/>
              <a:gd name="connsiteY3" fmla="*/ 5164765 h 5164765"/>
              <a:gd name="connsiteX4" fmla="*/ 1956390 w 2244422"/>
              <a:gd name="connsiteY4" fmla="*/ 0 h 5164765"/>
              <a:gd name="connsiteX0" fmla="*/ 2009553 w 2297585"/>
              <a:gd name="connsiteY0" fmla="*/ 0 h 5164765"/>
              <a:gd name="connsiteX1" fmla="*/ 2297585 w 2297585"/>
              <a:gd name="connsiteY1" fmla="*/ 0 h 5164765"/>
              <a:gd name="connsiteX2" fmla="*/ 362459 w 2297585"/>
              <a:gd name="connsiteY2" fmla="*/ 5154132 h 5164765"/>
              <a:gd name="connsiteX3" fmla="*/ 0 w 2297585"/>
              <a:gd name="connsiteY3" fmla="*/ 5164765 h 5164765"/>
              <a:gd name="connsiteX4" fmla="*/ 2009553 w 2297585"/>
              <a:gd name="connsiteY4" fmla="*/ 0 h 5164765"/>
              <a:gd name="connsiteX0" fmla="*/ 2009553 w 2297585"/>
              <a:gd name="connsiteY0" fmla="*/ 0 h 5164765"/>
              <a:gd name="connsiteX1" fmla="*/ 2297585 w 2297585"/>
              <a:gd name="connsiteY1" fmla="*/ 0 h 5164765"/>
              <a:gd name="connsiteX2" fmla="*/ 468785 w 2297585"/>
              <a:gd name="connsiteY2" fmla="*/ 5132867 h 5164765"/>
              <a:gd name="connsiteX3" fmla="*/ 0 w 2297585"/>
              <a:gd name="connsiteY3" fmla="*/ 5164765 h 5164765"/>
              <a:gd name="connsiteX4" fmla="*/ 2009553 w 2297585"/>
              <a:gd name="connsiteY4" fmla="*/ 0 h 5164765"/>
              <a:gd name="connsiteX0" fmla="*/ 2009553 w 2297585"/>
              <a:gd name="connsiteY0" fmla="*/ 0 h 5186030"/>
              <a:gd name="connsiteX1" fmla="*/ 2297585 w 2297585"/>
              <a:gd name="connsiteY1" fmla="*/ 0 h 5186030"/>
              <a:gd name="connsiteX2" fmla="*/ 521948 w 2297585"/>
              <a:gd name="connsiteY2" fmla="*/ 5186030 h 5186030"/>
              <a:gd name="connsiteX3" fmla="*/ 0 w 2297585"/>
              <a:gd name="connsiteY3" fmla="*/ 5164765 h 5186030"/>
              <a:gd name="connsiteX4" fmla="*/ 2009553 w 2297585"/>
              <a:gd name="connsiteY4" fmla="*/ 0 h 5186030"/>
              <a:gd name="connsiteX0" fmla="*/ 2009553 w 2425176"/>
              <a:gd name="connsiteY0" fmla="*/ 10633 h 5196663"/>
              <a:gd name="connsiteX1" fmla="*/ 2425176 w 2425176"/>
              <a:gd name="connsiteY1" fmla="*/ 0 h 5196663"/>
              <a:gd name="connsiteX2" fmla="*/ 521948 w 2425176"/>
              <a:gd name="connsiteY2" fmla="*/ 5196663 h 5196663"/>
              <a:gd name="connsiteX3" fmla="*/ 0 w 2425176"/>
              <a:gd name="connsiteY3" fmla="*/ 5175398 h 5196663"/>
              <a:gd name="connsiteX4" fmla="*/ 2009553 w 2425176"/>
              <a:gd name="connsiteY4" fmla="*/ 10633 h 5196663"/>
              <a:gd name="connsiteX0" fmla="*/ 2009553 w 2425176"/>
              <a:gd name="connsiteY0" fmla="*/ 10633 h 5175398"/>
              <a:gd name="connsiteX1" fmla="*/ 2425176 w 2425176"/>
              <a:gd name="connsiteY1" fmla="*/ 0 h 5175398"/>
              <a:gd name="connsiteX2" fmla="*/ 415622 w 2425176"/>
              <a:gd name="connsiteY2" fmla="*/ 5175398 h 5175398"/>
              <a:gd name="connsiteX3" fmla="*/ 0 w 2425176"/>
              <a:gd name="connsiteY3" fmla="*/ 5175398 h 5175398"/>
              <a:gd name="connsiteX4" fmla="*/ 2009553 w 2425176"/>
              <a:gd name="connsiteY4" fmla="*/ 10633 h 5175398"/>
              <a:gd name="connsiteX0" fmla="*/ 2009553 w 2393278"/>
              <a:gd name="connsiteY0" fmla="*/ 10633 h 5175398"/>
              <a:gd name="connsiteX1" fmla="*/ 2393278 w 2393278"/>
              <a:gd name="connsiteY1" fmla="*/ 0 h 5175398"/>
              <a:gd name="connsiteX2" fmla="*/ 415622 w 2393278"/>
              <a:gd name="connsiteY2" fmla="*/ 5175398 h 5175398"/>
              <a:gd name="connsiteX3" fmla="*/ 0 w 2393278"/>
              <a:gd name="connsiteY3" fmla="*/ 5175398 h 5175398"/>
              <a:gd name="connsiteX4" fmla="*/ 2009553 w 2393278"/>
              <a:gd name="connsiteY4" fmla="*/ 10633 h 517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3278" h="5175398">
                <a:moveTo>
                  <a:pt x="2009553" y="10633"/>
                </a:moveTo>
                <a:lnTo>
                  <a:pt x="2393278" y="0"/>
                </a:lnTo>
                <a:lnTo>
                  <a:pt x="415622" y="5175398"/>
                </a:lnTo>
                <a:lnTo>
                  <a:pt x="0" y="5175398"/>
                </a:lnTo>
                <a:lnTo>
                  <a:pt x="2009553" y="10633"/>
                </a:lnTo>
                <a:close/>
              </a:path>
            </a:pathLst>
          </a:custGeom>
          <a:solidFill>
            <a:srgbClr val="C41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prstClr val="white"/>
              </a:solidFill>
            </a:endParaRPr>
          </a:p>
        </p:txBody>
      </p:sp>
      <p:sp>
        <p:nvSpPr>
          <p:cNvPr id="10" name="9 Rectángulo"/>
          <p:cNvSpPr/>
          <p:nvPr userDrawn="1"/>
        </p:nvSpPr>
        <p:spPr>
          <a:xfrm>
            <a:off x="6012160" y="2012261"/>
            <a:ext cx="3131840" cy="560288"/>
          </a:xfrm>
          <a:prstGeom prst="rect">
            <a:avLst/>
          </a:prstGeom>
          <a:solidFill>
            <a:srgbClr val="7578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prstClr val="white"/>
              </a:solidFill>
            </a:endParaRPr>
          </a:p>
        </p:txBody>
      </p:sp>
      <p:sp>
        <p:nvSpPr>
          <p:cNvPr id="11" name="10 Rectángulo"/>
          <p:cNvSpPr/>
          <p:nvPr userDrawn="1"/>
        </p:nvSpPr>
        <p:spPr>
          <a:xfrm>
            <a:off x="4830040" y="2572546"/>
            <a:ext cx="4350472" cy="560288"/>
          </a:xfrm>
          <a:prstGeom prst="rect">
            <a:avLst/>
          </a:prstGeom>
          <a:solidFill>
            <a:srgbClr val="C7C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prstClr val="white"/>
              </a:solidFill>
            </a:endParaRPr>
          </a:p>
        </p:txBody>
      </p:sp>
      <p:pic>
        <p:nvPicPr>
          <p:cNvPr id="12" name="11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610" y="3941120"/>
            <a:ext cx="3073097" cy="720302"/>
          </a:xfrm>
          <a:prstGeom prst="rect">
            <a:avLst/>
          </a:prstGeom>
        </p:spPr>
      </p:pic>
      <p:sp>
        <p:nvSpPr>
          <p:cNvPr id="15" name="14 Marcador de texto"/>
          <p:cNvSpPr>
            <a:spLocks noGrp="1"/>
          </p:cNvSpPr>
          <p:nvPr>
            <p:ph type="body" sz="quarter" idx="11" hasCustomPrompt="1"/>
          </p:nvPr>
        </p:nvSpPr>
        <p:spPr>
          <a:xfrm>
            <a:off x="6084176" y="-308662"/>
            <a:ext cx="2808313" cy="23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6600">
                <a:solidFill>
                  <a:srgbClr val="C416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debrecht Slab" pitchFamily="50" charset="0"/>
              </a:defRPr>
            </a:lvl1pPr>
            <a:lvl2pPr>
              <a:defRPr>
                <a:latin typeface="Odebrecht Slab" pitchFamily="50" charset="0"/>
              </a:defRPr>
            </a:lvl2pPr>
            <a:lvl3pPr>
              <a:defRPr>
                <a:latin typeface="Odebrecht Slab" pitchFamily="50" charset="0"/>
              </a:defRPr>
            </a:lvl3pPr>
            <a:lvl4pPr>
              <a:defRPr>
                <a:latin typeface="Odebrecht Slab" pitchFamily="50" charset="0"/>
              </a:defRPr>
            </a:lvl4pPr>
            <a:lvl5pPr>
              <a:defRPr>
                <a:latin typeface="Odebrecht Slab" pitchFamily="50" charset="0"/>
              </a:defRPr>
            </a:lvl5pPr>
          </a:lstStyle>
          <a:p>
            <a:pPr lvl="0"/>
            <a:r>
              <a:rPr lang="es-PE" dirty="0" smtClean="0"/>
              <a:t>1</a:t>
            </a:r>
            <a:endParaRPr lang="es-PE" dirty="0"/>
          </a:p>
        </p:txBody>
      </p:sp>
      <p:sp>
        <p:nvSpPr>
          <p:cNvPr id="19" name="18 Marcador de texto"/>
          <p:cNvSpPr>
            <a:spLocks noGrp="1"/>
          </p:cNvSpPr>
          <p:nvPr>
            <p:ph type="body" sz="quarter" idx="12" hasCustomPrompt="1"/>
          </p:nvPr>
        </p:nvSpPr>
        <p:spPr>
          <a:xfrm>
            <a:off x="5076060" y="2068583"/>
            <a:ext cx="3817119" cy="431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400">
                <a:latin typeface="Odebrecht Sans Bold" pitchFamily="50" charset="0"/>
              </a:defRPr>
            </a:lvl1pPr>
            <a:lvl2pPr algn="r">
              <a:defRPr sz="2000">
                <a:latin typeface="Odebrecht Sans Bold" pitchFamily="50" charset="0"/>
              </a:defRPr>
            </a:lvl2pPr>
            <a:lvl3pPr algn="r">
              <a:defRPr sz="1800">
                <a:latin typeface="Odebrecht Sans Bold" pitchFamily="50" charset="0"/>
              </a:defRPr>
            </a:lvl3pPr>
            <a:lvl4pPr algn="r">
              <a:defRPr sz="1600">
                <a:latin typeface="Odebrecht Sans Bold" pitchFamily="50" charset="0"/>
              </a:defRPr>
            </a:lvl4pPr>
            <a:lvl5pPr marL="1828800" indent="0" algn="r">
              <a:buNone/>
              <a:defRPr sz="2400">
                <a:solidFill>
                  <a:schemeClr val="bg1"/>
                </a:solidFill>
                <a:latin typeface="Odebrecht Sans Bold" pitchFamily="50" charset="0"/>
              </a:defRPr>
            </a:lvl5pPr>
          </a:lstStyle>
          <a:p>
            <a:pPr lvl="4"/>
            <a:r>
              <a:rPr lang="es-PE" dirty="0" smtClean="0"/>
              <a:t>Gerente</a:t>
            </a:r>
            <a:endParaRPr lang="es-PE" dirty="0"/>
          </a:p>
        </p:txBody>
      </p:sp>
      <p:sp>
        <p:nvSpPr>
          <p:cNvPr id="20" name="18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5004057" y="2636722"/>
            <a:ext cx="3889127" cy="431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rgbClr val="757879"/>
                </a:solidFill>
                <a:latin typeface="Odebrecht Sans" pitchFamily="50" charset="0"/>
              </a:defRPr>
            </a:lvl1pPr>
            <a:lvl2pPr algn="r">
              <a:defRPr sz="2000">
                <a:latin typeface="Odebrecht Sans" pitchFamily="50" charset="0"/>
              </a:defRPr>
            </a:lvl2pPr>
            <a:lvl3pPr algn="r">
              <a:defRPr sz="1800">
                <a:latin typeface="Odebrecht Sans" pitchFamily="50" charset="0"/>
              </a:defRPr>
            </a:lvl3pPr>
            <a:lvl4pPr algn="r">
              <a:defRPr sz="1600">
                <a:latin typeface="Odebrecht Sans" pitchFamily="50" charset="0"/>
              </a:defRPr>
            </a:lvl4pPr>
            <a:lvl5pPr algn="r">
              <a:defRPr sz="1600">
                <a:latin typeface="Odebrecht Sans" pitchFamily="50" charset="0"/>
              </a:defRPr>
            </a:lvl5pPr>
          </a:lstStyle>
          <a:p>
            <a:pPr lvl="0"/>
            <a:r>
              <a:rPr lang="es-ES" dirty="0" smtClean="0"/>
              <a:t>Nombre del área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58628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con fo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" y="0"/>
            <a:ext cx="9141291" cy="5145088"/>
          </a:xfrm>
          <a:prstGeom prst="rect">
            <a:avLst/>
          </a:prstGeom>
        </p:spPr>
      </p:pic>
      <p:sp>
        <p:nvSpPr>
          <p:cNvPr id="4" name="7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8" y="0"/>
            <a:ext cx="5545961" cy="5145088"/>
          </a:xfrm>
          <a:custGeom>
            <a:avLst/>
            <a:gdLst>
              <a:gd name="connsiteX0" fmla="*/ 0 w 4859338"/>
              <a:gd name="connsiteY0" fmla="*/ 5143500 h 5143500"/>
              <a:gd name="connsiteX1" fmla="*/ 0 w 4859338"/>
              <a:gd name="connsiteY1" fmla="*/ 0 h 5143500"/>
              <a:gd name="connsiteX2" fmla="*/ 4859338 w 4859338"/>
              <a:gd name="connsiteY2" fmla="*/ 0 h 5143500"/>
              <a:gd name="connsiteX3" fmla="*/ 4859338 w 4859338"/>
              <a:gd name="connsiteY3" fmla="*/ 5143500 h 5143500"/>
              <a:gd name="connsiteX4" fmla="*/ 0 w 4859338"/>
              <a:gd name="connsiteY4" fmla="*/ 5143500 h 5143500"/>
              <a:gd name="connsiteX0" fmla="*/ 0 w 4859338"/>
              <a:gd name="connsiteY0" fmla="*/ 5143500 h 5143500"/>
              <a:gd name="connsiteX1" fmla="*/ 0 w 4859338"/>
              <a:gd name="connsiteY1" fmla="*/ 0 h 5143500"/>
              <a:gd name="connsiteX2" fmla="*/ 4859338 w 4859338"/>
              <a:gd name="connsiteY2" fmla="*/ 0 h 5143500"/>
              <a:gd name="connsiteX3" fmla="*/ 3136864 w 4859338"/>
              <a:gd name="connsiteY3" fmla="*/ 5143500 h 5143500"/>
              <a:gd name="connsiteX4" fmla="*/ 0 w 4859338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59338" h="5143500">
                <a:moveTo>
                  <a:pt x="0" y="5143500"/>
                </a:moveTo>
                <a:lnTo>
                  <a:pt x="0" y="0"/>
                </a:lnTo>
                <a:lnTo>
                  <a:pt x="4859338" y="0"/>
                </a:lnTo>
                <a:lnTo>
                  <a:pt x="3136864" y="5143500"/>
                </a:lnTo>
                <a:lnTo>
                  <a:pt x="0" y="5143500"/>
                </a:lnTo>
                <a:close/>
              </a:path>
            </a:pathLst>
          </a:custGeom>
        </p:spPr>
        <p:txBody>
          <a:bodyPr/>
          <a:lstStyle/>
          <a:p>
            <a:endParaRPr lang="es-PE" dirty="0"/>
          </a:p>
        </p:txBody>
      </p:sp>
      <p:sp>
        <p:nvSpPr>
          <p:cNvPr id="5" name="8 Rectángulo"/>
          <p:cNvSpPr/>
          <p:nvPr userDrawn="1"/>
        </p:nvSpPr>
        <p:spPr>
          <a:xfrm>
            <a:off x="3537101" y="-10636"/>
            <a:ext cx="2393278" cy="5176996"/>
          </a:xfrm>
          <a:custGeom>
            <a:avLst/>
            <a:gdLst>
              <a:gd name="connsiteX0" fmla="*/ 0 w 288032"/>
              <a:gd name="connsiteY0" fmla="*/ 0 h 5143500"/>
              <a:gd name="connsiteX1" fmla="*/ 288032 w 288032"/>
              <a:gd name="connsiteY1" fmla="*/ 0 h 5143500"/>
              <a:gd name="connsiteX2" fmla="*/ 288032 w 288032"/>
              <a:gd name="connsiteY2" fmla="*/ 5143500 h 5143500"/>
              <a:gd name="connsiteX3" fmla="*/ 0 w 288032"/>
              <a:gd name="connsiteY3" fmla="*/ 5143500 h 5143500"/>
              <a:gd name="connsiteX4" fmla="*/ 0 w 288032"/>
              <a:gd name="connsiteY4" fmla="*/ 0 h 5143500"/>
              <a:gd name="connsiteX0" fmla="*/ 1743739 w 2031771"/>
              <a:gd name="connsiteY0" fmla="*/ 0 h 5175398"/>
              <a:gd name="connsiteX1" fmla="*/ 2031771 w 2031771"/>
              <a:gd name="connsiteY1" fmla="*/ 0 h 5175398"/>
              <a:gd name="connsiteX2" fmla="*/ 2031771 w 2031771"/>
              <a:gd name="connsiteY2" fmla="*/ 5143500 h 5175398"/>
              <a:gd name="connsiteX3" fmla="*/ 0 w 2031771"/>
              <a:gd name="connsiteY3" fmla="*/ 5175398 h 5175398"/>
              <a:gd name="connsiteX4" fmla="*/ 1743739 w 2031771"/>
              <a:gd name="connsiteY4" fmla="*/ 0 h 5175398"/>
              <a:gd name="connsiteX0" fmla="*/ 1743739 w 2031771"/>
              <a:gd name="connsiteY0" fmla="*/ 0 h 5175398"/>
              <a:gd name="connsiteX1" fmla="*/ 2031771 w 2031771"/>
              <a:gd name="connsiteY1" fmla="*/ 0 h 5175398"/>
              <a:gd name="connsiteX2" fmla="*/ 298664 w 2031771"/>
              <a:gd name="connsiteY2" fmla="*/ 5175398 h 5175398"/>
              <a:gd name="connsiteX3" fmla="*/ 0 w 2031771"/>
              <a:gd name="connsiteY3" fmla="*/ 5175398 h 5175398"/>
              <a:gd name="connsiteX4" fmla="*/ 1743739 w 2031771"/>
              <a:gd name="connsiteY4" fmla="*/ 0 h 5175398"/>
              <a:gd name="connsiteX0" fmla="*/ 1743739 w 2031771"/>
              <a:gd name="connsiteY0" fmla="*/ 0 h 5196663"/>
              <a:gd name="connsiteX1" fmla="*/ 2031771 w 2031771"/>
              <a:gd name="connsiteY1" fmla="*/ 0 h 5196663"/>
              <a:gd name="connsiteX2" fmla="*/ 341194 w 2031771"/>
              <a:gd name="connsiteY2" fmla="*/ 5196663 h 5196663"/>
              <a:gd name="connsiteX3" fmla="*/ 0 w 2031771"/>
              <a:gd name="connsiteY3" fmla="*/ 5175398 h 5196663"/>
              <a:gd name="connsiteX4" fmla="*/ 1743739 w 2031771"/>
              <a:gd name="connsiteY4" fmla="*/ 0 h 5196663"/>
              <a:gd name="connsiteX0" fmla="*/ 1743739 w 2031771"/>
              <a:gd name="connsiteY0" fmla="*/ 0 h 5175398"/>
              <a:gd name="connsiteX1" fmla="*/ 2031771 w 2031771"/>
              <a:gd name="connsiteY1" fmla="*/ 0 h 5175398"/>
              <a:gd name="connsiteX2" fmla="*/ 298664 w 2031771"/>
              <a:gd name="connsiteY2" fmla="*/ 5175398 h 5175398"/>
              <a:gd name="connsiteX3" fmla="*/ 0 w 2031771"/>
              <a:gd name="connsiteY3" fmla="*/ 5175398 h 5175398"/>
              <a:gd name="connsiteX4" fmla="*/ 1743739 w 2031771"/>
              <a:gd name="connsiteY4" fmla="*/ 0 h 5175398"/>
              <a:gd name="connsiteX0" fmla="*/ 1956390 w 2244422"/>
              <a:gd name="connsiteY0" fmla="*/ 0 h 5175398"/>
              <a:gd name="connsiteX1" fmla="*/ 2244422 w 2244422"/>
              <a:gd name="connsiteY1" fmla="*/ 0 h 5175398"/>
              <a:gd name="connsiteX2" fmla="*/ 511315 w 2244422"/>
              <a:gd name="connsiteY2" fmla="*/ 5175398 h 5175398"/>
              <a:gd name="connsiteX3" fmla="*/ 0 w 2244422"/>
              <a:gd name="connsiteY3" fmla="*/ 5164765 h 5175398"/>
              <a:gd name="connsiteX4" fmla="*/ 1956390 w 2244422"/>
              <a:gd name="connsiteY4" fmla="*/ 0 h 5175398"/>
              <a:gd name="connsiteX0" fmla="*/ 1956390 w 2244422"/>
              <a:gd name="connsiteY0" fmla="*/ 0 h 5164765"/>
              <a:gd name="connsiteX1" fmla="*/ 2244422 w 2244422"/>
              <a:gd name="connsiteY1" fmla="*/ 0 h 5164765"/>
              <a:gd name="connsiteX2" fmla="*/ 309296 w 2244422"/>
              <a:gd name="connsiteY2" fmla="*/ 5154132 h 5164765"/>
              <a:gd name="connsiteX3" fmla="*/ 0 w 2244422"/>
              <a:gd name="connsiteY3" fmla="*/ 5164765 h 5164765"/>
              <a:gd name="connsiteX4" fmla="*/ 1956390 w 2244422"/>
              <a:gd name="connsiteY4" fmla="*/ 0 h 5164765"/>
              <a:gd name="connsiteX0" fmla="*/ 2009553 w 2297585"/>
              <a:gd name="connsiteY0" fmla="*/ 0 h 5164765"/>
              <a:gd name="connsiteX1" fmla="*/ 2297585 w 2297585"/>
              <a:gd name="connsiteY1" fmla="*/ 0 h 5164765"/>
              <a:gd name="connsiteX2" fmla="*/ 362459 w 2297585"/>
              <a:gd name="connsiteY2" fmla="*/ 5154132 h 5164765"/>
              <a:gd name="connsiteX3" fmla="*/ 0 w 2297585"/>
              <a:gd name="connsiteY3" fmla="*/ 5164765 h 5164765"/>
              <a:gd name="connsiteX4" fmla="*/ 2009553 w 2297585"/>
              <a:gd name="connsiteY4" fmla="*/ 0 h 5164765"/>
              <a:gd name="connsiteX0" fmla="*/ 2009553 w 2297585"/>
              <a:gd name="connsiteY0" fmla="*/ 0 h 5164765"/>
              <a:gd name="connsiteX1" fmla="*/ 2297585 w 2297585"/>
              <a:gd name="connsiteY1" fmla="*/ 0 h 5164765"/>
              <a:gd name="connsiteX2" fmla="*/ 468785 w 2297585"/>
              <a:gd name="connsiteY2" fmla="*/ 5132867 h 5164765"/>
              <a:gd name="connsiteX3" fmla="*/ 0 w 2297585"/>
              <a:gd name="connsiteY3" fmla="*/ 5164765 h 5164765"/>
              <a:gd name="connsiteX4" fmla="*/ 2009553 w 2297585"/>
              <a:gd name="connsiteY4" fmla="*/ 0 h 5164765"/>
              <a:gd name="connsiteX0" fmla="*/ 2009553 w 2297585"/>
              <a:gd name="connsiteY0" fmla="*/ 0 h 5186030"/>
              <a:gd name="connsiteX1" fmla="*/ 2297585 w 2297585"/>
              <a:gd name="connsiteY1" fmla="*/ 0 h 5186030"/>
              <a:gd name="connsiteX2" fmla="*/ 521948 w 2297585"/>
              <a:gd name="connsiteY2" fmla="*/ 5186030 h 5186030"/>
              <a:gd name="connsiteX3" fmla="*/ 0 w 2297585"/>
              <a:gd name="connsiteY3" fmla="*/ 5164765 h 5186030"/>
              <a:gd name="connsiteX4" fmla="*/ 2009553 w 2297585"/>
              <a:gd name="connsiteY4" fmla="*/ 0 h 5186030"/>
              <a:gd name="connsiteX0" fmla="*/ 2009553 w 2425176"/>
              <a:gd name="connsiteY0" fmla="*/ 10633 h 5196663"/>
              <a:gd name="connsiteX1" fmla="*/ 2425176 w 2425176"/>
              <a:gd name="connsiteY1" fmla="*/ 0 h 5196663"/>
              <a:gd name="connsiteX2" fmla="*/ 521948 w 2425176"/>
              <a:gd name="connsiteY2" fmla="*/ 5196663 h 5196663"/>
              <a:gd name="connsiteX3" fmla="*/ 0 w 2425176"/>
              <a:gd name="connsiteY3" fmla="*/ 5175398 h 5196663"/>
              <a:gd name="connsiteX4" fmla="*/ 2009553 w 2425176"/>
              <a:gd name="connsiteY4" fmla="*/ 10633 h 5196663"/>
              <a:gd name="connsiteX0" fmla="*/ 2009553 w 2425176"/>
              <a:gd name="connsiteY0" fmla="*/ 10633 h 5175398"/>
              <a:gd name="connsiteX1" fmla="*/ 2425176 w 2425176"/>
              <a:gd name="connsiteY1" fmla="*/ 0 h 5175398"/>
              <a:gd name="connsiteX2" fmla="*/ 415622 w 2425176"/>
              <a:gd name="connsiteY2" fmla="*/ 5175398 h 5175398"/>
              <a:gd name="connsiteX3" fmla="*/ 0 w 2425176"/>
              <a:gd name="connsiteY3" fmla="*/ 5175398 h 5175398"/>
              <a:gd name="connsiteX4" fmla="*/ 2009553 w 2425176"/>
              <a:gd name="connsiteY4" fmla="*/ 10633 h 5175398"/>
              <a:gd name="connsiteX0" fmla="*/ 2009553 w 2393278"/>
              <a:gd name="connsiteY0" fmla="*/ 10633 h 5175398"/>
              <a:gd name="connsiteX1" fmla="*/ 2393278 w 2393278"/>
              <a:gd name="connsiteY1" fmla="*/ 0 h 5175398"/>
              <a:gd name="connsiteX2" fmla="*/ 415622 w 2393278"/>
              <a:gd name="connsiteY2" fmla="*/ 5175398 h 5175398"/>
              <a:gd name="connsiteX3" fmla="*/ 0 w 2393278"/>
              <a:gd name="connsiteY3" fmla="*/ 5175398 h 5175398"/>
              <a:gd name="connsiteX4" fmla="*/ 2009553 w 2393278"/>
              <a:gd name="connsiteY4" fmla="*/ 10633 h 517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3278" h="5175398">
                <a:moveTo>
                  <a:pt x="2009553" y="10633"/>
                </a:moveTo>
                <a:lnTo>
                  <a:pt x="2393278" y="0"/>
                </a:lnTo>
                <a:lnTo>
                  <a:pt x="415622" y="5175398"/>
                </a:lnTo>
                <a:lnTo>
                  <a:pt x="0" y="5175398"/>
                </a:lnTo>
                <a:lnTo>
                  <a:pt x="2009553" y="10633"/>
                </a:lnTo>
                <a:close/>
              </a:path>
            </a:pathLst>
          </a:custGeom>
          <a:solidFill>
            <a:srgbClr val="C41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 userDrawn="1"/>
        </p:nvSpPr>
        <p:spPr>
          <a:xfrm>
            <a:off x="6012160" y="2012261"/>
            <a:ext cx="3131840" cy="560288"/>
          </a:xfrm>
          <a:prstGeom prst="rect">
            <a:avLst/>
          </a:prstGeom>
          <a:solidFill>
            <a:srgbClr val="7578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prstClr val="white"/>
              </a:solidFill>
            </a:endParaRPr>
          </a:p>
        </p:txBody>
      </p:sp>
      <p:sp>
        <p:nvSpPr>
          <p:cNvPr id="7" name="6 Rectángulo"/>
          <p:cNvSpPr/>
          <p:nvPr userDrawn="1"/>
        </p:nvSpPr>
        <p:spPr>
          <a:xfrm>
            <a:off x="4830040" y="2572546"/>
            <a:ext cx="4350472" cy="560288"/>
          </a:xfrm>
          <a:prstGeom prst="rect">
            <a:avLst/>
          </a:prstGeom>
          <a:solidFill>
            <a:srgbClr val="C7C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prstClr val="white"/>
              </a:solidFill>
            </a:endParaRPr>
          </a:p>
        </p:txBody>
      </p:sp>
      <p:sp>
        <p:nvSpPr>
          <p:cNvPr id="9" name="14 Marcador de texto"/>
          <p:cNvSpPr>
            <a:spLocks noGrp="1"/>
          </p:cNvSpPr>
          <p:nvPr>
            <p:ph type="body" sz="quarter" idx="11" hasCustomPrompt="1"/>
          </p:nvPr>
        </p:nvSpPr>
        <p:spPr>
          <a:xfrm>
            <a:off x="6084176" y="-308662"/>
            <a:ext cx="2808313" cy="23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6600">
                <a:solidFill>
                  <a:srgbClr val="C416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debrecht Slab" pitchFamily="50" charset="0"/>
              </a:defRPr>
            </a:lvl1pPr>
            <a:lvl2pPr>
              <a:defRPr>
                <a:latin typeface="Odebrecht Slab" pitchFamily="50" charset="0"/>
              </a:defRPr>
            </a:lvl2pPr>
            <a:lvl3pPr>
              <a:defRPr>
                <a:latin typeface="Odebrecht Slab" pitchFamily="50" charset="0"/>
              </a:defRPr>
            </a:lvl3pPr>
            <a:lvl4pPr>
              <a:defRPr>
                <a:latin typeface="Odebrecht Slab" pitchFamily="50" charset="0"/>
              </a:defRPr>
            </a:lvl4pPr>
            <a:lvl5pPr>
              <a:defRPr>
                <a:latin typeface="Odebrecht Slab" pitchFamily="50" charset="0"/>
              </a:defRPr>
            </a:lvl5pPr>
          </a:lstStyle>
          <a:p>
            <a:pPr lvl="0"/>
            <a:r>
              <a:rPr lang="es-PE" dirty="0" smtClean="0"/>
              <a:t>1</a:t>
            </a:r>
            <a:endParaRPr lang="es-PE" dirty="0"/>
          </a:p>
        </p:txBody>
      </p:sp>
      <p:sp>
        <p:nvSpPr>
          <p:cNvPr id="10" name="18 Marcador de texto"/>
          <p:cNvSpPr>
            <a:spLocks noGrp="1"/>
          </p:cNvSpPr>
          <p:nvPr>
            <p:ph type="body" sz="quarter" idx="12" hasCustomPrompt="1"/>
          </p:nvPr>
        </p:nvSpPr>
        <p:spPr>
          <a:xfrm>
            <a:off x="5076060" y="2068583"/>
            <a:ext cx="3817119" cy="431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400">
                <a:latin typeface="Odebrecht Sans Bold" pitchFamily="50" charset="0"/>
              </a:defRPr>
            </a:lvl1pPr>
            <a:lvl2pPr algn="r">
              <a:defRPr sz="2000">
                <a:latin typeface="Odebrecht Sans Bold" pitchFamily="50" charset="0"/>
              </a:defRPr>
            </a:lvl2pPr>
            <a:lvl3pPr algn="r">
              <a:defRPr sz="1800">
                <a:latin typeface="Odebrecht Sans Bold" pitchFamily="50" charset="0"/>
              </a:defRPr>
            </a:lvl3pPr>
            <a:lvl4pPr algn="r">
              <a:defRPr sz="1600">
                <a:latin typeface="Odebrecht Sans Bold" pitchFamily="50" charset="0"/>
              </a:defRPr>
            </a:lvl4pPr>
            <a:lvl5pPr marL="1828800" indent="0" algn="r">
              <a:buNone/>
              <a:defRPr sz="2400">
                <a:solidFill>
                  <a:schemeClr val="bg1"/>
                </a:solidFill>
                <a:latin typeface="Odebrecht Sans Bold" pitchFamily="50" charset="0"/>
              </a:defRPr>
            </a:lvl5pPr>
          </a:lstStyle>
          <a:p>
            <a:pPr lvl="4"/>
            <a:r>
              <a:rPr lang="es-PE" dirty="0" smtClean="0"/>
              <a:t>Gerente</a:t>
            </a:r>
            <a:endParaRPr lang="es-PE" dirty="0"/>
          </a:p>
        </p:txBody>
      </p:sp>
      <p:sp>
        <p:nvSpPr>
          <p:cNvPr id="11" name="18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5004057" y="2636722"/>
            <a:ext cx="3889127" cy="431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rgbClr val="757879"/>
                </a:solidFill>
                <a:latin typeface="Odebrecht Sans" pitchFamily="50" charset="0"/>
              </a:defRPr>
            </a:lvl1pPr>
            <a:lvl2pPr algn="r">
              <a:defRPr sz="2000">
                <a:latin typeface="Odebrecht Sans" pitchFamily="50" charset="0"/>
              </a:defRPr>
            </a:lvl2pPr>
            <a:lvl3pPr algn="r">
              <a:defRPr sz="1800">
                <a:latin typeface="Odebrecht Sans" pitchFamily="50" charset="0"/>
              </a:defRPr>
            </a:lvl3pPr>
            <a:lvl4pPr algn="r">
              <a:defRPr sz="1600">
                <a:latin typeface="Odebrecht Sans" pitchFamily="50" charset="0"/>
              </a:defRPr>
            </a:lvl4pPr>
            <a:lvl5pPr algn="r">
              <a:defRPr sz="1600">
                <a:latin typeface="Odebrecht Sans" pitchFamily="50" charset="0"/>
              </a:defRPr>
            </a:lvl5pPr>
          </a:lstStyle>
          <a:p>
            <a:pPr lvl="0"/>
            <a:r>
              <a:rPr lang="es-ES" dirty="0" smtClean="0"/>
              <a:t>Nombre del área</a:t>
            </a:r>
            <a:endParaRPr lang="es-PE" dirty="0"/>
          </a:p>
        </p:txBody>
      </p:sp>
      <p:pic>
        <p:nvPicPr>
          <p:cNvPr id="13" name="12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610" y="3941120"/>
            <a:ext cx="3073097" cy="72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8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Paralelogramo"/>
          <p:cNvSpPr/>
          <p:nvPr userDrawn="1"/>
        </p:nvSpPr>
        <p:spPr>
          <a:xfrm>
            <a:off x="179512" y="-20540"/>
            <a:ext cx="576064" cy="719621"/>
          </a:xfrm>
          <a:prstGeom prst="parallelogram">
            <a:avLst/>
          </a:prstGeom>
          <a:solidFill>
            <a:srgbClr val="C41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prstClr val="white"/>
              </a:solidFill>
            </a:endParaRPr>
          </a:p>
        </p:txBody>
      </p:sp>
      <p:sp>
        <p:nvSpPr>
          <p:cNvPr id="11" name="18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1393024" y="197750"/>
            <a:ext cx="5339225" cy="431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757879"/>
                </a:solidFill>
                <a:latin typeface="Odebrecht Sans" pitchFamily="50" charset="0"/>
              </a:defRPr>
            </a:lvl1pPr>
            <a:lvl2pPr algn="r">
              <a:defRPr sz="2000">
                <a:latin typeface="Odebrecht Sans" pitchFamily="50" charset="0"/>
              </a:defRPr>
            </a:lvl2pPr>
            <a:lvl3pPr algn="r">
              <a:defRPr sz="1800">
                <a:latin typeface="Odebrecht Sans" pitchFamily="50" charset="0"/>
              </a:defRPr>
            </a:lvl3pPr>
            <a:lvl4pPr algn="r">
              <a:defRPr sz="1600">
                <a:latin typeface="Odebrecht Sans" pitchFamily="50" charset="0"/>
              </a:defRPr>
            </a:lvl4pPr>
            <a:lvl5pPr algn="r">
              <a:defRPr sz="1600">
                <a:latin typeface="Odebrecht Sans" pitchFamily="50" charset="0"/>
              </a:defRPr>
            </a:lvl5pPr>
          </a:lstStyle>
          <a:p>
            <a:pPr lvl="0"/>
            <a:r>
              <a:rPr lang="es-ES" dirty="0" smtClean="0"/>
              <a:t>Título</a:t>
            </a:r>
            <a:endParaRPr lang="es-PE" dirty="0"/>
          </a:p>
        </p:txBody>
      </p:sp>
      <p:sp>
        <p:nvSpPr>
          <p:cNvPr id="13" name="12 Paralelogramo"/>
          <p:cNvSpPr/>
          <p:nvPr userDrawn="1"/>
        </p:nvSpPr>
        <p:spPr>
          <a:xfrm>
            <a:off x="323528" y="97777"/>
            <a:ext cx="576064" cy="719621"/>
          </a:xfrm>
          <a:prstGeom prst="parallelogram">
            <a:avLst/>
          </a:prstGeom>
          <a:solidFill>
            <a:srgbClr val="C7C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prstClr val="white"/>
              </a:solidFill>
            </a:endParaRPr>
          </a:p>
        </p:txBody>
      </p:sp>
      <p:sp>
        <p:nvSpPr>
          <p:cNvPr id="9" name="14 Marcador de texto"/>
          <p:cNvSpPr>
            <a:spLocks noGrp="1"/>
          </p:cNvSpPr>
          <p:nvPr>
            <p:ph type="body" sz="quarter" idx="11" hasCustomPrompt="1"/>
          </p:nvPr>
        </p:nvSpPr>
        <p:spPr>
          <a:xfrm>
            <a:off x="539552" y="21272"/>
            <a:ext cx="1368152" cy="8643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400">
                <a:ln>
                  <a:noFill/>
                </a:ln>
                <a:solidFill>
                  <a:srgbClr val="C416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debrecht Slab" pitchFamily="50" charset="0"/>
              </a:defRPr>
            </a:lvl1pPr>
            <a:lvl2pPr>
              <a:defRPr>
                <a:latin typeface="Odebrecht Slab" pitchFamily="50" charset="0"/>
              </a:defRPr>
            </a:lvl2pPr>
            <a:lvl3pPr>
              <a:defRPr>
                <a:latin typeface="Odebrecht Slab" pitchFamily="50" charset="0"/>
              </a:defRPr>
            </a:lvl3pPr>
            <a:lvl4pPr>
              <a:defRPr>
                <a:latin typeface="Odebrecht Slab" pitchFamily="50" charset="0"/>
              </a:defRPr>
            </a:lvl4pPr>
            <a:lvl5pPr>
              <a:defRPr>
                <a:latin typeface="Odebrecht Slab" pitchFamily="50" charset="0"/>
              </a:defRPr>
            </a:lvl5pPr>
          </a:lstStyle>
          <a:p>
            <a:pPr lvl="0"/>
            <a:r>
              <a:rPr lang="es-PE" dirty="0" smtClean="0"/>
              <a:t>1.1</a:t>
            </a:r>
            <a:endParaRPr lang="es-PE" dirty="0"/>
          </a:p>
        </p:txBody>
      </p:sp>
      <p:cxnSp>
        <p:nvCxnSpPr>
          <p:cNvPr id="15" name="14 Conector recto"/>
          <p:cNvCxnSpPr/>
          <p:nvPr userDrawn="1"/>
        </p:nvCxnSpPr>
        <p:spPr>
          <a:xfrm>
            <a:off x="1403648" y="195550"/>
            <a:ext cx="0" cy="432181"/>
          </a:xfrm>
          <a:prstGeom prst="line">
            <a:avLst/>
          </a:prstGeom>
          <a:ln w="28575">
            <a:solidFill>
              <a:srgbClr val="757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15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386" y="112138"/>
            <a:ext cx="2584614" cy="60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587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fondo plo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" y="0"/>
            <a:ext cx="9141291" cy="5145088"/>
          </a:xfrm>
          <a:prstGeom prst="rect">
            <a:avLst/>
          </a:prstGeom>
        </p:spPr>
      </p:pic>
      <p:sp>
        <p:nvSpPr>
          <p:cNvPr id="10" name="9 Paralelogramo"/>
          <p:cNvSpPr/>
          <p:nvPr userDrawn="1"/>
        </p:nvSpPr>
        <p:spPr>
          <a:xfrm>
            <a:off x="179512" y="-20540"/>
            <a:ext cx="576064" cy="719621"/>
          </a:xfrm>
          <a:prstGeom prst="parallelogram">
            <a:avLst/>
          </a:prstGeom>
          <a:solidFill>
            <a:srgbClr val="C41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prstClr val="white"/>
              </a:solidFill>
            </a:endParaRPr>
          </a:p>
        </p:txBody>
      </p:sp>
      <p:sp>
        <p:nvSpPr>
          <p:cNvPr id="12" name="18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1393024" y="197750"/>
            <a:ext cx="5339225" cy="431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757879"/>
                </a:solidFill>
                <a:latin typeface="Odebrecht Sans" pitchFamily="50" charset="0"/>
              </a:defRPr>
            </a:lvl1pPr>
            <a:lvl2pPr algn="r">
              <a:defRPr sz="2000">
                <a:latin typeface="Odebrecht Sans" pitchFamily="50" charset="0"/>
              </a:defRPr>
            </a:lvl2pPr>
            <a:lvl3pPr algn="r">
              <a:defRPr sz="1800">
                <a:latin typeface="Odebrecht Sans" pitchFamily="50" charset="0"/>
              </a:defRPr>
            </a:lvl3pPr>
            <a:lvl4pPr algn="r">
              <a:defRPr sz="1600">
                <a:latin typeface="Odebrecht Sans" pitchFamily="50" charset="0"/>
              </a:defRPr>
            </a:lvl4pPr>
            <a:lvl5pPr algn="r">
              <a:defRPr sz="1600">
                <a:latin typeface="Odebrecht Sans" pitchFamily="50" charset="0"/>
              </a:defRPr>
            </a:lvl5pPr>
          </a:lstStyle>
          <a:p>
            <a:pPr lvl="0"/>
            <a:r>
              <a:rPr lang="es-ES" dirty="0" smtClean="0"/>
              <a:t>Título</a:t>
            </a:r>
            <a:endParaRPr lang="es-PE" dirty="0"/>
          </a:p>
        </p:txBody>
      </p:sp>
      <p:sp>
        <p:nvSpPr>
          <p:cNvPr id="13" name="12 Paralelogramo"/>
          <p:cNvSpPr/>
          <p:nvPr userDrawn="1"/>
        </p:nvSpPr>
        <p:spPr>
          <a:xfrm>
            <a:off x="323528" y="97777"/>
            <a:ext cx="576064" cy="719621"/>
          </a:xfrm>
          <a:prstGeom prst="parallelogram">
            <a:avLst/>
          </a:prstGeom>
          <a:solidFill>
            <a:srgbClr val="C7C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prstClr val="white"/>
              </a:solidFill>
            </a:endParaRPr>
          </a:p>
        </p:txBody>
      </p:sp>
      <p:sp>
        <p:nvSpPr>
          <p:cNvPr id="14" name="14 Marcador de texto"/>
          <p:cNvSpPr>
            <a:spLocks noGrp="1"/>
          </p:cNvSpPr>
          <p:nvPr>
            <p:ph type="body" sz="quarter" idx="11" hasCustomPrompt="1"/>
          </p:nvPr>
        </p:nvSpPr>
        <p:spPr>
          <a:xfrm>
            <a:off x="539552" y="21272"/>
            <a:ext cx="1368152" cy="8643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400">
                <a:ln>
                  <a:noFill/>
                </a:ln>
                <a:solidFill>
                  <a:srgbClr val="C416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debrecht Slab" pitchFamily="50" charset="0"/>
              </a:defRPr>
            </a:lvl1pPr>
            <a:lvl2pPr>
              <a:defRPr>
                <a:latin typeface="Odebrecht Slab" pitchFamily="50" charset="0"/>
              </a:defRPr>
            </a:lvl2pPr>
            <a:lvl3pPr>
              <a:defRPr>
                <a:latin typeface="Odebrecht Slab" pitchFamily="50" charset="0"/>
              </a:defRPr>
            </a:lvl3pPr>
            <a:lvl4pPr>
              <a:defRPr>
                <a:latin typeface="Odebrecht Slab" pitchFamily="50" charset="0"/>
              </a:defRPr>
            </a:lvl4pPr>
            <a:lvl5pPr>
              <a:defRPr>
                <a:latin typeface="Odebrecht Slab" pitchFamily="50" charset="0"/>
              </a:defRPr>
            </a:lvl5pPr>
          </a:lstStyle>
          <a:p>
            <a:pPr lvl="0"/>
            <a:r>
              <a:rPr lang="es-PE" dirty="0" smtClean="0"/>
              <a:t>1.1</a:t>
            </a:r>
            <a:endParaRPr lang="es-PE" dirty="0"/>
          </a:p>
        </p:txBody>
      </p:sp>
      <p:cxnSp>
        <p:nvCxnSpPr>
          <p:cNvPr id="15" name="14 Conector recto"/>
          <p:cNvCxnSpPr/>
          <p:nvPr userDrawn="1"/>
        </p:nvCxnSpPr>
        <p:spPr>
          <a:xfrm>
            <a:off x="1403648" y="195550"/>
            <a:ext cx="0" cy="432181"/>
          </a:xfrm>
          <a:prstGeom prst="line">
            <a:avLst/>
          </a:prstGeom>
          <a:ln w="28575">
            <a:solidFill>
              <a:srgbClr val="757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18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386" y="112138"/>
            <a:ext cx="2584614" cy="60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45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1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Paralelogramo"/>
          <p:cNvSpPr/>
          <p:nvPr userDrawn="1"/>
        </p:nvSpPr>
        <p:spPr>
          <a:xfrm>
            <a:off x="179512" y="-20540"/>
            <a:ext cx="576064" cy="719621"/>
          </a:xfrm>
          <a:prstGeom prst="parallelogram">
            <a:avLst/>
          </a:prstGeom>
          <a:solidFill>
            <a:srgbClr val="C41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prstClr val="white"/>
              </a:solidFill>
            </a:endParaRPr>
          </a:p>
        </p:txBody>
      </p:sp>
      <p:sp>
        <p:nvSpPr>
          <p:cNvPr id="10" name="18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1393024" y="197750"/>
            <a:ext cx="5339225" cy="431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757879"/>
                </a:solidFill>
                <a:latin typeface="Odebrecht Sans" pitchFamily="50" charset="0"/>
              </a:defRPr>
            </a:lvl1pPr>
            <a:lvl2pPr algn="r">
              <a:defRPr sz="2000">
                <a:latin typeface="Odebrecht Sans" pitchFamily="50" charset="0"/>
              </a:defRPr>
            </a:lvl2pPr>
            <a:lvl3pPr algn="r">
              <a:defRPr sz="1800">
                <a:latin typeface="Odebrecht Sans" pitchFamily="50" charset="0"/>
              </a:defRPr>
            </a:lvl3pPr>
            <a:lvl4pPr algn="r">
              <a:defRPr sz="1600">
                <a:latin typeface="Odebrecht Sans" pitchFamily="50" charset="0"/>
              </a:defRPr>
            </a:lvl4pPr>
            <a:lvl5pPr algn="r">
              <a:defRPr sz="1600">
                <a:latin typeface="Odebrecht Sans" pitchFamily="50" charset="0"/>
              </a:defRPr>
            </a:lvl5pPr>
          </a:lstStyle>
          <a:p>
            <a:pPr lvl="0"/>
            <a:r>
              <a:rPr lang="es-ES" dirty="0" smtClean="0"/>
              <a:t>Título</a:t>
            </a:r>
            <a:endParaRPr lang="es-PE" dirty="0"/>
          </a:p>
        </p:txBody>
      </p:sp>
      <p:sp>
        <p:nvSpPr>
          <p:cNvPr id="11" name="10 Paralelogramo"/>
          <p:cNvSpPr/>
          <p:nvPr userDrawn="1"/>
        </p:nvSpPr>
        <p:spPr>
          <a:xfrm>
            <a:off x="323528" y="97777"/>
            <a:ext cx="576064" cy="719621"/>
          </a:xfrm>
          <a:prstGeom prst="parallelogram">
            <a:avLst/>
          </a:prstGeom>
          <a:solidFill>
            <a:srgbClr val="C7C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prstClr val="white"/>
              </a:solidFill>
            </a:endParaRPr>
          </a:p>
        </p:txBody>
      </p:sp>
      <p:sp>
        <p:nvSpPr>
          <p:cNvPr id="12" name="14 Marcador de texto"/>
          <p:cNvSpPr>
            <a:spLocks noGrp="1"/>
          </p:cNvSpPr>
          <p:nvPr>
            <p:ph type="body" sz="quarter" idx="11" hasCustomPrompt="1"/>
          </p:nvPr>
        </p:nvSpPr>
        <p:spPr>
          <a:xfrm>
            <a:off x="539552" y="21272"/>
            <a:ext cx="1368152" cy="8643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400">
                <a:ln>
                  <a:noFill/>
                </a:ln>
                <a:solidFill>
                  <a:srgbClr val="C416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debrecht Slab" pitchFamily="50" charset="0"/>
              </a:defRPr>
            </a:lvl1pPr>
            <a:lvl2pPr>
              <a:defRPr>
                <a:latin typeface="Odebrecht Slab" pitchFamily="50" charset="0"/>
              </a:defRPr>
            </a:lvl2pPr>
            <a:lvl3pPr>
              <a:defRPr>
                <a:latin typeface="Odebrecht Slab" pitchFamily="50" charset="0"/>
              </a:defRPr>
            </a:lvl3pPr>
            <a:lvl4pPr>
              <a:defRPr>
                <a:latin typeface="Odebrecht Slab" pitchFamily="50" charset="0"/>
              </a:defRPr>
            </a:lvl4pPr>
            <a:lvl5pPr>
              <a:defRPr>
                <a:latin typeface="Odebrecht Slab" pitchFamily="50" charset="0"/>
              </a:defRPr>
            </a:lvl5pPr>
          </a:lstStyle>
          <a:p>
            <a:pPr lvl="0"/>
            <a:r>
              <a:rPr lang="es-PE" dirty="0" smtClean="0"/>
              <a:t>1.1</a:t>
            </a:r>
            <a:endParaRPr lang="es-PE" dirty="0"/>
          </a:p>
        </p:txBody>
      </p:sp>
      <p:cxnSp>
        <p:nvCxnSpPr>
          <p:cNvPr id="13" name="12 Conector recto"/>
          <p:cNvCxnSpPr/>
          <p:nvPr userDrawn="1"/>
        </p:nvCxnSpPr>
        <p:spPr>
          <a:xfrm>
            <a:off x="1403648" y="195550"/>
            <a:ext cx="0" cy="432181"/>
          </a:xfrm>
          <a:prstGeom prst="line">
            <a:avLst/>
          </a:prstGeom>
          <a:ln w="28575">
            <a:solidFill>
              <a:srgbClr val="757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317500" y="1219576"/>
            <a:ext cx="2814340" cy="39334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Odebrecht Sans" pitchFamily="50" charset="0"/>
              </a:defRPr>
            </a:lvl1pPr>
          </a:lstStyle>
          <a:p>
            <a:r>
              <a:rPr lang="en-US" dirty="0" smtClean="0"/>
              <a:t>Imagen</a:t>
            </a:r>
            <a:endParaRPr lang="en-US" dirty="0"/>
          </a:p>
        </p:txBody>
      </p:sp>
      <p:sp>
        <p:nvSpPr>
          <p:cNvPr id="17" name="16 Marcador de texto"/>
          <p:cNvSpPr>
            <a:spLocks noGrp="1"/>
          </p:cNvSpPr>
          <p:nvPr>
            <p:ph type="body" sz="quarter" idx="23" hasCustomPrompt="1"/>
          </p:nvPr>
        </p:nvSpPr>
        <p:spPr>
          <a:xfrm>
            <a:off x="3492500" y="2284423"/>
            <a:ext cx="4967288" cy="24493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rgbClr val="3E2A2F"/>
                </a:solidFill>
                <a:latin typeface="Odebrecht Sans" pitchFamily="50" charset="0"/>
              </a:defRPr>
            </a:lvl1pPr>
          </a:lstStyle>
          <a:p>
            <a:pPr lvl="0"/>
            <a:r>
              <a:rPr lang="es-PE" dirty="0" smtClean="0"/>
              <a:t>En este cuadro puedes escribir tu texto.</a:t>
            </a:r>
            <a:endParaRPr lang="es-PE" dirty="0"/>
          </a:p>
        </p:txBody>
      </p:sp>
      <p:sp>
        <p:nvSpPr>
          <p:cNvPr id="20" name="19 Marcador de texto"/>
          <p:cNvSpPr>
            <a:spLocks noGrp="1"/>
          </p:cNvSpPr>
          <p:nvPr>
            <p:ph type="body" sz="quarter" idx="24" hasCustomPrompt="1"/>
          </p:nvPr>
        </p:nvSpPr>
        <p:spPr>
          <a:xfrm>
            <a:off x="3492500" y="1203701"/>
            <a:ext cx="4967288" cy="7209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E41F2B"/>
                </a:solidFill>
                <a:latin typeface="Odebrecht Slab" pitchFamily="50" charset="0"/>
              </a:defRPr>
            </a:lvl1pPr>
          </a:lstStyle>
          <a:p>
            <a:pPr lvl="0"/>
            <a:r>
              <a:rPr lang="es-PE" dirty="0" smtClean="0"/>
              <a:t>Título</a:t>
            </a:r>
            <a:endParaRPr lang="es-PE" dirty="0"/>
          </a:p>
        </p:txBody>
      </p:sp>
      <p:pic>
        <p:nvPicPr>
          <p:cNvPr id="24" name="2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386" y="112138"/>
            <a:ext cx="2584614" cy="60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7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1 objeto con fo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" y="0"/>
            <a:ext cx="9141291" cy="5145088"/>
          </a:xfrm>
          <a:prstGeom prst="rect">
            <a:avLst/>
          </a:prstGeom>
        </p:spPr>
      </p:pic>
      <p:sp>
        <p:nvSpPr>
          <p:cNvPr id="16" name="15 Paralelogramo"/>
          <p:cNvSpPr/>
          <p:nvPr userDrawn="1"/>
        </p:nvSpPr>
        <p:spPr>
          <a:xfrm>
            <a:off x="179512" y="-20540"/>
            <a:ext cx="576064" cy="719621"/>
          </a:xfrm>
          <a:prstGeom prst="parallelogram">
            <a:avLst/>
          </a:prstGeom>
          <a:solidFill>
            <a:srgbClr val="C41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prstClr val="white"/>
              </a:solidFill>
            </a:endParaRPr>
          </a:p>
        </p:txBody>
      </p:sp>
      <p:sp>
        <p:nvSpPr>
          <p:cNvPr id="19" name="18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1393024" y="197750"/>
            <a:ext cx="5339225" cy="431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757879"/>
                </a:solidFill>
                <a:latin typeface="Odebrecht Sans" pitchFamily="50" charset="0"/>
              </a:defRPr>
            </a:lvl1pPr>
            <a:lvl2pPr algn="r">
              <a:defRPr sz="2000">
                <a:latin typeface="Odebrecht Sans" pitchFamily="50" charset="0"/>
              </a:defRPr>
            </a:lvl2pPr>
            <a:lvl3pPr algn="r">
              <a:defRPr sz="1800">
                <a:latin typeface="Odebrecht Sans" pitchFamily="50" charset="0"/>
              </a:defRPr>
            </a:lvl3pPr>
            <a:lvl4pPr algn="r">
              <a:defRPr sz="1600">
                <a:latin typeface="Odebrecht Sans" pitchFamily="50" charset="0"/>
              </a:defRPr>
            </a:lvl4pPr>
            <a:lvl5pPr algn="r">
              <a:defRPr sz="1600">
                <a:latin typeface="Odebrecht Sans" pitchFamily="50" charset="0"/>
              </a:defRPr>
            </a:lvl5pPr>
          </a:lstStyle>
          <a:p>
            <a:pPr lvl="0"/>
            <a:r>
              <a:rPr lang="es-ES" dirty="0" smtClean="0"/>
              <a:t>Título</a:t>
            </a:r>
            <a:endParaRPr lang="es-PE" dirty="0"/>
          </a:p>
        </p:txBody>
      </p:sp>
      <p:sp>
        <p:nvSpPr>
          <p:cNvPr id="21" name="20 Paralelogramo"/>
          <p:cNvSpPr/>
          <p:nvPr userDrawn="1"/>
        </p:nvSpPr>
        <p:spPr>
          <a:xfrm>
            <a:off x="323528" y="97777"/>
            <a:ext cx="576064" cy="719621"/>
          </a:xfrm>
          <a:prstGeom prst="parallelogram">
            <a:avLst/>
          </a:prstGeom>
          <a:solidFill>
            <a:srgbClr val="C7C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prstClr val="white"/>
              </a:solidFill>
            </a:endParaRPr>
          </a:p>
        </p:txBody>
      </p:sp>
      <p:sp>
        <p:nvSpPr>
          <p:cNvPr id="22" name="14 Marcador de texto"/>
          <p:cNvSpPr>
            <a:spLocks noGrp="1"/>
          </p:cNvSpPr>
          <p:nvPr>
            <p:ph type="body" sz="quarter" idx="11" hasCustomPrompt="1"/>
          </p:nvPr>
        </p:nvSpPr>
        <p:spPr>
          <a:xfrm>
            <a:off x="539552" y="21272"/>
            <a:ext cx="1368152" cy="8643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400">
                <a:ln>
                  <a:noFill/>
                </a:ln>
                <a:solidFill>
                  <a:srgbClr val="C416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debrecht Slab" pitchFamily="50" charset="0"/>
              </a:defRPr>
            </a:lvl1pPr>
            <a:lvl2pPr>
              <a:defRPr>
                <a:latin typeface="Odebrecht Slab" pitchFamily="50" charset="0"/>
              </a:defRPr>
            </a:lvl2pPr>
            <a:lvl3pPr>
              <a:defRPr>
                <a:latin typeface="Odebrecht Slab" pitchFamily="50" charset="0"/>
              </a:defRPr>
            </a:lvl3pPr>
            <a:lvl4pPr>
              <a:defRPr>
                <a:latin typeface="Odebrecht Slab" pitchFamily="50" charset="0"/>
              </a:defRPr>
            </a:lvl4pPr>
            <a:lvl5pPr>
              <a:defRPr>
                <a:latin typeface="Odebrecht Slab" pitchFamily="50" charset="0"/>
              </a:defRPr>
            </a:lvl5pPr>
          </a:lstStyle>
          <a:p>
            <a:pPr lvl="0"/>
            <a:r>
              <a:rPr lang="es-PE" dirty="0" smtClean="0"/>
              <a:t>1.1</a:t>
            </a:r>
            <a:endParaRPr lang="es-PE" dirty="0"/>
          </a:p>
        </p:txBody>
      </p:sp>
      <p:cxnSp>
        <p:nvCxnSpPr>
          <p:cNvPr id="23" name="22 Conector recto"/>
          <p:cNvCxnSpPr/>
          <p:nvPr userDrawn="1"/>
        </p:nvCxnSpPr>
        <p:spPr>
          <a:xfrm>
            <a:off x="1403648" y="195550"/>
            <a:ext cx="0" cy="432181"/>
          </a:xfrm>
          <a:prstGeom prst="line">
            <a:avLst/>
          </a:prstGeom>
          <a:ln w="28575">
            <a:solidFill>
              <a:srgbClr val="757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317500" y="1219576"/>
            <a:ext cx="2814340" cy="39334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Odebrecht Sans" pitchFamily="50" charset="0"/>
              </a:defRPr>
            </a:lvl1pPr>
          </a:lstStyle>
          <a:p>
            <a:r>
              <a:rPr lang="en-US" dirty="0" smtClean="0"/>
              <a:t>Imagen</a:t>
            </a:r>
            <a:endParaRPr lang="en-US" dirty="0"/>
          </a:p>
        </p:txBody>
      </p:sp>
      <p:sp>
        <p:nvSpPr>
          <p:cNvPr id="25" name="16 Marcador de texto"/>
          <p:cNvSpPr>
            <a:spLocks noGrp="1"/>
          </p:cNvSpPr>
          <p:nvPr>
            <p:ph type="body" sz="quarter" idx="23" hasCustomPrompt="1"/>
          </p:nvPr>
        </p:nvSpPr>
        <p:spPr>
          <a:xfrm>
            <a:off x="3492500" y="2284423"/>
            <a:ext cx="4967288" cy="24493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rgbClr val="3E2A2F"/>
                </a:solidFill>
                <a:latin typeface="Odebrecht Sans" pitchFamily="50" charset="0"/>
              </a:defRPr>
            </a:lvl1pPr>
          </a:lstStyle>
          <a:p>
            <a:pPr lvl="0"/>
            <a:r>
              <a:rPr lang="es-PE" dirty="0" smtClean="0"/>
              <a:t>En este cuadro puedes escribir tu texto.</a:t>
            </a:r>
            <a:endParaRPr lang="es-PE" dirty="0"/>
          </a:p>
        </p:txBody>
      </p:sp>
      <p:sp>
        <p:nvSpPr>
          <p:cNvPr id="26" name="19 Marcador de texto"/>
          <p:cNvSpPr>
            <a:spLocks noGrp="1"/>
          </p:cNvSpPr>
          <p:nvPr>
            <p:ph type="body" sz="quarter" idx="24" hasCustomPrompt="1"/>
          </p:nvPr>
        </p:nvSpPr>
        <p:spPr>
          <a:xfrm>
            <a:off x="3492500" y="1203701"/>
            <a:ext cx="4967288" cy="7209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E41F2B"/>
                </a:solidFill>
                <a:latin typeface="Odebrecht Slab" pitchFamily="50" charset="0"/>
              </a:defRPr>
            </a:lvl1pPr>
          </a:lstStyle>
          <a:p>
            <a:pPr lvl="0"/>
            <a:r>
              <a:rPr lang="es-PE" dirty="0" smtClean="0"/>
              <a:t>Título</a:t>
            </a:r>
            <a:endParaRPr lang="es-PE" dirty="0"/>
          </a:p>
        </p:txBody>
      </p:sp>
      <p:pic>
        <p:nvPicPr>
          <p:cNvPr id="29" name="28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386" y="112138"/>
            <a:ext cx="2584614" cy="60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6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galerí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Paralelogramo"/>
          <p:cNvSpPr/>
          <p:nvPr userDrawn="1"/>
        </p:nvSpPr>
        <p:spPr>
          <a:xfrm>
            <a:off x="179512" y="-20540"/>
            <a:ext cx="576064" cy="719621"/>
          </a:xfrm>
          <a:prstGeom prst="parallelogram">
            <a:avLst/>
          </a:prstGeom>
          <a:solidFill>
            <a:srgbClr val="C41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prstClr val="white"/>
              </a:solidFill>
            </a:endParaRPr>
          </a:p>
        </p:txBody>
      </p:sp>
      <p:sp>
        <p:nvSpPr>
          <p:cNvPr id="12" name="18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1393024" y="197750"/>
            <a:ext cx="5339225" cy="431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757879"/>
                </a:solidFill>
                <a:latin typeface="Odebrecht Sans" pitchFamily="50" charset="0"/>
              </a:defRPr>
            </a:lvl1pPr>
            <a:lvl2pPr algn="r">
              <a:defRPr sz="2000">
                <a:latin typeface="Odebrecht Sans" pitchFamily="50" charset="0"/>
              </a:defRPr>
            </a:lvl2pPr>
            <a:lvl3pPr algn="r">
              <a:defRPr sz="1800">
                <a:latin typeface="Odebrecht Sans" pitchFamily="50" charset="0"/>
              </a:defRPr>
            </a:lvl3pPr>
            <a:lvl4pPr algn="r">
              <a:defRPr sz="1600">
                <a:latin typeface="Odebrecht Sans" pitchFamily="50" charset="0"/>
              </a:defRPr>
            </a:lvl4pPr>
            <a:lvl5pPr algn="r">
              <a:defRPr sz="1600">
                <a:latin typeface="Odebrecht Sans" pitchFamily="50" charset="0"/>
              </a:defRPr>
            </a:lvl5pPr>
          </a:lstStyle>
          <a:p>
            <a:pPr lvl="0"/>
            <a:r>
              <a:rPr lang="es-ES" dirty="0" smtClean="0"/>
              <a:t>Título</a:t>
            </a:r>
            <a:endParaRPr lang="es-PE" dirty="0"/>
          </a:p>
        </p:txBody>
      </p:sp>
      <p:sp>
        <p:nvSpPr>
          <p:cNvPr id="13" name="12 Paralelogramo"/>
          <p:cNvSpPr/>
          <p:nvPr userDrawn="1"/>
        </p:nvSpPr>
        <p:spPr>
          <a:xfrm>
            <a:off x="323528" y="97777"/>
            <a:ext cx="576064" cy="719621"/>
          </a:xfrm>
          <a:prstGeom prst="parallelogram">
            <a:avLst/>
          </a:prstGeom>
          <a:solidFill>
            <a:srgbClr val="C7C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prstClr val="white"/>
              </a:solidFill>
            </a:endParaRPr>
          </a:p>
        </p:txBody>
      </p:sp>
      <p:sp>
        <p:nvSpPr>
          <p:cNvPr id="14" name="14 Marcador de texto"/>
          <p:cNvSpPr>
            <a:spLocks noGrp="1"/>
          </p:cNvSpPr>
          <p:nvPr>
            <p:ph type="body" sz="quarter" idx="11" hasCustomPrompt="1"/>
          </p:nvPr>
        </p:nvSpPr>
        <p:spPr>
          <a:xfrm>
            <a:off x="539552" y="21272"/>
            <a:ext cx="1368152" cy="8643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400">
                <a:ln>
                  <a:noFill/>
                </a:ln>
                <a:solidFill>
                  <a:srgbClr val="C416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debrecht Slab" pitchFamily="50" charset="0"/>
              </a:defRPr>
            </a:lvl1pPr>
            <a:lvl2pPr>
              <a:defRPr>
                <a:latin typeface="Odebrecht Slab" pitchFamily="50" charset="0"/>
              </a:defRPr>
            </a:lvl2pPr>
            <a:lvl3pPr>
              <a:defRPr>
                <a:latin typeface="Odebrecht Slab" pitchFamily="50" charset="0"/>
              </a:defRPr>
            </a:lvl3pPr>
            <a:lvl4pPr>
              <a:defRPr>
                <a:latin typeface="Odebrecht Slab" pitchFamily="50" charset="0"/>
              </a:defRPr>
            </a:lvl4pPr>
            <a:lvl5pPr>
              <a:defRPr>
                <a:latin typeface="Odebrecht Slab" pitchFamily="50" charset="0"/>
              </a:defRPr>
            </a:lvl5pPr>
          </a:lstStyle>
          <a:p>
            <a:pPr lvl="0"/>
            <a:r>
              <a:rPr lang="es-PE" dirty="0" smtClean="0"/>
              <a:t>1.1</a:t>
            </a:r>
            <a:endParaRPr lang="es-PE" dirty="0"/>
          </a:p>
        </p:txBody>
      </p:sp>
      <p:cxnSp>
        <p:nvCxnSpPr>
          <p:cNvPr id="15" name="14 Conector recto"/>
          <p:cNvCxnSpPr/>
          <p:nvPr userDrawn="1"/>
        </p:nvCxnSpPr>
        <p:spPr>
          <a:xfrm>
            <a:off x="1403648" y="195550"/>
            <a:ext cx="0" cy="432181"/>
          </a:xfrm>
          <a:prstGeom prst="line">
            <a:avLst/>
          </a:prstGeom>
          <a:ln w="28575">
            <a:solidFill>
              <a:srgbClr val="757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cture Placeholder 2"/>
          <p:cNvSpPr>
            <a:spLocks noGrp="1"/>
          </p:cNvSpPr>
          <p:nvPr>
            <p:ph type="pic" sz="quarter" idx="37" hasCustomPrompt="1"/>
          </p:nvPr>
        </p:nvSpPr>
        <p:spPr>
          <a:xfrm>
            <a:off x="3998695" y="1595050"/>
            <a:ext cx="1026050" cy="10263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42" hasCustomPrompt="1"/>
          </p:nvPr>
        </p:nvSpPr>
        <p:spPr>
          <a:xfrm>
            <a:off x="5027756" y="1595050"/>
            <a:ext cx="1026050" cy="10263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47" hasCustomPrompt="1"/>
          </p:nvPr>
        </p:nvSpPr>
        <p:spPr>
          <a:xfrm>
            <a:off x="6056817" y="1595050"/>
            <a:ext cx="1026050" cy="10263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48" hasCustomPrompt="1"/>
          </p:nvPr>
        </p:nvSpPr>
        <p:spPr>
          <a:xfrm>
            <a:off x="7085878" y="1595050"/>
            <a:ext cx="1026050" cy="10263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8114939" y="1595050"/>
            <a:ext cx="1026050" cy="10263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54" hasCustomPrompt="1"/>
          </p:nvPr>
        </p:nvSpPr>
        <p:spPr>
          <a:xfrm>
            <a:off x="4001706" y="2621418"/>
            <a:ext cx="1026050" cy="10263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55" hasCustomPrompt="1"/>
          </p:nvPr>
        </p:nvSpPr>
        <p:spPr>
          <a:xfrm>
            <a:off x="5030767" y="2621418"/>
            <a:ext cx="1026050" cy="10263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56" hasCustomPrompt="1"/>
          </p:nvPr>
        </p:nvSpPr>
        <p:spPr>
          <a:xfrm>
            <a:off x="6059828" y="2621418"/>
            <a:ext cx="1026050" cy="10263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57" hasCustomPrompt="1"/>
          </p:nvPr>
        </p:nvSpPr>
        <p:spPr>
          <a:xfrm>
            <a:off x="7088889" y="2621418"/>
            <a:ext cx="1026050" cy="10263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58" hasCustomPrompt="1"/>
          </p:nvPr>
        </p:nvSpPr>
        <p:spPr>
          <a:xfrm>
            <a:off x="8117950" y="2621418"/>
            <a:ext cx="1026050" cy="10263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5" name="34 Marcador de texto"/>
          <p:cNvSpPr>
            <a:spLocks noGrp="1"/>
          </p:cNvSpPr>
          <p:nvPr>
            <p:ph type="body" sz="quarter" idx="59" hasCustomPrompt="1"/>
          </p:nvPr>
        </p:nvSpPr>
        <p:spPr>
          <a:xfrm>
            <a:off x="323528" y="1852244"/>
            <a:ext cx="3312492" cy="28812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rgbClr val="3E2A2F"/>
                </a:solidFill>
                <a:latin typeface="Odebrecht Sans" pitchFamily="50" charset="0"/>
              </a:defRPr>
            </a:lvl1pPr>
            <a:lvl2pPr>
              <a:defRPr sz="1800">
                <a:solidFill>
                  <a:srgbClr val="3E2A2F"/>
                </a:solidFill>
              </a:defRPr>
            </a:lvl2pPr>
            <a:lvl3pPr>
              <a:defRPr sz="1600">
                <a:solidFill>
                  <a:srgbClr val="3E2A2F"/>
                </a:solidFill>
              </a:defRPr>
            </a:lvl3pPr>
            <a:lvl4pPr>
              <a:defRPr sz="1400">
                <a:solidFill>
                  <a:srgbClr val="3E2A2F"/>
                </a:solidFill>
              </a:defRPr>
            </a:lvl4pPr>
            <a:lvl5pPr>
              <a:defRPr sz="1400">
                <a:solidFill>
                  <a:srgbClr val="3E2A2F"/>
                </a:solidFill>
              </a:defRPr>
            </a:lvl5pPr>
          </a:lstStyle>
          <a:p>
            <a:pPr lvl="0"/>
            <a:r>
              <a:rPr lang="es-ES" dirty="0" smtClean="0"/>
              <a:t>En este cuadro ingresas tu texto.</a:t>
            </a:r>
            <a:endParaRPr lang="es-PE" dirty="0"/>
          </a:p>
        </p:txBody>
      </p:sp>
      <p:sp>
        <p:nvSpPr>
          <p:cNvPr id="36" name="19 Marcador de texto"/>
          <p:cNvSpPr>
            <a:spLocks noGrp="1"/>
          </p:cNvSpPr>
          <p:nvPr>
            <p:ph type="body" sz="quarter" idx="24" hasCustomPrompt="1"/>
          </p:nvPr>
        </p:nvSpPr>
        <p:spPr>
          <a:xfrm>
            <a:off x="323528" y="1059911"/>
            <a:ext cx="3312368" cy="7209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E41F2B"/>
                </a:solidFill>
                <a:latin typeface="Odebrecht Slab" pitchFamily="50" charset="0"/>
              </a:defRPr>
            </a:lvl1pPr>
          </a:lstStyle>
          <a:p>
            <a:pPr lvl="0"/>
            <a:r>
              <a:rPr lang="es-PE" dirty="0" smtClean="0"/>
              <a:t>Título</a:t>
            </a:r>
            <a:endParaRPr lang="es-PE" dirty="0"/>
          </a:p>
        </p:txBody>
      </p:sp>
      <p:pic>
        <p:nvPicPr>
          <p:cNvPr id="38" name="37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386" y="112138"/>
            <a:ext cx="2584614" cy="60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8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6" grpId="0"/>
      <p:bldP spid="27" grpId="0"/>
      <p:bldP spid="28" grpId="0"/>
      <p:bldP spid="29" grpId="0"/>
      <p:bldP spid="30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690"/>
            <a:ext cx="4041775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660"/>
            <a:ext cx="4041775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F04E0-F1BE-4ED0-89F5-DDDD90AF2775}" type="datetimeFigureOut">
              <a:rPr lang="es-PE" smtClean="0"/>
              <a:t>15/03/2018</a:t>
            </a:fld>
            <a:endParaRPr lang="es-PE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9223-16A4-42A3-927F-42E97959DC1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470843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galería con fo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" y="0"/>
            <a:ext cx="9141291" cy="5145088"/>
          </a:xfrm>
          <a:prstGeom prst="rect">
            <a:avLst/>
          </a:prstGeom>
        </p:spPr>
      </p:pic>
      <p:sp>
        <p:nvSpPr>
          <p:cNvPr id="7" name="6 Paralelogramo"/>
          <p:cNvSpPr/>
          <p:nvPr userDrawn="1"/>
        </p:nvSpPr>
        <p:spPr>
          <a:xfrm>
            <a:off x="179512" y="-20540"/>
            <a:ext cx="576064" cy="719621"/>
          </a:xfrm>
          <a:prstGeom prst="parallelogram">
            <a:avLst/>
          </a:prstGeom>
          <a:solidFill>
            <a:srgbClr val="C41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prstClr val="white"/>
              </a:solidFill>
            </a:endParaRPr>
          </a:p>
        </p:txBody>
      </p:sp>
      <p:sp>
        <p:nvSpPr>
          <p:cNvPr id="9" name="18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1393024" y="197750"/>
            <a:ext cx="5339225" cy="431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757879"/>
                </a:solidFill>
                <a:latin typeface="Odebrecht Sans" pitchFamily="50" charset="0"/>
              </a:defRPr>
            </a:lvl1pPr>
            <a:lvl2pPr algn="r">
              <a:defRPr sz="2000">
                <a:latin typeface="Odebrecht Sans" pitchFamily="50" charset="0"/>
              </a:defRPr>
            </a:lvl2pPr>
            <a:lvl3pPr algn="r">
              <a:defRPr sz="1800">
                <a:latin typeface="Odebrecht Sans" pitchFamily="50" charset="0"/>
              </a:defRPr>
            </a:lvl3pPr>
            <a:lvl4pPr algn="r">
              <a:defRPr sz="1600">
                <a:latin typeface="Odebrecht Sans" pitchFamily="50" charset="0"/>
              </a:defRPr>
            </a:lvl4pPr>
            <a:lvl5pPr algn="r">
              <a:defRPr sz="1600">
                <a:latin typeface="Odebrecht Sans" pitchFamily="50" charset="0"/>
              </a:defRPr>
            </a:lvl5pPr>
          </a:lstStyle>
          <a:p>
            <a:pPr lvl="0"/>
            <a:r>
              <a:rPr lang="es-ES" dirty="0" smtClean="0"/>
              <a:t>Título</a:t>
            </a:r>
            <a:endParaRPr lang="es-PE" dirty="0"/>
          </a:p>
        </p:txBody>
      </p:sp>
      <p:sp>
        <p:nvSpPr>
          <p:cNvPr id="10" name="9 Paralelogramo"/>
          <p:cNvSpPr/>
          <p:nvPr userDrawn="1"/>
        </p:nvSpPr>
        <p:spPr>
          <a:xfrm>
            <a:off x="323528" y="97777"/>
            <a:ext cx="576064" cy="719621"/>
          </a:xfrm>
          <a:prstGeom prst="parallelogram">
            <a:avLst/>
          </a:prstGeom>
          <a:solidFill>
            <a:srgbClr val="C7C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prstClr val="white"/>
              </a:solidFill>
            </a:endParaRPr>
          </a:p>
        </p:txBody>
      </p:sp>
      <p:sp>
        <p:nvSpPr>
          <p:cNvPr id="11" name="14 Marcador de texto"/>
          <p:cNvSpPr>
            <a:spLocks noGrp="1"/>
          </p:cNvSpPr>
          <p:nvPr>
            <p:ph type="body" sz="quarter" idx="11" hasCustomPrompt="1"/>
          </p:nvPr>
        </p:nvSpPr>
        <p:spPr>
          <a:xfrm>
            <a:off x="539552" y="21272"/>
            <a:ext cx="1368152" cy="8643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400">
                <a:ln>
                  <a:noFill/>
                </a:ln>
                <a:solidFill>
                  <a:srgbClr val="C416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debrecht Slab" pitchFamily="50" charset="0"/>
              </a:defRPr>
            </a:lvl1pPr>
            <a:lvl2pPr>
              <a:defRPr>
                <a:latin typeface="Odebrecht Slab" pitchFamily="50" charset="0"/>
              </a:defRPr>
            </a:lvl2pPr>
            <a:lvl3pPr>
              <a:defRPr>
                <a:latin typeface="Odebrecht Slab" pitchFamily="50" charset="0"/>
              </a:defRPr>
            </a:lvl3pPr>
            <a:lvl4pPr>
              <a:defRPr>
                <a:latin typeface="Odebrecht Slab" pitchFamily="50" charset="0"/>
              </a:defRPr>
            </a:lvl4pPr>
            <a:lvl5pPr>
              <a:defRPr>
                <a:latin typeface="Odebrecht Slab" pitchFamily="50" charset="0"/>
              </a:defRPr>
            </a:lvl5pPr>
          </a:lstStyle>
          <a:p>
            <a:pPr lvl="0"/>
            <a:r>
              <a:rPr lang="es-PE" dirty="0" smtClean="0"/>
              <a:t>1.1</a:t>
            </a:r>
            <a:endParaRPr lang="es-PE" dirty="0"/>
          </a:p>
        </p:txBody>
      </p:sp>
      <p:cxnSp>
        <p:nvCxnSpPr>
          <p:cNvPr id="12" name="11 Conector recto"/>
          <p:cNvCxnSpPr/>
          <p:nvPr userDrawn="1"/>
        </p:nvCxnSpPr>
        <p:spPr>
          <a:xfrm>
            <a:off x="1403648" y="195550"/>
            <a:ext cx="0" cy="432181"/>
          </a:xfrm>
          <a:prstGeom prst="line">
            <a:avLst/>
          </a:prstGeom>
          <a:ln w="28575">
            <a:solidFill>
              <a:srgbClr val="757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2"/>
          <p:cNvSpPr>
            <a:spLocks noGrp="1"/>
          </p:cNvSpPr>
          <p:nvPr>
            <p:ph type="pic" sz="quarter" idx="37" hasCustomPrompt="1"/>
          </p:nvPr>
        </p:nvSpPr>
        <p:spPr>
          <a:xfrm>
            <a:off x="3998695" y="1595050"/>
            <a:ext cx="1026050" cy="10263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42" hasCustomPrompt="1"/>
          </p:nvPr>
        </p:nvSpPr>
        <p:spPr>
          <a:xfrm>
            <a:off x="5027756" y="1595050"/>
            <a:ext cx="1026050" cy="10263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47" hasCustomPrompt="1"/>
          </p:nvPr>
        </p:nvSpPr>
        <p:spPr>
          <a:xfrm>
            <a:off x="6056817" y="1595050"/>
            <a:ext cx="1026050" cy="10263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48" hasCustomPrompt="1"/>
          </p:nvPr>
        </p:nvSpPr>
        <p:spPr>
          <a:xfrm>
            <a:off x="7085878" y="1595050"/>
            <a:ext cx="1026050" cy="10263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8114939" y="1595050"/>
            <a:ext cx="1026050" cy="10263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54" hasCustomPrompt="1"/>
          </p:nvPr>
        </p:nvSpPr>
        <p:spPr>
          <a:xfrm>
            <a:off x="4001706" y="2621418"/>
            <a:ext cx="1026050" cy="10263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55" hasCustomPrompt="1"/>
          </p:nvPr>
        </p:nvSpPr>
        <p:spPr>
          <a:xfrm>
            <a:off x="5030767" y="2621418"/>
            <a:ext cx="1026050" cy="10263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56" hasCustomPrompt="1"/>
          </p:nvPr>
        </p:nvSpPr>
        <p:spPr>
          <a:xfrm>
            <a:off x="6059828" y="2621418"/>
            <a:ext cx="1026050" cy="10263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57" hasCustomPrompt="1"/>
          </p:nvPr>
        </p:nvSpPr>
        <p:spPr>
          <a:xfrm>
            <a:off x="7088889" y="2621418"/>
            <a:ext cx="1026050" cy="10263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58" hasCustomPrompt="1"/>
          </p:nvPr>
        </p:nvSpPr>
        <p:spPr>
          <a:xfrm>
            <a:off x="8117950" y="2621418"/>
            <a:ext cx="1026050" cy="10263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34 Marcador de texto"/>
          <p:cNvSpPr>
            <a:spLocks noGrp="1"/>
          </p:cNvSpPr>
          <p:nvPr>
            <p:ph type="body" sz="quarter" idx="59" hasCustomPrompt="1"/>
          </p:nvPr>
        </p:nvSpPr>
        <p:spPr>
          <a:xfrm>
            <a:off x="323528" y="1852244"/>
            <a:ext cx="3312492" cy="28812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rgbClr val="3E2A2F"/>
                </a:solidFill>
                <a:latin typeface="Odebrecht Sans" pitchFamily="50" charset="0"/>
              </a:defRPr>
            </a:lvl1pPr>
            <a:lvl2pPr>
              <a:defRPr sz="1800">
                <a:solidFill>
                  <a:srgbClr val="3E2A2F"/>
                </a:solidFill>
              </a:defRPr>
            </a:lvl2pPr>
            <a:lvl3pPr>
              <a:defRPr sz="1600">
                <a:solidFill>
                  <a:srgbClr val="3E2A2F"/>
                </a:solidFill>
              </a:defRPr>
            </a:lvl3pPr>
            <a:lvl4pPr>
              <a:defRPr sz="1400">
                <a:solidFill>
                  <a:srgbClr val="3E2A2F"/>
                </a:solidFill>
              </a:defRPr>
            </a:lvl4pPr>
            <a:lvl5pPr>
              <a:defRPr sz="1400">
                <a:solidFill>
                  <a:srgbClr val="3E2A2F"/>
                </a:solidFill>
              </a:defRPr>
            </a:lvl5pPr>
          </a:lstStyle>
          <a:p>
            <a:pPr lvl="0"/>
            <a:r>
              <a:rPr lang="es-ES" dirty="0" smtClean="0"/>
              <a:t>En este cuadro ingresas tu texto.</a:t>
            </a:r>
            <a:endParaRPr lang="es-PE" dirty="0"/>
          </a:p>
        </p:txBody>
      </p:sp>
      <p:sp>
        <p:nvSpPr>
          <p:cNvPr id="24" name="19 Marcador de texto"/>
          <p:cNvSpPr>
            <a:spLocks noGrp="1"/>
          </p:cNvSpPr>
          <p:nvPr>
            <p:ph type="body" sz="quarter" idx="24" hasCustomPrompt="1"/>
          </p:nvPr>
        </p:nvSpPr>
        <p:spPr>
          <a:xfrm>
            <a:off x="323528" y="1059911"/>
            <a:ext cx="3312368" cy="7209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E41F2B"/>
                </a:solidFill>
                <a:latin typeface="Odebrecht Slab" pitchFamily="50" charset="0"/>
              </a:defRPr>
            </a:lvl1pPr>
          </a:lstStyle>
          <a:p>
            <a:pPr lvl="0"/>
            <a:r>
              <a:rPr lang="es-PE" dirty="0" smtClean="0"/>
              <a:t>Título</a:t>
            </a:r>
            <a:endParaRPr lang="es-PE" dirty="0"/>
          </a:p>
        </p:txBody>
      </p:sp>
      <p:pic>
        <p:nvPicPr>
          <p:cNvPr id="26" name="25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386" y="112138"/>
            <a:ext cx="2584614" cy="60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9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Paralelogramo"/>
          <p:cNvSpPr/>
          <p:nvPr userDrawn="1"/>
        </p:nvSpPr>
        <p:spPr>
          <a:xfrm>
            <a:off x="179512" y="-20540"/>
            <a:ext cx="576064" cy="719621"/>
          </a:xfrm>
          <a:prstGeom prst="parallelogram">
            <a:avLst/>
          </a:prstGeom>
          <a:solidFill>
            <a:srgbClr val="C41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prstClr val="white"/>
              </a:solidFill>
            </a:endParaRPr>
          </a:p>
        </p:txBody>
      </p:sp>
      <p:sp>
        <p:nvSpPr>
          <p:cNvPr id="9" name="18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1393024" y="197750"/>
            <a:ext cx="5339225" cy="431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757879"/>
                </a:solidFill>
                <a:latin typeface="Odebrecht Sans" pitchFamily="50" charset="0"/>
              </a:defRPr>
            </a:lvl1pPr>
            <a:lvl2pPr algn="r">
              <a:defRPr sz="2000">
                <a:latin typeface="Odebrecht Sans" pitchFamily="50" charset="0"/>
              </a:defRPr>
            </a:lvl2pPr>
            <a:lvl3pPr algn="r">
              <a:defRPr sz="1800">
                <a:latin typeface="Odebrecht Sans" pitchFamily="50" charset="0"/>
              </a:defRPr>
            </a:lvl3pPr>
            <a:lvl4pPr algn="r">
              <a:defRPr sz="1600">
                <a:latin typeface="Odebrecht Sans" pitchFamily="50" charset="0"/>
              </a:defRPr>
            </a:lvl4pPr>
            <a:lvl5pPr algn="r">
              <a:defRPr sz="1600">
                <a:latin typeface="Odebrecht Sans" pitchFamily="50" charset="0"/>
              </a:defRPr>
            </a:lvl5pPr>
          </a:lstStyle>
          <a:p>
            <a:pPr lvl="0"/>
            <a:r>
              <a:rPr lang="es-ES" dirty="0" smtClean="0"/>
              <a:t>Título</a:t>
            </a:r>
            <a:endParaRPr lang="es-PE" dirty="0"/>
          </a:p>
        </p:txBody>
      </p:sp>
      <p:sp>
        <p:nvSpPr>
          <p:cNvPr id="10" name="9 Paralelogramo"/>
          <p:cNvSpPr/>
          <p:nvPr userDrawn="1"/>
        </p:nvSpPr>
        <p:spPr>
          <a:xfrm>
            <a:off x="323528" y="97777"/>
            <a:ext cx="576064" cy="719621"/>
          </a:xfrm>
          <a:prstGeom prst="parallelogram">
            <a:avLst/>
          </a:prstGeom>
          <a:solidFill>
            <a:srgbClr val="C7C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prstClr val="white"/>
              </a:solidFill>
            </a:endParaRPr>
          </a:p>
        </p:txBody>
      </p:sp>
      <p:sp>
        <p:nvSpPr>
          <p:cNvPr id="11" name="14 Marcador de texto"/>
          <p:cNvSpPr>
            <a:spLocks noGrp="1"/>
          </p:cNvSpPr>
          <p:nvPr>
            <p:ph type="body" sz="quarter" idx="11" hasCustomPrompt="1"/>
          </p:nvPr>
        </p:nvSpPr>
        <p:spPr>
          <a:xfrm>
            <a:off x="539552" y="21272"/>
            <a:ext cx="1368152" cy="8643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400">
                <a:ln>
                  <a:noFill/>
                </a:ln>
                <a:solidFill>
                  <a:srgbClr val="C416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debrecht Slab" pitchFamily="50" charset="0"/>
              </a:defRPr>
            </a:lvl1pPr>
            <a:lvl2pPr>
              <a:defRPr>
                <a:latin typeface="Odebrecht Slab" pitchFamily="50" charset="0"/>
              </a:defRPr>
            </a:lvl2pPr>
            <a:lvl3pPr>
              <a:defRPr>
                <a:latin typeface="Odebrecht Slab" pitchFamily="50" charset="0"/>
              </a:defRPr>
            </a:lvl3pPr>
            <a:lvl4pPr>
              <a:defRPr>
                <a:latin typeface="Odebrecht Slab" pitchFamily="50" charset="0"/>
              </a:defRPr>
            </a:lvl4pPr>
            <a:lvl5pPr>
              <a:defRPr>
                <a:latin typeface="Odebrecht Slab" pitchFamily="50" charset="0"/>
              </a:defRPr>
            </a:lvl5pPr>
          </a:lstStyle>
          <a:p>
            <a:pPr lvl="0"/>
            <a:r>
              <a:rPr lang="es-PE" dirty="0" smtClean="0"/>
              <a:t>1.1</a:t>
            </a:r>
            <a:endParaRPr lang="es-PE" dirty="0"/>
          </a:p>
        </p:txBody>
      </p:sp>
      <p:cxnSp>
        <p:nvCxnSpPr>
          <p:cNvPr id="12" name="11 Conector recto"/>
          <p:cNvCxnSpPr/>
          <p:nvPr userDrawn="1"/>
        </p:nvCxnSpPr>
        <p:spPr>
          <a:xfrm>
            <a:off x="1403648" y="195550"/>
            <a:ext cx="0" cy="432181"/>
          </a:xfrm>
          <a:prstGeom prst="line">
            <a:avLst/>
          </a:prstGeom>
          <a:ln w="28575">
            <a:solidFill>
              <a:srgbClr val="757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-6351" y="1131939"/>
            <a:ext cx="2273251" cy="4013149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r>
              <a:rPr lang="en-US" dirty="0" err="1" smtClean="0"/>
              <a:t>Inser</a:t>
            </a:r>
            <a:r>
              <a:rPr lang="en-US" dirty="0" smtClean="0"/>
              <a:t> Image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30" hasCustomPrompt="1"/>
          </p:nvPr>
        </p:nvSpPr>
        <p:spPr>
          <a:xfrm>
            <a:off x="2283902" y="1131939"/>
            <a:ext cx="2273251" cy="4013149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r>
              <a:rPr lang="en-US" dirty="0" err="1" smtClean="0"/>
              <a:t>Inser</a:t>
            </a:r>
            <a:r>
              <a:rPr lang="en-US" dirty="0" smtClean="0"/>
              <a:t> Image</a:t>
            </a:r>
            <a:endParaRPr lang="en-US" dirty="0"/>
          </a:p>
        </p:txBody>
      </p:sp>
      <p:sp>
        <p:nvSpPr>
          <p:cNvPr id="20" name="34 Marcador de texto"/>
          <p:cNvSpPr>
            <a:spLocks noGrp="1"/>
          </p:cNvSpPr>
          <p:nvPr>
            <p:ph type="body" sz="quarter" idx="59" hasCustomPrompt="1"/>
          </p:nvPr>
        </p:nvSpPr>
        <p:spPr>
          <a:xfrm>
            <a:off x="5292080" y="1924272"/>
            <a:ext cx="3312492" cy="28812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rgbClr val="3E2A2F"/>
                </a:solidFill>
                <a:latin typeface="Odebrecht Sans" pitchFamily="50" charset="0"/>
              </a:defRPr>
            </a:lvl1pPr>
            <a:lvl2pPr>
              <a:defRPr sz="1800">
                <a:solidFill>
                  <a:srgbClr val="3E2A2F"/>
                </a:solidFill>
              </a:defRPr>
            </a:lvl2pPr>
            <a:lvl3pPr>
              <a:defRPr sz="1600">
                <a:solidFill>
                  <a:srgbClr val="3E2A2F"/>
                </a:solidFill>
              </a:defRPr>
            </a:lvl3pPr>
            <a:lvl4pPr>
              <a:defRPr sz="1400">
                <a:solidFill>
                  <a:srgbClr val="3E2A2F"/>
                </a:solidFill>
              </a:defRPr>
            </a:lvl4pPr>
            <a:lvl5pPr>
              <a:defRPr sz="1400">
                <a:solidFill>
                  <a:srgbClr val="3E2A2F"/>
                </a:solidFill>
              </a:defRPr>
            </a:lvl5pPr>
          </a:lstStyle>
          <a:p>
            <a:pPr lvl="0"/>
            <a:r>
              <a:rPr lang="es-ES" dirty="0" smtClean="0"/>
              <a:t>En este cuadro ingresas tu texto.</a:t>
            </a:r>
            <a:endParaRPr lang="es-PE" dirty="0"/>
          </a:p>
        </p:txBody>
      </p:sp>
      <p:sp>
        <p:nvSpPr>
          <p:cNvPr id="21" name="19 Marcador de texto"/>
          <p:cNvSpPr>
            <a:spLocks noGrp="1"/>
          </p:cNvSpPr>
          <p:nvPr>
            <p:ph type="body" sz="quarter" idx="24" hasCustomPrompt="1"/>
          </p:nvPr>
        </p:nvSpPr>
        <p:spPr>
          <a:xfrm>
            <a:off x="5292080" y="1131944"/>
            <a:ext cx="3312368" cy="7209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E41F2B"/>
                </a:solidFill>
                <a:latin typeface="Odebrecht Slab" pitchFamily="50" charset="0"/>
              </a:defRPr>
            </a:lvl1pPr>
          </a:lstStyle>
          <a:p>
            <a:pPr lvl="0"/>
            <a:r>
              <a:rPr lang="es-PE" dirty="0" smtClean="0"/>
              <a:t>Título</a:t>
            </a:r>
            <a:endParaRPr lang="es-PE" dirty="0"/>
          </a:p>
        </p:txBody>
      </p:sp>
      <p:pic>
        <p:nvPicPr>
          <p:cNvPr id="22" name="21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386" y="112138"/>
            <a:ext cx="2584614" cy="60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5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ví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Paralelogramo"/>
          <p:cNvSpPr/>
          <p:nvPr userDrawn="1"/>
        </p:nvSpPr>
        <p:spPr>
          <a:xfrm>
            <a:off x="179512" y="-20540"/>
            <a:ext cx="576064" cy="719621"/>
          </a:xfrm>
          <a:prstGeom prst="parallelogram">
            <a:avLst/>
          </a:prstGeom>
          <a:solidFill>
            <a:srgbClr val="C41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prstClr val="white"/>
              </a:solidFill>
            </a:endParaRPr>
          </a:p>
        </p:txBody>
      </p:sp>
      <p:sp>
        <p:nvSpPr>
          <p:cNvPr id="7" name="18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1393024" y="197750"/>
            <a:ext cx="5339225" cy="431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757879"/>
                </a:solidFill>
                <a:latin typeface="Odebrecht Sans" pitchFamily="50" charset="0"/>
              </a:defRPr>
            </a:lvl1pPr>
            <a:lvl2pPr algn="r">
              <a:defRPr sz="2000">
                <a:latin typeface="Odebrecht Sans" pitchFamily="50" charset="0"/>
              </a:defRPr>
            </a:lvl2pPr>
            <a:lvl3pPr algn="r">
              <a:defRPr sz="1800">
                <a:latin typeface="Odebrecht Sans" pitchFamily="50" charset="0"/>
              </a:defRPr>
            </a:lvl3pPr>
            <a:lvl4pPr algn="r">
              <a:defRPr sz="1600">
                <a:latin typeface="Odebrecht Sans" pitchFamily="50" charset="0"/>
              </a:defRPr>
            </a:lvl4pPr>
            <a:lvl5pPr algn="r">
              <a:defRPr sz="1600">
                <a:latin typeface="Odebrecht Sans" pitchFamily="50" charset="0"/>
              </a:defRPr>
            </a:lvl5pPr>
          </a:lstStyle>
          <a:p>
            <a:pPr lvl="0"/>
            <a:r>
              <a:rPr lang="es-ES" dirty="0" smtClean="0"/>
              <a:t>Título</a:t>
            </a:r>
            <a:endParaRPr lang="es-PE" dirty="0"/>
          </a:p>
        </p:txBody>
      </p:sp>
      <p:sp>
        <p:nvSpPr>
          <p:cNvPr id="8" name="7 Paralelogramo"/>
          <p:cNvSpPr/>
          <p:nvPr userDrawn="1"/>
        </p:nvSpPr>
        <p:spPr>
          <a:xfrm>
            <a:off x="323528" y="97777"/>
            <a:ext cx="576064" cy="719621"/>
          </a:xfrm>
          <a:prstGeom prst="parallelogram">
            <a:avLst/>
          </a:prstGeom>
          <a:solidFill>
            <a:srgbClr val="C7C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prstClr val="white"/>
              </a:solidFill>
            </a:endParaRPr>
          </a:p>
        </p:txBody>
      </p:sp>
      <p:sp>
        <p:nvSpPr>
          <p:cNvPr id="9" name="14 Marcador de texto"/>
          <p:cNvSpPr>
            <a:spLocks noGrp="1"/>
          </p:cNvSpPr>
          <p:nvPr>
            <p:ph type="body" sz="quarter" idx="11" hasCustomPrompt="1"/>
          </p:nvPr>
        </p:nvSpPr>
        <p:spPr>
          <a:xfrm>
            <a:off x="539552" y="21272"/>
            <a:ext cx="1368152" cy="8643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400">
                <a:ln>
                  <a:noFill/>
                </a:ln>
                <a:solidFill>
                  <a:srgbClr val="C416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debrecht Slab" pitchFamily="50" charset="0"/>
              </a:defRPr>
            </a:lvl1pPr>
            <a:lvl2pPr>
              <a:defRPr>
                <a:latin typeface="Odebrecht Slab" pitchFamily="50" charset="0"/>
              </a:defRPr>
            </a:lvl2pPr>
            <a:lvl3pPr>
              <a:defRPr>
                <a:latin typeface="Odebrecht Slab" pitchFamily="50" charset="0"/>
              </a:defRPr>
            </a:lvl3pPr>
            <a:lvl4pPr>
              <a:defRPr>
                <a:latin typeface="Odebrecht Slab" pitchFamily="50" charset="0"/>
              </a:defRPr>
            </a:lvl4pPr>
            <a:lvl5pPr>
              <a:defRPr>
                <a:latin typeface="Odebrecht Slab" pitchFamily="50" charset="0"/>
              </a:defRPr>
            </a:lvl5pPr>
          </a:lstStyle>
          <a:p>
            <a:pPr lvl="0"/>
            <a:r>
              <a:rPr lang="es-PE" dirty="0" smtClean="0"/>
              <a:t>1.1</a:t>
            </a:r>
            <a:endParaRPr lang="es-PE" dirty="0"/>
          </a:p>
        </p:txBody>
      </p:sp>
      <p:cxnSp>
        <p:nvCxnSpPr>
          <p:cNvPr id="10" name="9 Conector recto"/>
          <p:cNvCxnSpPr/>
          <p:nvPr userDrawn="1"/>
        </p:nvCxnSpPr>
        <p:spPr>
          <a:xfrm>
            <a:off x="1403648" y="195550"/>
            <a:ext cx="0" cy="432181"/>
          </a:xfrm>
          <a:prstGeom prst="line">
            <a:avLst/>
          </a:prstGeom>
          <a:ln w="28575">
            <a:solidFill>
              <a:srgbClr val="757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" descr="gajah-BROWS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438" y="956684"/>
            <a:ext cx="6401347" cy="3865580"/>
          </a:xfrm>
          <a:prstGeom prst="rect">
            <a:avLst/>
          </a:prstGeom>
        </p:spPr>
      </p:pic>
      <p:sp>
        <p:nvSpPr>
          <p:cNvPr id="14" name="13 Marcador de medios"/>
          <p:cNvSpPr>
            <a:spLocks noGrp="1"/>
          </p:cNvSpPr>
          <p:nvPr>
            <p:ph type="media" sz="quarter" idx="14" hasCustomPrompt="1"/>
          </p:nvPr>
        </p:nvSpPr>
        <p:spPr>
          <a:xfrm>
            <a:off x="2566513" y="1265667"/>
            <a:ext cx="6226619" cy="345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Odebrecht Sans" pitchFamily="50" charset="0"/>
              </a:defRPr>
            </a:lvl1pPr>
          </a:lstStyle>
          <a:p>
            <a:r>
              <a:rPr lang="es-PE" dirty="0" smtClean="0"/>
              <a:t>Vídeo</a:t>
            </a:r>
            <a:endParaRPr lang="es-PE" dirty="0"/>
          </a:p>
        </p:txBody>
      </p:sp>
      <p:sp>
        <p:nvSpPr>
          <p:cNvPr id="15" name="19 Marcador de texto"/>
          <p:cNvSpPr>
            <a:spLocks noGrp="1"/>
          </p:cNvSpPr>
          <p:nvPr>
            <p:ph type="body" sz="quarter" idx="24" hasCustomPrompt="1"/>
          </p:nvPr>
        </p:nvSpPr>
        <p:spPr>
          <a:xfrm>
            <a:off x="251521" y="2284425"/>
            <a:ext cx="2121233" cy="7209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E41F2B"/>
                </a:solidFill>
                <a:latin typeface="Odebrecht Slab" pitchFamily="50" charset="0"/>
              </a:defRPr>
            </a:lvl1pPr>
          </a:lstStyle>
          <a:p>
            <a:pPr lvl="0"/>
            <a:r>
              <a:rPr lang="es-PE" dirty="0" smtClean="0"/>
              <a:t>Título</a:t>
            </a:r>
            <a:endParaRPr lang="es-PE" dirty="0"/>
          </a:p>
        </p:txBody>
      </p:sp>
      <p:pic>
        <p:nvPicPr>
          <p:cNvPr id="17" name="16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386" y="112138"/>
            <a:ext cx="2584614" cy="60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9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video con fo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" y="0"/>
            <a:ext cx="9141291" cy="5145088"/>
          </a:xfrm>
          <a:prstGeom prst="rect">
            <a:avLst/>
          </a:prstGeom>
        </p:spPr>
      </p:pic>
      <p:sp>
        <p:nvSpPr>
          <p:cNvPr id="9" name="8 Paralelogramo"/>
          <p:cNvSpPr/>
          <p:nvPr userDrawn="1"/>
        </p:nvSpPr>
        <p:spPr>
          <a:xfrm>
            <a:off x="179512" y="-20540"/>
            <a:ext cx="576064" cy="719621"/>
          </a:xfrm>
          <a:prstGeom prst="parallelogram">
            <a:avLst/>
          </a:prstGeom>
          <a:solidFill>
            <a:srgbClr val="C41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prstClr val="white"/>
              </a:solidFill>
            </a:endParaRPr>
          </a:p>
        </p:txBody>
      </p:sp>
      <p:sp>
        <p:nvSpPr>
          <p:cNvPr id="10" name="18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1393024" y="197750"/>
            <a:ext cx="5339225" cy="431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757879"/>
                </a:solidFill>
                <a:latin typeface="Odebrecht Sans" pitchFamily="50" charset="0"/>
              </a:defRPr>
            </a:lvl1pPr>
            <a:lvl2pPr algn="r">
              <a:defRPr sz="2000">
                <a:latin typeface="Odebrecht Sans" pitchFamily="50" charset="0"/>
              </a:defRPr>
            </a:lvl2pPr>
            <a:lvl3pPr algn="r">
              <a:defRPr sz="1800">
                <a:latin typeface="Odebrecht Sans" pitchFamily="50" charset="0"/>
              </a:defRPr>
            </a:lvl3pPr>
            <a:lvl4pPr algn="r">
              <a:defRPr sz="1600">
                <a:latin typeface="Odebrecht Sans" pitchFamily="50" charset="0"/>
              </a:defRPr>
            </a:lvl4pPr>
            <a:lvl5pPr algn="r">
              <a:defRPr sz="1600">
                <a:latin typeface="Odebrecht Sans" pitchFamily="50" charset="0"/>
              </a:defRPr>
            </a:lvl5pPr>
          </a:lstStyle>
          <a:p>
            <a:pPr lvl="0"/>
            <a:r>
              <a:rPr lang="es-ES" dirty="0" smtClean="0"/>
              <a:t>Título</a:t>
            </a:r>
            <a:endParaRPr lang="es-PE" dirty="0"/>
          </a:p>
        </p:txBody>
      </p:sp>
      <p:sp>
        <p:nvSpPr>
          <p:cNvPr id="11" name="10 Paralelogramo"/>
          <p:cNvSpPr/>
          <p:nvPr userDrawn="1"/>
        </p:nvSpPr>
        <p:spPr>
          <a:xfrm>
            <a:off x="323528" y="97777"/>
            <a:ext cx="576064" cy="719621"/>
          </a:xfrm>
          <a:prstGeom prst="parallelogram">
            <a:avLst/>
          </a:prstGeom>
          <a:solidFill>
            <a:srgbClr val="C7C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prstClr val="white"/>
              </a:solidFill>
            </a:endParaRPr>
          </a:p>
        </p:txBody>
      </p:sp>
      <p:sp>
        <p:nvSpPr>
          <p:cNvPr id="12" name="14 Marcador de texto"/>
          <p:cNvSpPr>
            <a:spLocks noGrp="1"/>
          </p:cNvSpPr>
          <p:nvPr>
            <p:ph type="body" sz="quarter" idx="11" hasCustomPrompt="1"/>
          </p:nvPr>
        </p:nvSpPr>
        <p:spPr>
          <a:xfrm>
            <a:off x="539552" y="21272"/>
            <a:ext cx="1368152" cy="8643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400">
                <a:ln>
                  <a:noFill/>
                </a:ln>
                <a:solidFill>
                  <a:srgbClr val="C416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debrecht Slab" pitchFamily="50" charset="0"/>
              </a:defRPr>
            </a:lvl1pPr>
            <a:lvl2pPr>
              <a:defRPr>
                <a:latin typeface="Odebrecht Slab" pitchFamily="50" charset="0"/>
              </a:defRPr>
            </a:lvl2pPr>
            <a:lvl3pPr>
              <a:defRPr>
                <a:latin typeface="Odebrecht Slab" pitchFamily="50" charset="0"/>
              </a:defRPr>
            </a:lvl3pPr>
            <a:lvl4pPr>
              <a:defRPr>
                <a:latin typeface="Odebrecht Slab" pitchFamily="50" charset="0"/>
              </a:defRPr>
            </a:lvl4pPr>
            <a:lvl5pPr>
              <a:defRPr>
                <a:latin typeface="Odebrecht Slab" pitchFamily="50" charset="0"/>
              </a:defRPr>
            </a:lvl5pPr>
          </a:lstStyle>
          <a:p>
            <a:pPr lvl="0"/>
            <a:r>
              <a:rPr lang="es-PE" dirty="0" smtClean="0"/>
              <a:t>1.1</a:t>
            </a:r>
            <a:endParaRPr lang="es-PE" dirty="0"/>
          </a:p>
        </p:txBody>
      </p:sp>
      <p:cxnSp>
        <p:nvCxnSpPr>
          <p:cNvPr id="13" name="12 Conector recto"/>
          <p:cNvCxnSpPr/>
          <p:nvPr userDrawn="1"/>
        </p:nvCxnSpPr>
        <p:spPr>
          <a:xfrm>
            <a:off x="1403648" y="195550"/>
            <a:ext cx="0" cy="432181"/>
          </a:xfrm>
          <a:prstGeom prst="line">
            <a:avLst/>
          </a:prstGeom>
          <a:ln w="28575">
            <a:solidFill>
              <a:srgbClr val="757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3" descr="compute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885129"/>
            <a:ext cx="5470526" cy="4350089"/>
          </a:xfrm>
          <a:prstGeom prst="rect">
            <a:avLst/>
          </a:prstGeom>
        </p:spPr>
      </p:pic>
      <p:sp>
        <p:nvSpPr>
          <p:cNvPr id="18" name="17 Marcador de medios"/>
          <p:cNvSpPr>
            <a:spLocks noGrp="1"/>
          </p:cNvSpPr>
          <p:nvPr>
            <p:ph type="media" sz="quarter" idx="14" hasCustomPrompt="1"/>
          </p:nvPr>
        </p:nvSpPr>
        <p:spPr>
          <a:xfrm>
            <a:off x="3345708" y="1348209"/>
            <a:ext cx="4757737" cy="25757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E2A2F"/>
                </a:solidFill>
                <a:latin typeface="Odebrecht Sans" pitchFamily="50" charset="0"/>
              </a:defRPr>
            </a:lvl1pPr>
          </a:lstStyle>
          <a:p>
            <a:r>
              <a:rPr lang="es-PE" dirty="0" smtClean="0"/>
              <a:t>Vídeo</a:t>
            </a:r>
            <a:endParaRPr lang="es-PE" dirty="0"/>
          </a:p>
        </p:txBody>
      </p:sp>
      <p:sp>
        <p:nvSpPr>
          <p:cNvPr id="19" name="19 Marcador de texto"/>
          <p:cNvSpPr>
            <a:spLocks noGrp="1"/>
          </p:cNvSpPr>
          <p:nvPr>
            <p:ph type="body" sz="quarter" idx="24" hasCustomPrompt="1"/>
          </p:nvPr>
        </p:nvSpPr>
        <p:spPr>
          <a:xfrm>
            <a:off x="611569" y="2284425"/>
            <a:ext cx="2121233" cy="7209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E41F2B"/>
                </a:solidFill>
                <a:latin typeface="Odebrecht Slab" pitchFamily="50" charset="0"/>
              </a:defRPr>
            </a:lvl1pPr>
          </a:lstStyle>
          <a:p>
            <a:pPr lvl="0"/>
            <a:r>
              <a:rPr lang="es-PE" dirty="0" smtClean="0"/>
              <a:t>Título</a:t>
            </a:r>
            <a:endParaRPr lang="es-PE" dirty="0"/>
          </a:p>
        </p:txBody>
      </p:sp>
      <p:pic>
        <p:nvPicPr>
          <p:cNvPr id="20" name="19 Imagen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386" y="112138"/>
            <a:ext cx="2584614" cy="60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6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7 Marcador de posición de imagen"/>
          <p:cNvSpPr>
            <a:spLocks noGrp="1"/>
          </p:cNvSpPr>
          <p:nvPr>
            <p:ph type="pic" sz="quarter" idx="13"/>
          </p:nvPr>
        </p:nvSpPr>
        <p:spPr>
          <a:xfrm>
            <a:off x="6850376" y="-11364"/>
            <a:ext cx="3626280" cy="5145088"/>
          </a:xfrm>
          <a:prstGeom prst="parallelogram">
            <a:avLst/>
          </a:prstGeom>
        </p:spPr>
        <p:txBody>
          <a:bodyPr/>
          <a:lstStyle/>
          <a:p>
            <a:endParaRPr lang="es-PE"/>
          </a:p>
        </p:txBody>
      </p:sp>
      <p:sp>
        <p:nvSpPr>
          <p:cNvPr id="12" name="7 Marcador de posición de imagen"/>
          <p:cNvSpPr>
            <a:spLocks noGrp="1"/>
          </p:cNvSpPr>
          <p:nvPr>
            <p:ph type="pic" sz="quarter" idx="14"/>
          </p:nvPr>
        </p:nvSpPr>
        <p:spPr>
          <a:xfrm>
            <a:off x="4128441" y="-11364"/>
            <a:ext cx="3626280" cy="5145088"/>
          </a:xfrm>
          <a:prstGeom prst="parallelogram">
            <a:avLst/>
          </a:prstGeom>
        </p:spPr>
        <p:txBody>
          <a:bodyPr/>
          <a:lstStyle/>
          <a:p>
            <a:endParaRPr lang="es-PE"/>
          </a:p>
        </p:txBody>
      </p:sp>
      <p:sp>
        <p:nvSpPr>
          <p:cNvPr id="13" name="7 Marcador de posición de imagen"/>
          <p:cNvSpPr>
            <a:spLocks noGrp="1"/>
          </p:cNvSpPr>
          <p:nvPr>
            <p:ph type="pic" sz="quarter" idx="15"/>
          </p:nvPr>
        </p:nvSpPr>
        <p:spPr>
          <a:xfrm>
            <a:off x="1406506" y="-11364"/>
            <a:ext cx="3626280" cy="5145088"/>
          </a:xfrm>
          <a:prstGeom prst="parallelogram">
            <a:avLst/>
          </a:prstGeom>
        </p:spPr>
        <p:txBody>
          <a:bodyPr/>
          <a:lstStyle/>
          <a:p>
            <a:endParaRPr lang="es-PE"/>
          </a:p>
        </p:txBody>
      </p:sp>
      <p:sp>
        <p:nvSpPr>
          <p:cNvPr id="14" name="7 Marcador de posición de imagen"/>
          <p:cNvSpPr>
            <a:spLocks noGrp="1"/>
          </p:cNvSpPr>
          <p:nvPr>
            <p:ph type="pic" sz="quarter" idx="16"/>
          </p:nvPr>
        </p:nvSpPr>
        <p:spPr>
          <a:xfrm>
            <a:off x="-1326061" y="-11364"/>
            <a:ext cx="3626280" cy="5145088"/>
          </a:xfrm>
          <a:prstGeom prst="parallelogram">
            <a:avLst/>
          </a:prstGeom>
        </p:spPr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6040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2034"/>
            <a:ext cx="6858000" cy="1791253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2362"/>
            <a:ext cx="6858000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4768737"/>
            <a:ext cx="2057400" cy="273929"/>
          </a:xfrm>
          <a:prstGeom prst="rect">
            <a:avLst/>
          </a:prstGeom>
        </p:spPr>
        <p:txBody>
          <a:bodyPr/>
          <a:lstStyle/>
          <a:p>
            <a:fld id="{BF2C8647-E40F-4981-9CA0-987A3201993D}" type="datetimeFigureOut">
              <a:rPr lang="es-PE" smtClean="0">
                <a:solidFill>
                  <a:prstClr val="black"/>
                </a:solidFill>
              </a:rPr>
              <a:pPr/>
              <a:t>15/03/2018</a:t>
            </a:fld>
            <a:endParaRPr lang="es-PE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4768737"/>
            <a:ext cx="3086100" cy="273929"/>
          </a:xfrm>
          <a:prstGeom prst="rect">
            <a:avLst/>
          </a:prstGeom>
        </p:spPr>
        <p:txBody>
          <a:bodyPr/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4768737"/>
            <a:ext cx="2057400" cy="273929"/>
          </a:xfrm>
          <a:prstGeom prst="rect">
            <a:avLst/>
          </a:prstGeom>
        </p:spPr>
        <p:txBody>
          <a:bodyPr/>
          <a:lstStyle/>
          <a:p>
            <a:fld id="{B283C37A-7294-4E6F-9048-C7DC8E4B9CCF}" type="slidenum">
              <a:rPr lang="es-PE" smtClean="0">
                <a:solidFill>
                  <a:prstClr val="black"/>
                </a:solidFill>
              </a:rPr>
              <a:pPr/>
              <a:t>‹Nº›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2052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8313"/>
            <a:ext cx="7772400" cy="110285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F04E0-F1BE-4ED0-89F5-DDDD90AF2775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15/03/2018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E09223-16A4-42A3-927F-42E97959DC17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8050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F04E0-F1BE-4ED0-89F5-DDDD90AF2775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15/03/2018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E09223-16A4-42A3-927F-42E97959DC17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3073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6196"/>
            <a:ext cx="7772400" cy="10218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F04E0-F1BE-4ED0-89F5-DDDD90AF2775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15/03/2018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E09223-16A4-42A3-927F-42E97959DC17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9113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521"/>
            <a:ext cx="4038600" cy="3395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521"/>
            <a:ext cx="4038600" cy="3395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F04E0-F1BE-4ED0-89F5-DDDD90AF2775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15/03/2018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E09223-16A4-42A3-927F-42E97959DC17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116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F04E0-F1BE-4ED0-89F5-DDDD90AF2775}" type="datetimeFigureOut">
              <a:rPr lang="es-PE" smtClean="0"/>
              <a:t>15/03/2018</a:t>
            </a:fld>
            <a:endParaRPr lang="es-P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9223-16A4-42A3-927F-42E97959DC1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770539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690"/>
            <a:ext cx="4041775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660"/>
            <a:ext cx="4041775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F04E0-F1BE-4ED0-89F5-DDDD90AF2775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15/03/2018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E09223-16A4-42A3-927F-42E97959DC17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2705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F04E0-F1BE-4ED0-89F5-DDDD90AF2775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15/03/2018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E09223-16A4-42A3-927F-42E97959DC17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0125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F04E0-F1BE-4ED0-89F5-DDDD90AF2775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15/03/2018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E09223-16A4-42A3-927F-42E97959DC17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3519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851"/>
            <a:ext cx="3008313" cy="87180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658"/>
            <a:ext cx="3008313" cy="351938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F04E0-F1BE-4ED0-89F5-DDDD90AF2775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15/03/2018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E09223-16A4-42A3-927F-42E97959DC17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1786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723"/>
            <a:ext cx="5486400" cy="30870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F04E0-F1BE-4ED0-89F5-DDDD90AF2775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15/03/2018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E09223-16A4-42A3-927F-42E97959DC17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1710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F04E0-F1BE-4ED0-89F5-DDDD90AF2775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15/03/2018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E09223-16A4-42A3-927F-42E97959DC17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1862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6042"/>
            <a:ext cx="2057400" cy="438999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6042"/>
            <a:ext cx="6019800" cy="438999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F04E0-F1BE-4ED0-89F5-DDDD90AF2775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15/03/2018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E09223-16A4-42A3-927F-42E97959DC17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3627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93469-9D88-41B1-90B4-C9202DA71BB3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15/03/2018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1E563-F5A2-4276-9358-0C192443BBC7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4" y="103381"/>
            <a:ext cx="620686" cy="362519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188" y="4627359"/>
            <a:ext cx="1251190" cy="345057"/>
          </a:xfrm>
          <a:prstGeom prst="rect">
            <a:avLst/>
          </a:prstGeom>
        </p:spPr>
      </p:pic>
      <p:grpSp>
        <p:nvGrpSpPr>
          <p:cNvPr id="9" name="8 Grupo"/>
          <p:cNvGrpSpPr/>
          <p:nvPr userDrawn="1"/>
        </p:nvGrpSpPr>
        <p:grpSpPr>
          <a:xfrm>
            <a:off x="97944" y="349242"/>
            <a:ext cx="8663182" cy="116657"/>
            <a:chOff x="115717" y="465514"/>
            <a:chExt cx="8645409" cy="155175"/>
          </a:xfrm>
        </p:grpSpPr>
        <p:cxnSp>
          <p:nvCxnSpPr>
            <p:cNvPr id="10" name="9 Conector recto"/>
            <p:cNvCxnSpPr/>
            <p:nvPr/>
          </p:nvCxnSpPr>
          <p:spPr>
            <a:xfrm>
              <a:off x="115717" y="620689"/>
              <a:ext cx="8645409" cy="0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"/>
            <p:cNvCxnSpPr/>
            <p:nvPr/>
          </p:nvCxnSpPr>
          <p:spPr>
            <a:xfrm flipV="1">
              <a:off x="8761126" y="465514"/>
              <a:ext cx="0" cy="155172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11 Imagen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5592" b="9337"/>
          <a:stretch/>
        </p:blipFill>
        <p:spPr>
          <a:xfrm>
            <a:off x="0" y="-9871"/>
            <a:ext cx="9180512" cy="5154959"/>
          </a:xfrm>
          <a:prstGeom prst="rect">
            <a:avLst/>
          </a:prstGeom>
        </p:spPr>
      </p:pic>
      <p:cxnSp>
        <p:nvCxnSpPr>
          <p:cNvPr id="14" name="13 Conector recto"/>
          <p:cNvCxnSpPr/>
          <p:nvPr userDrawn="1"/>
        </p:nvCxnSpPr>
        <p:spPr>
          <a:xfrm>
            <a:off x="718630" y="523750"/>
            <a:ext cx="7669794" cy="0"/>
          </a:xfrm>
          <a:prstGeom prst="line">
            <a:avLst/>
          </a:prstGeom>
          <a:ln w="19050">
            <a:solidFill>
              <a:srgbClr val="6F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 userDrawn="1"/>
        </p:nvSpPr>
        <p:spPr>
          <a:xfrm>
            <a:off x="718630" y="284639"/>
            <a:ext cx="541002" cy="239111"/>
          </a:xfrm>
          <a:prstGeom prst="rect">
            <a:avLst/>
          </a:prstGeom>
          <a:solidFill>
            <a:srgbClr val="6F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65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93469-9D88-41B1-90B4-C9202DA71BB3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15/03/2018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1E563-F5A2-4276-9358-0C192443BBC7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4" y="103381"/>
            <a:ext cx="620686" cy="362519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188" y="4627359"/>
            <a:ext cx="1251190" cy="345057"/>
          </a:xfrm>
          <a:prstGeom prst="rect">
            <a:avLst/>
          </a:prstGeom>
        </p:spPr>
      </p:pic>
      <p:grpSp>
        <p:nvGrpSpPr>
          <p:cNvPr id="9" name="8 Grupo"/>
          <p:cNvGrpSpPr/>
          <p:nvPr userDrawn="1"/>
        </p:nvGrpSpPr>
        <p:grpSpPr>
          <a:xfrm>
            <a:off x="97944" y="349242"/>
            <a:ext cx="8663182" cy="116657"/>
            <a:chOff x="115717" y="465514"/>
            <a:chExt cx="8645409" cy="155175"/>
          </a:xfrm>
        </p:grpSpPr>
        <p:cxnSp>
          <p:nvCxnSpPr>
            <p:cNvPr id="10" name="9 Conector recto"/>
            <p:cNvCxnSpPr/>
            <p:nvPr/>
          </p:nvCxnSpPr>
          <p:spPr>
            <a:xfrm>
              <a:off x="115717" y="620689"/>
              <a:ext cx="8645409" cy="0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"/>
            <p:cNvCxnSpPr/>
            <p:nvPr/>
          </p:nvCxnSpPr>
          <p:spPr>
            <a:xfrm flipV="1">
              <a:off x="8761126" y="465514"/>
              <a:ext cx="0" cy="155172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11 Imagen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5592" b="9337"/>
          <a:stretch/>
        </p:blipFill>
        <p:spPr>
          <a:xfrm>
            <a:off x="0" y="-9871"/>
            <a:ext cx="9180512" cy="5154959"/>
          </a:xfrm>
          <a:prstGeom prst="rect">
            <a:avLst/>
          </a:prstGeom>
        </p:spPr>
      </p:pic>
      <p:cxnSp>
        <p:nvCxnSpPr>
          <p:cNvPr id="14" name="13 Conector recto"/>
          <p:cNvCxnSpPr/>
          <p:nvPr userDrawn="1"/>
        </p:nvCxnSpPr>
        <p:spPr>
          <a:xfrm>
            <a:off x="718630" y="523750"/>
            <a:ext cx="7669794" cy="0"/>
          </a:xfrm>
          <a:prstGeom prst="line">
            <a:avLst/>
          </a:prstGeom>
          <a:ln w="19050">
            <a:solidFill>
              <a:srgbClr val="6F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 userDrawn="1"/>
        </p:nvSpPr>
        <p:spPr>
          <a:xfrm>
            <a:off x="718630" y="284639"/>
            <a:ext cx="541002" cy="239111"/>
          </a:xfrm>
          <a:prstGeom prst="rect">
            <a:avLst/>
          </a:prstGeom>
          <a:solidFill>
            <a:srgbClr val="6F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96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93469-9D88-41B1-90B4-C9202DA71BB3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15/03/2018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1E563-F5A2-4276-9358-0C192443BBC7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4" y="103381"/>
            <a:ext cx="620686" cy="362519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188" y="4627359"/>
            <a:ext cx="1251190" cy="345057"/>
          </a:xfrm>
          <a:prstGeom prst="rect">
            <a:avLst/>
          </a:prstGeom>
        </p:spPr>
      </p:pic>
      <p:grpSp>
        <p:nvGrpSpPr>
          <p:cNvPr id="9" name="8 Grupo"/>
          <p:cNvGrpSpPr/>
          <p:nvPr userDrawn="1"/>
        </p:nvGrpSpPr>
        <p:grpSpPr>
          <a:xfrm>
            <a:off x="97944" y="349242"/>
            <a:ext cx="8663182" cy="116657"/>
            <a:chOff x="115717" y="465514"/>
            <a:chExt cx="8645409" cy="155175"/>
          </a:xfrm>
        </p:grpSpPr>
        <p:cxnSp>
          <p:nvCxnSpPr>
            <p:cNvPr id="10" name="9 Conector recto"/>
            <p:cNvCxnSpPr/>
            <p:nvPr/>
          </p:nvCxnSpPr>
          <p:spPr>
            <a:xfrm>
              <a:off x="115717" y="620689"/>
              <a:ext cx="8645409" cy="0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"/>
            <p:cNvCxnSpPr/>
            <p:nvPr/>
          </p:nvCxnSpPr>
          <p:spPr>
            <a:xfrm flipV="1">
              <a:off x="8761126" y="465514"/>
              <a:ext cx="0" cy="155172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11 Imagen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5592" b="9337"/>
          <a:stretch/>
        </p:blipFill>
        <p:spPr>
          <a:xfrm>
            <a:off x="0" y="-9871"/>
            <a:ext cx="9180512" cy="5154959"/>
          </a:xfrm>
          <a:prstGeom prst="rect">
            <a:avLst/>
          </a:prstGeom>
        </p:spPr>
      </p:pic>
      <p:cxnSp>
        <p:nvCxnSpPr>
          <p:cNvPr id="14" name="13 Conector recto"/>
          <p:cNvCxnSpPr/>
          <p:nvPr userDrawn="1"/>
        </p:nvCxnSpPr>
        <p:spPr>
          <a:xfrm>
            <a:off x="718630" y="523750"/>
            <a:ext cx="7669794" cy="0"/>
          </a:xfrm>
          <a:prstGeom prst="line">
            <a:avLst/>
          </a:prstGeom>
          <a:ln w="19050">
            <a:solidFill>
              <a:srgbClr val="6F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 userDrawn="1"/>
        </p:nvSpPr>
        <p:spPr>
          <a:xfrm>
            <a:off x="718630" y="284639"/>
            <a:ext cx="541002" cy="239111"/>
          </a:xfrm>
          <a:prstGeom prst="rect">
            <a:avLst/>
          </a:prstGeom>
          <a:solidFill>
            <a:srgbClr val="6F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165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F04E0-F1BE-4ED0-89F5-DDDD90AF2775}" type="datetimeFigureOut">
              <a:rPr lang="es-PE" smtClean="0"/>
              <a:t>15/03/2018</a:t>
            </a:fld>
            <a:endParaRPr lang="es-PE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9223-16A4-42A3-927F-42E97959DC1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019011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93469-9D88-41B1-90B4-C9202DA71BB3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15/03/2018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1E563-F5A2-4276-9358-0C192443BBC7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4" y="103381"/>
            <a:ext cx="620686" cy="362519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188" y="4627359"/>
            <a:ext cx="1251190" cy="345057"/>
          </a:xfrm>
          <a:prstGeom prst="rect">
            <a:avLst/>
          </a:prstGeom>
        </p:spPr>
      </p:pic>
      <p:grpSp>
        <p:nvGrpSpPr>
          <p:cNvPr id="9" name="8 Grupo"/>
          <p:cNvGrpSpPr/>
          <p:nvPr userDrawn="1"/>
        </p:nvGrpSpPr>
        <p:grpSpPr>
          <a:xfrm>
            <a:off x="97944" y="349242"/>
            <a:ext cx="8663182" cy="116657"/>
            <a:chOff x="115717" y="465514"/>
            <a:chExt cx="8645409" cy="155175"/>
          </a:xfrm>
        </p:grpSpPr>
        <p:cxnSp>
          <p:nvCxnSpPr>
            <p:cNvPr id="10" name="9 Conector recto"/>
            <p:cNvCxnSpPr/>
            <p:nvPr/>
          </p:nvCxnSpPr>
          <p:spPr>
            <a:xfrm>
              <a:off x="115717" y="620689"/>
              <a:ext cx="8645409" cy="0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"/>
            <p:cNvCxnSpPr/>
            <p:nvPr/>
          </p:nvCxnSpPr>
          <p:spPr>
            <a:xfrm flipV="1">
              <a:off x="8761126" y="465514"/>
              <a:ext cx="0" cy="155172"/>
            </a:xfrm>
            <a:prstGeom prst="line">
              <a:avLst/>
            </a:prstGeom>
            <a:ln w="19050">
              <a:solidFill>
                <a:srgbClr val="E200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11 Imagen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5592" b="9337"/>
          <a:stretch/>
        </p:blipFill>
        <p:spPr>
          <a:xfrm>
            <a:off x="0" y="-9871"/>
            <a:ext cx="9180512" cy="5154959"/>
          </a:xfrm>
          <a:prstGeom prst="rect">
            <a:avLst/>
          </a:prstGeom>
        </p:spPr>
      </p:pic>
      <p:cxnSp>
        <p:nvCxnSpPr>
          <p:cNvPr id="14" name="13 Conector recto"/>
          <p:cNvCxnSpPr/>
          <p:nvPr userDrawn="1"/>
        </p:nvCxnSpPr>
        <p:spPr>
          <a:xfrm>
            <a:off x="718630" y="523750"/>
            <a:ext cx="7669794" cy="0"/>
          </a:xfrm>
          <a:prstGeom prst="line">
            <a:avLst/>
          </a:prstGeom>
          <a:ln w="19050">
            <a:solidFill>
              <a:srgbClr val="6F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 userDrawn="1"/>
        </p:nvSpPr>
        <p:spPr>
          <a:xfrm>
            <a:off x="718630" y="284639"/>
            <a:ext cx="541002" cy="239111"/>
          </a:xfrm>
          <a:prstGeom prst="rect">
            <a:avLst/>
          </a:prstGeom>
          <a:solidFill>
            <a:srgbClr val="6F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549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851"/>
            <a:ext cx="3008313" cy="87180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658"/>
            <a:ext cx="3008313" cy="351938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F04E0-F1BE-4ED0-89F5-DDDD90AF2775}" type="datetimeFigureOut">
              <a:rPr lang="es-PE" smtClean="0"/>
              <a:t>15/03/2018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9223-16A4-42A3-927F-42E97959DC1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9783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723"/>
            <a:ext cx="5486400" cy="30870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F04E0-F1BE-4ED0-89F5-DDDD90AF2775}" type="datetimeFigureOut">
              <a:rPr lang="es-PE" smtClean="0"/>
              <a:t>15/03/2018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9223-16A4-42A3-927F-42E97959DC1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4634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F04E0-F1BE-4ED0-89F5-DDDD90AF2775}" type="datetimeFigureOut">
              <a:rPr lang="es-PE" smtClean="0"/>
              <a:t>15/03/2018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09223-16A4-42A3-927F-42E97959DC1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59781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5" r:id="rId15"/>
    <p:sldLayoutId id="2147483667" r:id="rId16"/>
    <p:sldLayoutId id="2147483668" r:id="rId17"/>
    <p:sldLayoutId id="2147483669" r:id="rId18"/>
    <p:sldLayoutId id="2147483675" r:id="rId19"/>
    <p:sldLayoutId id="2147483687" r:id="rId20"/>
    <p:sldLayoutId id="2147483689" r:id="rId21"/>
    <p:sldLayoutId id="2147483696" r:id="rId22"/>
    <p:sldLayoutId id="2147483701" r:id="rId23"/>
    <p:sldLayoutId id="2147483702" r:id="rId24"/>
    <p:sldLayoutId id="2147483703" r:id="rId25"/>
    <p:sldLayoutId id="2147483706" r:id="rId26"/>
    <p:sldLayoutId id="2147483707" r:id="rId27"/>
    <p:sldLayoutId id="2147483708" r:id="rId28"/>
    <p:sldLayoutId id="2147483710" r:id="rId29"/>
    <p:sldLayoutId id="2147483711" r:id="rId30"/>
    <p:sldLayoutId id="2147483712" r:id="rId31"/>
    <p:sldLayoutId id="2147483713" r:id="rId32"/>
    <p:sldLayoutId id="2147483715" r:id="rId33"/>
    <p:sldLayoutId id="2147483747" r:id="rId34"/>
    <p:sldLayoutId id="2147483946" r:id="rId35"/>
    <p:sldLayoutId id="2147483947" r:id="rId36"/>
    <p:sldLayoutId id="2147483948" r:id="rId37"/>
    <p:sldLayoutId id="2147483949" r:id="rId38"/>
    <p:sldLayoutId id="2147483966" r:id="rId39"/>
    <p:sldLayoutId id="2147483967" r:id="rId4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20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  <p:sldLayoutId id="2147483944" r:id="rId14"/>
    <p:sldLayoutId id="2147483945" r:id="rId1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F04E0-F1BE-4ED0-89F5-DDDD90AF2775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15/03/2018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E09223-16A4-42A3-927F-42E97959DC17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456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63" r:id="rId13"/>
    <p:sldLayoutId id="2147483964" r:id="rId14"/>
    <p:sldLayoutId id="214748396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emf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2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2.jpeg"/><Relationship Id="rId4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0.xml"/><Relationship Id="rId5" Type="http://schemas.microsoft.com/office/2007/relationships/hdphoto" Target="../media/hdphoto5.wdp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comments" Target="../comments/comment2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0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png"/><Relationship Id="rId5" Type="http://schemas.microsoft.com/office/2007/relationships/hdphoto" Target="../media/hdphoto6.wdp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2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1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2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3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2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2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0.jpeg"/><Relationship Id="rId4" Type="http://schemas.openxmlformats.org/officeDocument/2006/relationships/image" Target="../media/image9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2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2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20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2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2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91.png"/><Relationship Id="rId4" Type="http://schemas.openxmlformats.org/officeDocument/2006/relationships/image" Target="../media/image2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3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microsoft.com/office/2007/relationships/media" Target="../media/media2.wmv"/><Relationship Id="rId7" Type="http://schemas.openxmlformats.org/officeDocument/2006/relationships/image" Target="../media/image92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notesSlide" Target="../notesSlides/notesSlide54.xml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wmv"/><Relationship Id="rId9" Type="http://schemas.openxmlformats.org/officeDocument/2006/relationships/image" Target="../media/image9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9.png"/><Relationship Id="rId5" Type="http://schemas.openxmlformats.org/officeDocument/2006/relationships/image" Target="../media/image92.jpeg"/><Relationship Id="rId4" Type="http://schemas.openxmlformats.org/officeDocument/2006/relationships/notesSlide" Target="../notesSlides/notesSlide5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4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5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6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7.emf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0 Imagen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5145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15 Rectángulo"/>
          <p:cNvSpPr/>
          <p:nvPr/>
        </p:nvSpPr>
        <p:spPr>
          <a:xfrm>
            <a:off x="683568" y="-13427"/>
            <a:ext cx="3528392" cy="5195872"/>
          </a:xfrm>
          <a:prstGeom prst="rect">
            <a:avLst/>
          </a:prstGeom>
          <a:solidFill>
            <a:srgbClr val="E2001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7" name="TextBox 7"/>
          <p:cNvSpPr txBox="1"/>
          <p:nvPr/>
        </p:nvSpPr>
        <p:spPr>
          <a:xfrm>
            <a:off x="971600" y="844352"/>
            <a:ext cx="705678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 DE</a:t>
            </a:r>
          </a:p>
          <a:p>
            <a:r>
              <a:rPr lang="es-PE" sz="28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NEGOCIOS 2018</a:t>
            </a:r>
          </a:p>
          <a:p>
            <a:r>
              <a:rPr lang="es-PE" sz="28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IIRSA SUR </a:t>
            </a:r>
          </a:p>
          <a:p>
            <a:r>
              <a:rPr lang="es-PE" sz="28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TRAMO 2</a:t>
            </a:r>
            <a:endParaRPr lang="es-PE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s-PE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5680" y="3294661"/>
            <a:ext cx="22322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1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Marzo, 2018</a:t>
            </a:r>
          </a:p>
        </p:txBody>
      </p:sp>
      <p:pic>
        <p:nvPicPr>
          <p:cNvPr id="22" name="21 Imagen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25" y="3138027"/>
            <a:ext cx="2534876" cy="126941"/>
          </a:xfrm>
          <a:prstGeom prst="rect">
            <a:avLst/>
          </a:prstGeom>
        </p:spPr>
      </p:pic>
      <p:sp>
        <p:nvSpPr>
          <p:cNvPr id="24" name="TextBox 7"/>
          <p:cNvSpPr txBox="1"/>
          <p:nvPr/>
        </p:nvSpPr>
        <p:spPr>
          <a:xfrm>
            <a:off x="1030125" y="2826526"/>
            <a:ext cx="7056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Responsable:</a:t>
            </a:r>
          </a:p>
        </p:txBody>
      </p:sp>
      <p:sp>
        <p:nvSpPr>
          <p:cNvPr id="23" name="22 Rectángulo"/>
          <p:cNvSpPr/>
          <p:nvPr/>
        </p:nvSpPr>
        <p:spPr>
          <a:xfrm>
            <a:off x="2139281" y="2826526"/>
            <a:ext cx="1555140" cy="229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/>
            <a:endParaRPr lang="es-PE" dirty="0"/>
          </a:p>
        </p:txBody>
      </p:sp>
      <p:sp>
        <p:nvSpPr>
          <p:cNvPr id="2" name="1 CuadroTexto"/>
          <p:cNvSpPr txBox="1"/>
          <p:nvPr/>
        </p:nvSpPr>
        <p:spPr>
          <a:xfrm>
            <a:off x="2139281" y="2826526"/>
            <a:ext cx="15551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PE" sz="1400" dirty="0" smtClean="0"/>
              <a:t>RAPHAEL CARPIO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16401169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3 Conector recto"/>
          <p:cNvCxnSpPr/>
          <p:nvPr/>
        </p:nvCxnSpPr>
        <p:spPr>
          <a:xfrm>
            <a:off x="-323664" y="2086340"/>
            <a:ext cx="7920000" cy="0"/>
          </a:xfrm>
          <a:prstGeom prst="line">
            <a:avLst/>
          </a:prstGeom>
          <a:ln w="10160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1547664" y="2842657"/>
            <a:ext cx="7920000" cy="0"/>
          </a:xfrm>
          <a:prstGeom prst="line">
            <a:avLst/>
          </a:prstGeom>
          <a:ln w="101600" cmpd="thinThick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Rectángulo"/>
          <p:cNvSpPr/>
          <p:nvPr/>
        </p:nvSpPr>
        <p:spPr>
          <a:xfrm>
            <a:off x="1066735" y="2212504"/>
            <a:ext cx="70336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PE" sz="2800" b="1" u="sng" dirty="0" smtClean="0"/>
              <a:t>INVERSIONES EJECUTADAS:</a:t>
            </a:r>
            <a:r>
              <a:rPr lang="es-PE" sz="2800" dirty="0" smtClean="0"/>
              <a:t> INVERSIÓN ANUAL</a:t>
            </a:r>
            <a:endParaRPr lang="es-PE" sz="28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259632" y="24490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 ALCANZADAS 2017 </a:t>
            </a:r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INVERSIONES EJECUTADAS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1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4947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CuadroTexto"/>
          <p:cNvSpPr txBox="1"/>
          <p:nvPr/>
        </p:nvSpPr>
        <p:spPr>
          <a:xfrm>
            <a:off x="755576" y="265688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1259632" y="227588"/>
            <a:ext cx="7704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 ALCANZADAS </a:t>
            </a:r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 – INVERSIONES EJECUTADAS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7 CuadroTexto"/>
          <p:cNvSpPr txBox="1"/>
          <p:nvPr/>
        </p:nvSpPr>
        <p:spPr>
          <a:xfrm>
            <a:off x="1073561" y="965101"/>
            <a:ext cx="7046236" cy="26013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7519" tIns="48760" rIns="97519" bIns="48760" rtlCol="0">
            <a:spAutoFit/>
          </a:bodyPr>
          <a:lstStyle>
            <a:defPPr>
              <a:defRPr lang="es-PE"/>
            </a:defPPr>
            <a:lvl1pPr>
              <a:defRPr sz="1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s-PE" sz="1050" dirty="0" smtClean="0">
                <a:solidFill>
                  <a:prstClr val="white"/>
                </a:solidFill>
              </a:rPr>
              <a:t>INVERSIONES EJECUTADAS DURANTE EL 2017</a:t>
            </a:r>
            <a:endParaRPr lang="es-PE" sz="1050" dirty="0">
              <a:solidFill>
                <a:prstClr val="white"/>
              </a:solidFill>
            </a:endParaRPr>
          </a:p>
        </p:txBody>
      </p:sp>
      <p:sp>
        <p:nvSpPr>
          <p:cNvPr id="3" name="2 Flecha derecha">
            <a:hlinkClick r:id="rId3" action="ppaction://hlinksldjump"/>
          </p:cNvPr>
          <p:cNvSpPr/>
          <p:nvPr/>
        </p:nvSpPr>
        <p:spPr>
          <a:xfrm>
            <a:off x="7812360" y="4192724"/>
            <a:ext cx="839417" cy="360040"/>
          </a:xfrm>
          <a:prstGeom prst="rightArrow">
            <a:avLst/>
          </a:prstGeom>
          <a:solidFill>
            <a:srgbClr val="C0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800" b="1" dirty="0" smtClean="0"/>
              <a:t>VER DETALLE</a:t>
            </a:r>
            <a:endParaRPr lang="es-ES" sz="800" b="1" dirty="0"/>
          </a:p>
        </p:txBody>
      </p:sp>
      <p:pic>
        <p:nvPicPr>
          <p:cNvPr id="8" name="1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604" y="1654971"/>
            <a:ext cx="7308812" cy="209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5570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3 Conector recto"/>
          <p:cNvCxnSpPr/>
          <p:nvPr/>
        </p:nvCxnSpPr>
        <p:spPr>
          <a:xfrm>
            <a:off x="-323664" y="2086340"/>
            <a:ext cx="7920000" cy="0"/>
          </a:xfrm>
          <a:prstGeom prst="line">
            <a:avLst/>
          </a:prstGeom>
          <a:ln w="10160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1547664" y="2842657"/>
            <a:ext cx="7920000" cy="0"/>
          </a:xfrm>
          <a:prstGeom prst="line">
            <a:avLst/>
          </a:prstGeom>
          <a:ln w="101600" cmpd="thinThick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Rectángulo"/>
          <p:cNvSpPr/>
          <p:nvPr/>
        </p:nvSpPr>
        <p:spPr>
          <a:xfrm>
            <a:off x="1577317" y="2258647"/>
            <a:ext cx="59443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PE" sz="2800" b="1" u="sng" dirty="0"/>
              <a:t>ASPECTOS OPERATIVOS</a:t>
            </a:r>
            <a:r>
              <a:rPr lang="es-PE" sz="2800" b="1" dirty="0"/>
              <a:t>: </a:t>
            </a:r>
            <a:r>
              <a:rPr lang="es-PE" sz="2800" dirty="0"/>
              <a:t>OPERACIONES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259632" y="24490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 ALCANZADAS 2017 </a:t>
            </a:r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ASPECTOS OPERATIVOS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1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96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1259632" y="24490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 ALCANZADAS 2017 </a:t>
            </a:r>
            <a:r>
              <a:rPr lang="es-PE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s-PE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ASPECTOS OPERATIVOS</a:t>
            </a:r>
            <a:endParaRPr lang="es-PE" sz="1400" b="1" dirty="0">
              <a:solidFill>
                <a:prstClr val="black">
                  <a:lumMod val="65000"/>
                  <a:lumOff val="3500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endParaRPr lang="es-PE" sz="1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115616" y="872249"/>
            <a:ext cx="7046236" cy="26013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7519" tIns="48760" rIns="97519" bIns="48760" rtlCol="0">
            <a:spAutoFit/>
          </a:bodyPr>
          <a:lstStyle>
            <a:defPPr>
              <a:defRPr lang="es-PE"/>
            </a:defPPr>
            <a:lvl1pPr>
              <a:defRPr sz="1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s-PE" sz="1050" dirty="0" smtClean="0">
                <a:solidFill>
                  <a:prstClr val="white"/>
                </a:solidFill>
              </a:rPr>
              <a:t>ACCIDENTES </a:t>
            </a:r>
            <a:r>
              <a:rPr lang="es-PE" sz="1050" dirty="0">
                <a:solidFill>
                  <a:prstClr val="white"/>
                </a:solidFill>
              </a:rPr>
              <a:t>REPORTADOS Y ATENDIDOS POR EL </a:t>
            </a:r>
            <a:r>
              <a:rPr lang="es-PE" sz="1050" dirty="0" smtClean="0">
                <a:solidFill>
                  <a:prstClr val="white"/>
                </a:solidFill>
              </a:rPr>
              <a:t>CCO  </a:t>
            </a:r>
            <a:endParaRPr lang="es-PE" sz="1050" dirty="0">
              <a:solidFill>
                <a:prstClr val="white"/>
              </a:solidFill>
            </a:endParaRPr>
          </a:p>
        </p:txBody>
      </p:sp>
      <p:pic>
        <p:nvPicPr>
          <p:cNvPr id="18" name="14 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/>
          </p:nvPr>
        </p:nvGraphicFramePr>
        <p:xfrm>
          <a:off x="951982" y="1276400"/>
          <a:ext cx="7454900" cy="10572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20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00025">
                <a:tc gridSpan="8">
                  <a:txBody>
                    <a:bodyPr/>
                    <a:lstStyle/>
                    <a:p>
                      <a:pPr algn="ctr" rtl="0" fontAlgn="b"/>
                      <a:r>
                        <a:rPr lang="es-PE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EVOLUCIÓN HISTÓRICA ANUAL DE ACCIDENTES - TRAMO 3</a:t>
                      </a:r>
                      <a:endParaRPr lang="es-P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INDICADOR</a:t>
                      </a:r>
                      <a:endParaRPr lang="es-PE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E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2011</a:t>
                      </a:r>
                      <a:endParaRPr lang="es-PE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E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2012</a:t>
                      </a:r>
                      <a:endParaRPr lang="es-PE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E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2013</a:t>
                      </a:r>
                      <a:endParaRPr lang="es-PE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E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2014</a:t>
                      </a:r>
                      <a:endParaRPr lang="es-PE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E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2015</a:t>
                      </a:r>
                      <a:endParaRPr lang="es-PE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E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2016</a:t>
                      </a:r>
                      <a:endParaRPr lang="es-PE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E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2017</a:t>
                      </a:r>
                      <a:endParaRPr lang="es-PE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E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100" u="none" strike="noStrike">
                          <a:effectLst/>
                        </a:rPr>
                        <a:t>N° DE ACCIDENTES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55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74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126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126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143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134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166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100" u="none" strike="noStrike">
                          <a:effectLst/>
                        </a:rPr>
                        <a:t>N° DE PERSONAS HERIDAS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100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49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110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109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53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156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84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100" u="none" strike="noStrike">
                          <a:effectLst/>
                        </a:rPr>
                        <a:t>N° DE PERSONAS FALLECIDAS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11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1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8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7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7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34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 dirty="0">
                          <a:effectLst/>
                        </a:rPr>
                        <a:t>6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2 Rectángulo"/>
          <p:cNvSpPr/>
          <p:nvPr/>
        </p:nvSpPr>
        <p:spPr>
          <a:xfrm>
            <a:off x="7670062" y="1489524"/>
            <a:ext cx="646354" cy="866996"/>
          </a:xfrm>
          <a:prstGeom prst="rect">
            <a:avLst/>
          </a:prstGeom>
          <a:noFill/>
          <a:ln w="31750" cmpd="sng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799"/>
          </a:p>
        </p:txBody>
      </p:sp>
      <p:graphicFrame>
        <p:nvGraphicFramePr>
          <p:cNvPr id="13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0511342"/>
              </p:ext>
            </p:extLst>
          </p:nvPr>
        </p:nvGraphicFramePr>
        <p:xfrm>
          <a:off x="899592" y="2428528"/>
          <a:ext cx="3833980" cy="2579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5068376"/>
              </p:ext>
            </p:extLst>
          </p:nvPr>
        </p:nvGraphicFramePr>
        <p:xfrm>
          <a:off x="4788025" y="2428529"/>
          <a:ext cx="3240360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33700836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1259632" y="24490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 ALCANZADAS 2017 </a:t>
            </a:r>
            <a:r>
              <a:rPr lang="es-PE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s-PE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ASPECTOS OPERATIVOS</a:t>
            </a:r>
            <a:endParaRPr lang="es-PE" sz="1400" b="1" dirty="0">
              <a:solidFill>
                <a:prstClr val="black">
                  <a:lumMod val="65000"/>
                  <a:lumOff val="3500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endParaRPr lang="es-PE" sz="1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7 CuadroTexto"/>
          <p:cNvSpPr txBox="1"/>
          <p:nvPr/>
        </p:nvSpPr>
        <p:spPr>
          <a:xfrm>
            <a:off x="1187624" y="772344"/>
            <a:ext cx="7046236" cy="26013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7519" tIns="48760" rIns="97519" bIns="48760" rtlCol="0">
            <a:spAutoFit/>
          </a:bodyPr>
          <a:lstStyle>
            <a:defPPr>
              <a:defRPr lang="es-PE"/>
            </a:defPPr>
            <a:lvl1pPr>
              <a:defRPr sz="1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s-PE" sz="1050" dirty="0">
                <a:solidFill>
                  <a:prstClr val="white"/>
                </a:solidFill>
              </a:rPr>
              <a:t>ACCIDENTES </a:t>
            </a:r>
            <a:r>
              <a:rPr lang="es-PE" sz="1050" dirty="0" smtClean="0">
                <a:solidFill>
                  <a:prstClr val="white"/>
                </a:solidFill>
              </a:rPr>
              <a:t>ACUMULADOS 2011 – 2017  ATENDIDOS </a:t>
            </a:r>
            <a:r>
              <a:rPr lang="es-PE" sz="1050" dirty="0">
                <a:solidFill>
                  <a:prstClr val="white"/>
                </a:solidFill>
              </a:rPr>
              <a:t>POR EL </a:t>
            </a:r>
            <a:r>
              <a:rPr lang="es-PE" sz="1050" dirty="0" smtClean="0">
                <a:solidFill>
                  <a:prstClr val="white"/>
                </a:solidFill>
              </a:rPr>
              <a:t>CCO  </a:t>
            </a:r>
            <a:endParaRPr lang="es-PE" sz="1050" dirty="0">
              <a:solidFill>
                <a:prstClr val="white"/>
              </a:solidFill>
            </a:endParaRPr>
          </a:p>
        </p:txBody>
      </p:sp>
      <p:pic>
        <p:nvPicPr>
          <p:cNvPr id="13" name="14 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sp>
        <p:nvSpPr>
          <p:cNvPr id="17" name="Flecha derecha 16"/>
          <p:cNvSpPr/>
          <p:nvPr/>
        </p:nvSpPr>
        <p:spPr>
          <a:xfrm rot="16200000">
            <a:off x="3602866" y="4202526"/>
            <a:ext cx="367049" cy="734095"/>
          </a:xfrm>
          <a:prstGeom prst="rightArrow">
            <a:avLst>
              <a:gd name="adj1" fmla="val 72222"/>
              <a:gd name="adj2" fmla="val 4282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es-PE" sz="800" b="1" dirty="0" err="1">
                <a:solidFill>
                  <a:schemeClr val="tx1"/>
                </a:solidFill>
              </a:rPr>
              <a:t>Urcos</a:t>
            </a:r>
            <a:r>
              <a:rPr lang="es-PE" sz="800" b="1" dirty="0">
                <a:solidFill>
                  <a:schemeClr val="tx1"/>
                </a:solidFill>
              </a:rPr>
              <a:t> </a:t>
            </a:r>
            <a:r>
              <a:rPr lang="es-PE" sz="800" b="1" dirty="0" err="1">
                <a:solidFill>
                  <a:schemeClr val="tx1"/>
                </a:solidFill>
              </a:rPr>
              <a:t>Ocongate</a:t>
            </a:r>
            <a:endParaRPr lang="es-PE" sz="800" b="1" dirty="0">
              <a:solidFill>
                <a:schemeClr val="tx1"/>
              </a:solidFill>
            </a:endParaRPr>
          </a:p>
        </p:txBody>
      </p:sp>
      <p:sp>
        <p:nvSpPr>
          <p:cNvPr id="21" name="Flecha derecha 20"/>
          <p:cNvSpPr/>
          <p:nvPr/>
        </p:nvSpPr>
        <p:spPr>
          <a:xfrm rot="16200000">
            <a:off x="4736205" y="4147790"/>
            <a:ext cx="378319" cy="812980"/>
          </a:xfrm>
          <a:prstGeom prst="rightArrow">
            <a:avLst>
              <a:gd name="adj1" fmla="val 72222"/>
              <a:gd name="adj2" fmla="val 4282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es-PE" sz="800" b="1" dirty="0" err="1">
                <a:solidFill>
                  <a:schemeClr val="tx1"/>
                </a:solidFill>
              </a:rPr>
              <a:t>Ocongate</a:t>
            </a:r>
            <a:r>
              <a:rPr lang="es-PE" sz="800" b="1" dirty="0">
                <a:solidFill>
                  <a:schemeClr val="tx1"/>
                </a:solidFill>
              </a:rPr>
              <a:t> </a:t>
            </a:r>
            <a:r>
              <a:rPr lang="es-PE" sz="800" b="1" dirty="0" err="1">
                <a:solidFill>
                  <a:schemeClr val="tx1"/>
                </a:solidFill>
              </a:rPr>
              <a:t>Marcapata</a:t>
            </a:r>
            <a:endParaRPr lang="es-PE" sz="800" b="1" dirty="0">
              <a:solidFill>
                <a:schemeClr val="tx1"/>
              </a:solidFill>
            </a:endParaRPr>
          </a:p>
        </p:txBody>
      </p:sp>
      <p:sp>
        <p:nvSpPr>
          <p:cNvPr id="22" name="Flecha derecha 21"/>
          <p:cNvSpPr/>
          <p:nvPr/>
        </p:nvSpPr>
        <p:spPr>
          <a:xfrm rot="16200000">
            <a:off x="5914624" y="4147790"/>
            <a:ext cx="368660" cy="822637"/>
          </a:xfrm>
          <a:prstGeom prst="rightArrow">
            <a:avLst>
              <a:gd name="adj1" fmla="val 72222"/>
              <a:gd name="adj2" fmla="val 4282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es-PE" sz="800" b="1" dirty="0" err="1">
                <a:solidFill>
                  <a:schemeClr val="tx1"/>
                </a:solidFill>
              </a:rPr>
              <a:t>Marcapata</a:t>
            </a:r>
            <a:r>
              <a:rPr lang="es-PE" sz="800" b="1" dirty="0">
                <a:solidFill>
                  <a:schemeClr val="tx1"/>
                </a:solidFill>
              </a:rPr>
              <a:t>   Quincemil</a:t>
            </a:r>
          </a:p>
        </p:txBody>
      </p:sp>
      <p:sp>
        <p:nvSpPr>
          <p:cNvPr id="23" name="Flecha derecha 22"/>
          <p:cNvSpPr/>
          <p:nvPr/>
        </p:nvSpPr>
        <p:spPr>
          <a:xfrm rot="16200000">
            <a:off x="7052792" y="4146180"/>
            <a:ext cx="368660" cy="822637"/>
          </a:xfrm>
          <a:prstGeom prst="rightArrow">
            <a:avLst>
              <a:gd name="adj1" fmla="val 72222"/>
              <a:gd name="adj2" fmla="val 4282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es-PE" sz="800" b="1" dirty="0">
                <a:solidFill>
                  <a:schemeClr val="tx1"/>
                </a:solidFill>
              </a:rPr>
              <a:t>Quincemil   </a:t>
            </a:r>
            <a:r>
              <a:rPr lang="es-PE" sz="800" b="1" dirty="0" err="1">
                <a:solidFill>
                  <a:schemeClr val="tx1"/>
                </a:solidFill>
              </a:rPr>
              <a:t>Inambari</a:t>
            </a:r>
            <a:endParaRPr lang="es-PE" sz="800" b="1" dirty="0">
              <a:solidFill>
                <a:schemeClr val="tx1"/>
              </a:solidFill>
            </a:endParaRPr>
          </a:p>
        </p:txBody>
      </p:sp>
      <p:graphicFrame>
        <p:nvGraphicFramePr>
          <p:cNvPr id="14" name="6 Gráfico"/>
          <p:cNvGraphicFramePr>
            <a:graphicFrameLocks/>
          </p:cNvGraphicFramePr>
          <p:nvPr>
            <p:extLst/>
          </p:nvPr>
        </p:nvGraphicFramePr>
        <p:xfrm>
          <a:off x="1125419" y="1132385"/>
          <a:ext cx="6974974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6952672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1259632" y="24490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 ALCANZADAS 2017 </a:t>
            </a:r>
            <a:r>
              <a:rPr lang="es-PE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s-PE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ASPECTOS OPERATIVOS</a:t>
            </a:r>
            <a:endParaRPr lang="es-PE" sz="1400" b="1" dirty="0">
              <a:solidFill>
                <a:prstClr val="black">
                  <a:lumMod val="65000"/>
                  <a:lumOff val="3500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endParaRPr lang="es-PE" sz="1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7 CuadroTexto"/>
          <p:cNvSpPr txBox="1"/>
          <p:nvPr/>
        </p:nvSpPr>
        <p:spPr>
          <a:xfrm>
            <a:off x="1073561" y="965101"/>
            <a:ext cx="7046236" cy="26013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7519" tIns="48760" rIns="97519" bIns="48760" rtlCol="0">
            <a:spAutoFit/>
          </a:bodyPr>
          <a:lstStyle>
            <a:defPPr>
              <a:defRPr lang="es-PE"/>
            </a:defPPr>
            <a:lvl1pPr>
              <a:defRPr sz="1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s-PE" sz="1050" dirty="0">
                <a:solidFill>
                  <a:prstClr val="white"/>
                </a:solidFill>
              </a:rPr>
              <a:t>EVENTOS REPORTADOS Y ATENDIDOS POR EL </a:t>
            </a:r>
            <a:r>
              <a:rPr lang="es-PE" sz="1050" dirty="0" smtClean="0">
                <a:solidFill>
                  <a:prstClr val="white"/>
                </a:solidFill>
              </a:rPr>
              <a:t>CCO - GENERAL</a:t>
            </a:r>
            <a:endParaRPr lang="es-PE" sz="1050" dirty="0">
              <a:solidFill>
                <a:prstClr val="white"/>
              </a:solidFill>
            </a:endParaRPr>
          </a:p>
        </p:txBody>
      </p:sp>
      <p:pic>
        <p:nvPicPr>
          <p:cNvPr id="9" name="14 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sp>
        <p:nvSpPr>
          <p:cNvPr id="13" name="15 CuadroTexto"/>
          <p:cNvSpPr txBox="1"/>
          <p:nvPr/>
        </p:nvSpPr>
        <p:spPr>
          <a:xfrm>
            <a:off x="3575316" y="4325564"/>
            <a:ext cx="2238694" cy="175635"/>
          </a:xfrm>
          <a:prstGeom prst="rect">
            <a:avLst/>
          </a:prstGeom>
          <a:noFill/>
        </p:spPr>
        <p:txBody>
          <a:bodyPr wrap="square" lIns="48203" tIns="24103" rIns="48203" bIns="24103" rtlCol="0">
            <a:spAutoFit/>
          </a:bodyPr>
          <a:lstStyle/>
          <a:p>
            <a:r>
              <a:rPr lang="es-PE" sz="825" dirty="0">
                <a:solidFill>
                  <a:prstClr val="black"/>
                </a:solidFill>
              </a:rPr>
              <a:t>*  IDDV = Invasión de derecho de vía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/>
          </p:nvPr>
        </p:nvGraphicFramePr>
        <p:xfrm>
          <a:off x="1259632" y="1708448"/>
          <a:ext cx="1524000" cy="1790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43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AÑO</a:t>
                      </a:r>
                      <a:endParaRPr lang="es-PE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E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EVENTOS REPORTADOS</a:t>
                      </a:r>
                      <a:endParaRPr lang="es-PE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E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u="none" strike="noStrike">
                          <a:effectLst/>
                        </a:rPr>
                        <a:t>2011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u="none" strike="noStrike">
                          <a:effectLst/>
                        </a:rPr>
                        <a:t>637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u="none" strike="noStrike">
                          <a:effectLst/>
                        </a:rPr>
                        <a:t>2012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u="none" strike="noStrike">
                          <a:effectLst/>
                        </a:rPr>
                        <a:t>526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u="none" strike="noStrike">
                          <a:effectLst/>
                        </a:rPr>
                        <a:t>2013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u="none" strike="noStrike">
                          <a:effectLst/>
                        </a:rPr>
                        <a:t>656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u="none" strike="noStrike">
                          <a:effectLst/>
                        </a:rPr>
                        <a:t>2014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u="none" strike="noStrike">
                          <a:effectLst/>
                        </a:rPr>
                        <a:t>658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u="none" strike="noStrike">
                          <a:effectLst/>
                        </a:rPr>
                        <a:t>2015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u="none" strike="noStrike">
                          <a:effectLst/>
                        </a:rPr>
                        <a:t>685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u="none" strike="noStrike" dirty="0">
                          <a:effectLst/>
                        </a:rPr>
                        <a:t>2016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u="none" strike="noStrike">
                          <a:effectLst/>
                        </a:rPr>
                        <a:t>670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u="none" strike="noStrike">
                          <a:effectLst/>
                        </a:rPr>
                        <a:t>2017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u="none" strike="noStrike" dirty="0">
                          <a:effectLst/>
                        </a:rPr>
                        <a:t>759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5" name="9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3374483"/>
              </p:ext>
            </p:extLst>
          </p:nvPr>
        </p:nvGraphicFramePr>
        <p:xfrm>
          <a:off x="2987824" y="1569366"/>
          <a:ext cx="497205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1045816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1259632" y="24490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 ALCANZADAS 2017 </a:t>
            </a:r>
            <a:r>
              <a:rPr lang="es-PE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s-PE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ASPECTOS OPERATIVOS</a:t>
            </a:r>
            <a:endParaRPr lang="es-PE" sz="1400" b="1" dirty="0">
              <a:solidFill>
                <a:prstClr val="black">
                  <a:lumMod val="65000"/>
                  <a:lumOff val="3500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endParaRPr lang="es-PE" sz="1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7 CuadroTexto"/>
          <p:cNvSpPr txBox="1"/>
          <p:nvPr/>
        </p:nvSpPr>
        <p:spPr>
          <a:xfrm>
            <a:off x="1073561" y="988368"/>
            <a:ext cx="7046236" cy="26013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7519" tIns="48760" rIns="97519" bIns="48760" rtlCol="0">
            <a:spAutoFit/>
          </a:bodyPr>
          <a:lstStyle>
            <a:defPPr>
              <a:defRPr lang="es-PE"/>
            </a:defPPr>
            <a:lvl1pPr>
              <a:defRPr sz="1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s-PE" sz="1050" dirty="0" smtClean="0">
                <a:solidFill>
                  <a:prstClr val="white"/>
                </a:solidFill>
              </a:rPr>
              <a:t>CONTROL DE PESO Y MEDIDAS VEHICULARES (SET.12 – DIC.17)</a:t>
            </a:r>
            <a:endParaRPr lang="es-PE" sz="1050" dirty="0">
              <a:solidFill>
                <a:prstClr val="white"/>
              </a:solidFill>
            </a:endParaRPr>
          </a:p>
        </p:txBody>
      </p:sp>
      <p:pic>
        <p:nvPicPr>
          <p:cNvPr id="13" name="14 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graphicFrame>
        <p:nvGraphicFramePr>
          <p:cNvPr id="14" name="11 Tabla"/>
          <p:cNvGraphicFramePr>
            <a:graphicFrameLocks noGrp="1"/>
          </p:cNvGraphicFramePr>
          <p:nvPr>
            <p:extLst/>
          </p:nvPr>
        </p:nvGraphicFramePr>
        <p:xfrm>
          <a:off x="2099508" y="3543147"/>
          <a:ext cx="1827738" cy="426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7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Sobre Peso Acumulado</a:t>
                      </a:r>
                      <a:endParaRPr lang="es-P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1" u="none" strike="noStrike" dirty="0" smtClean="0">
                          <a:effectLst/>
                        </a:rPr>
                        <a:t>18,976 </a:t>
                      </a:r>
                      <a:r>
                        <a:rPr lang="es-PE" sz="1400" b="1" u="none" strike="noStrike" dirty="0" err="1" smtClean="0">
                          <a:effectLst/>
                        </a:rPr>
                        <a:t>tn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1 Tabla"/>
          <p:cNvGraphicFramePr>
            <a:graphicFrameLocks noGrp="1"/>
          </p:cNvGraphicFramePr>
          <p:nvPr>
            <p:extLst/>
          </p:nvPr>
        </p:nvGraphicFramePr>
        <p:xfrm>
          <a:off x="5040592" y="3439460"/>
          <a:ext cx="1936469" cy="640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36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PE" sz="14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Monto Acumulado No Recaudado</a:t>
                      </a:r>
                      <a:endParaRPr lang="es-PE" sz="14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1" u="none" strike="noStrike" dirty="0" smtClean="0">
                          <a:effectLst/>
                        </a:rPr>
                        <a:t>US$ 7,956,000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6" name="14 Imagen" descr="D:\IIRSA SUR\2013\ARBOL PRINCIPAL\06 PGF 2 UNION PROGRESO\04 PERSONAL\09 FOTOS DEL PERSONAL\fotos de las operaciones\IMG_0305.JPG"/>
          <p:cNvPicPr preferRelativeResize="0"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0320" y="1698789"/>
            <a:ext cx="2103442" cy="140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12 CuadroTexto"/>
          <p:cNvSpPr txBox="1"/>
          <p:nvPr/>
        </p:nvSpPr>
        <p:spPr>
          <a:xfrm>
            <a:off x="3013377" y="4372744"/>
            <a:ext cx="3137205" cy="392381"/>
          </a:xfrm>
          <a:prstGeom prst="rect">
            <a:avLst/>
          </a:prstGeom>
          <a:solidFill>
            <a:schemeClr val="tx1">
              <a:lumMod val="50000"/>
              <a:lumOff val="50000"/>
              <a:alpha val="62000"/>
            </a:schemeClr>
          </a:solidFill>
        </p:spPr>
        <p:txBody>
          <a:bodyPr wrap="square" lIns="68545" tIns="34273" rIns="68545" bIns="34273" rtlCol="0">
            <a:spAutoFit/>
          </a:bodyPr>
          <a:lstStyle/>
          <a:p>
            <a:pPr defTabSz="685436"/>
            <a:r>
              <a:rPr lang="es-PE" sz="1050" dirty="0">
                <a:solidFill>
                  <a:srgbClr val="000000"/>
                </a:solidFill>
                <a:latin typeface="Arial"/>
              </a:rPr>
              <a:t>-No existe la presencia de </a:t>
            </a:r>
            <a:r>
              <a:rPr lang="es-PE" sz="1050" b="1" dirty="0">
                <a:solidFill>
                  <a:srgbClr val="000000"/>
                </a:solidFill>
                <a:latin typeface="Arial"/>
              </a:rPr>
              <a:t>SUTRAN</a:t>
            </a:r>
          </a:p>
          <a:p>
            <a:pPr defTabSz="685436"/>
            <a:r>
              <a:rPr lang="es-PE" sz="1050" b="1" dirty="0">
                <a:solidFill>
                  <a:srgbClr val="000000"/>
                </a:solidFill>
                <a:latin typeface="Arial"/>
              </a:rPr>
              <a:t>- Entrega de Actas Educativas</a:t>
            </a:r>
          </a:p>
        </p:txBody>
      </p:sp>
      <p:pic>
        <p:nvPicPr>
          <p:cNvPr id="19" name="Imagen 18"/>
          <p:cNvPicPr/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34604" y="1709585"/>
            <a:ext cx="2160878" cy="1372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166096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456" y="1036290"/>
            <a:ext cx="8573845" cy="4056534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417" y="2212504"/>
            <a:ext cx="3597575" cy="912389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395536" y="4609963"/>
            <a:ext cx="4007557" cy="4000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13" rIns="91425" bIns="45713" rtlCol="0">
            <a:spAutoFit/>
          </a:bodyPr>
          <a:lstStyle/>
          <a:p>
            <a:pPr marL="171424" indent="-171424">
              <a:buFont typeface="Wingdings" pitchFamily="2" charset="2"/>
              <a:buChar char="§"/>
            </a:pPr>
            <a:r>
              <a:rPr lang="es-PE" sz="1000" dirty="0">
                <a:solidFill>
                  <a:prstClr val="black"/>
                </a:solidFill>
              </a:rPr>
              <a:t>INICIO DE SIMULACION DE COBRO: 24 DE SETIEMBRE  DEL 2012.</a:t>
            </a:r>
          </a:p>
          <a:p>
            <a:pPr marL="171424" indent="-171424">
              <a:buFont typeface="Wingdings" pitchFamily="2" charset="2"/>
              <a:buChar char="§"/>
            </a:pPr>
            <a:r>
              <a:rPr lang="es-PE" sz="1000" dirty="0">
                <a:solidFill>
                  <a:prstClr val="black"/>
                </a:solidFill>
              </a:rPr>
              <a:t>SERVICIOS DE ATENCION AL USUARIO: 17 DE DICIEMBRE 2012</a:t>
            </a:r>
          </a:p>
        </p:txBody>
      </p:sp>
      <p:grpSp>
        <p:nvGrpSpPr>
          <p:cNvPr id="2" name="1 Grupo"/>
          <p:cNvGrpSpPr/>
          <p:nvPr/>
        </p:nvGrpSpPr>
        <p:grpSpPr>
          <a:xfrm>
            <a:off x="4493517" y="2218555"/>
            <a:ext cx="792088" cy="911872"/>
            <a:chOff x="5364088" y="1848837"/>
            <a:chExt cx="792088" cy="91187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1848837"/>
              <a:ext cx="792088" cy="711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8 Rectángulo"/>
            <p:cNvSpPr/>
            <p:nvPr/>
          </p:nvSpPr>
          <p:spPr bwMode="auto">
            <a:xfrm rot="10800000" flipV="1">
              <a:off x="5364088" y="2560668"/>
              <a:ext cx="792088" cy="200041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ln>
              <a:noFill/>
            </a:ln>
          </p:spPr>
          <p:txBody>
            <a:bodyPr wrap="square" lIns="91425" tIns="45713" rIns="91425" bIns="45713">
              <a:spAutoFit/>
            </a:bodyPr>
            <a:lstStyle/>
            <a:p>
              <a:pPr algn="ctr"/>
              <a:r>
                <a:rPr lang="es-PE" sz="700" b="1" dirty="0" smtClean="0">
                  <a:solidFill>
                    <a:prstClr val="black"/>
                  </a:solidFill>
                  <a:ea typeface="MS PGothic" pitchFamily="34" charset="-128"/>
                </a:rPr>
                <a:t>25 Postes SOS</a:t>
              </a:r>
              <a:endParaRPr lang="es-PE" sz="700" b="1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</p:grpSp>
      <p:sp>
        <p:nvSpPr>
          <p:cNvPr id="10" name="9 CuadroTexto"/>
          <p:cNvSpPr txBox="1"/>
          <p:nvPr/>
        </p:nvSpPr>
        <p:spPr>
          <a:xfrm>
            <a:off x="1259632" y="24490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 ALCANZADAS 2017 </a:t>
            </a:r>
            <a:r>
              <a:rPr lang="es-PE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s-PE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ASPECTOS OPERATIVOS</a:t>
            </a:r>
            <a:endParaRPr lang="es-PE" sz="1400" b="1" dirty="0">
              <a:solidFill>
                <a:prstClr val="black">
                  <a:lumMod val="65000"/>
                  <a:lumOff val="3500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endParaRPr lang="es-PE" sz="1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7 CuadroTexto"/>
          <p:cNvSpPr txBox="1"/>
          <p:nvPr/>
        </p:nvSpPr>
        <p:spPr>
          <a:xfrm>
            <a:off x="1073561" y="728233"/>
            <a:ext cx="7046236" cy="26013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7519" tIns="48760" rIns="97519" bIns="48760" rtlCol="0">
            <a:spAutoFit/>
          </a:bodyPr>
          <a:lstStyle>
            <a:defPPr>
              <a:defRPr lang="es-PE"/>
            </a:defPPr>
            <a:lvl1pPr>
              <a:defRPr sz="1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s-PE" sz="1050" dirty="0" smtClean="0">
                <a:solidFill>
                  <a:prstClr val="white"/>
                </a:solidFill>
              </a:rPr>
              <a:t>SERVICIOS OFRECIDOS</a:t>
            </a:r>
            <a:endParaRPr lang="es-PE" sz="1050" dirty="0">
              <a:solidFill>
                <a:prstClr val="white"/>
              </a:solidFill>
            </a:endParaRPr>
          </a:p>
        </p:txBody>
      </p:sp>
      <p:pic>
        <p:nvPicPr>
          <p:cNvPr id="14" name="14 Imagen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7338" y="2436073"/>
            <a:ext cx="1169262" cy="98862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5081" y="2414246"/>
            <a:ext cx="1248517" cy="103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1726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3 Conector recto"/>
          <p:cNvCxnSpPr/>
          <p:nvPr/>
        </p:nvCxnSpPr>
        <p:spPr>
          <a:xfrm>
            <a:off x="-323664" y="2086340"/>
            <a:ext cx="7920000" cy="0"/>
          </a:xfrm>
          <a:prstGeom prst="line">
            <a:avLst/>
          </a:prstGeom>
          <a:ln w="10160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1547664" y="2842657"/>
            <a:ext cx="7920000" cy="0"/>
          </a:xfrm>
          <a:prstGeom prst="line">
            <a:avLst/>
          </a:prstGeom>
          <a:ln w="101600" cmpd="thinThick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Rectángulo"/>
          <p:cNvSpPr/>
          <p:nvPr/>
        </p:nvSpPr>
        <p:spPr>
          <a:xfrm>
            <a:off x="1331641" y="2258647"/>
            <a:ext cx="64853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PE" sz="2800" b="1" u="sng" dirty="0"/>
              <a:t>ASPECTOS OPERATIVOS</a:t>
            </a:r>
            <a:r>
              <a:rPr lang="es-PE" sz="2800" b="1" dirty="0"/>
              <a:t>: </a:t>
            </a:r>
            <a:r>
              <a:rPr lang="es-PE" sz="2800" dirty="0" smtClean="0"/>
              <a:t>MANTENIMIENTO</a:t>
            </a:r>
            <a:endParaRPr lang="es-PE" sz="28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259632" y="24490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 ALCANZADAS 2017 </a:t>
            </a:r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ASPECTOS OPERATIVOS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1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54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1259632" y="24490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 ALCANZADAS 2017 </a:t>
            </a:r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ASPECTOS OPERATIVOS - MANTENIMIENTO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7 CuadroTexto"/>
          <p:cNvSpPr txBox="1"/>
          <p:nvPr/>
        </p:nvSpPr>
        <p:spPr>
          <a:xfrm>
            <a:off x="1073561" y="728233"/>
            <a:ext cx="7046236" cy="26013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7519" tIns="48760" rIns="97519" bIns="48760" rtlCol="0">
            <a:spAutoFit/>
          </a:bodyPr>
          <a:lstStyle>
            <a:defPPr>
              <a:defRPr lang="es-PE"/>
            </a:defPPr>
            <a:lvl1pPr>
              <a:defRPr sz="1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s-PE" sz="1050" dirty="0" smtClean="0">
                <a:solidFill>
                  <a:prstClr val="white"/>
                </a:solidFill>
              </a:rPr>
              <a:t>EVALUACIÓN DE NIVELES DE SERVICIO</a:t>
            </a:r>
            <a:endParaRPr lang="es-PE" sz="1050" dirty="0">
              <a:solidFill>
                <a:prstClr val="white"/>
              </a:solidFill>
            </a:endParaRPr>
          </a:p>
        </p:txBody>
      </p:sp>
      <p:graphicFrame>
        <p:nvGraphicFramePr>
          <p:cNvPr id="9" name="Gráfico 12"/>
          <p:cNvGraphicFramePr/>
          <p:nvPr>
            <p:extLst/>
          </p:nvPr>
        </p:nvGraphicFramePr>
        <p:xfrm>
          <a:off x="1510624" y="1276800"/>
          <a:ext cx="6172095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6 Conector recto"/>
          <p:cNvCxnSpPr/>
          <p:nvPr/>
        </p:nvCxnSpPr>
        <p:spPr>
          <a:xfrm>
            <a:off x="1927365" y="3508360"/>
            <a:ext cx="4626601" cy="0"/>
          </a:xfrm>
          <a:prstGeom prst="line">
            <a:avLst/>
          </a:prstGeom>
          <a:ln w="41275">
            <a:solidFill>
              <a:srgbClr val="0033CC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2 CuadroTexto"/>
          <p:cNvSpPr txBox="1"/>
          <p:nvPr/>
        </p:nvSpPr>
        <p:spPr>
          <a:xfrm>
            <a:off x="6649365" y="3220617"/>
            <a:ext cx="1299489" cy="18495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Según Contrato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7787" y="4160700"/>
            <a:ext cx="2339318" cy="908932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575897" y="4506087"/>
            <a:ext cx="48965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1000" dirty="0"/>
              <a:t>Con oficio N° </a:t>
            </a:r>
            <a:r>
              <a:rPr lang="es-PE" sz="1000" dirty="0" smtClean="0"/>
              <a:t>10085-2017-GSF-OSITRAN-TRAMO 2 de fecha 29 de Diciembre del 2017, </a:t>
            </a:r>
            <a:r>
              <a:rPr lang="es-PE" sz="1000" dirty="0"/>
              <a:t>nos remite </a:t>
            </a:r>
            <a:r>
              <a:rPr lang="es-PE" sz="1000" dirty="0" smtClean="0"/>
              <a:t>La Evaluación Continua de </a:t>
            </a:r>
            <a:r>
              <a:rPr lang="es-PE" sz="1000" dirty="0"/>
              <a:t>Niveles de Servicio efectuados en diciembre de 2017 a la fecha no nos llega el resultado de dicha evaluación.</a:t>
            </a:r>
          </a:p>
        </p:txBody>
      </p:sp>
    </p:spTree>
    <p:extLst>
      <p:ext uri="{BB962C8B-B14F-4D97-AF65-F5344CB8AC3E}">
        <p14:creationId xmlns:p14="http://schemas.microsoft.com/office/powerpoint/2010/main" val="107404712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683568" y="2744975"/>
            <a:ext cx="3528392" cy="162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rgbClr val="AE0917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76" r="5048"/>
          <a:stretch/>
        </p:blipFill>
        <p:spPr>
          <a:xfrm>
            <a:off x="0" y="-13427"/>
            <a:ext cx="9252520" cy="5178983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683568" y="-13427"/>
            <a:ext cx="3528392" cy="5195872"/>
          </a:xfrm>
          <a:prstGeom prst="rect">
            <a:avLst/>
          </a:prstGeom>
          <a:solidFill>
            <a:srgbClr val="E2001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prstClr val="white"/>
              </a:solidFill>
            </a:endParaRPr>
          </a:p>
        </p:txBody>
      </p:sp>
      <p:sp>
        <p:nvSpPr>
          <p:cNvPr id="18" name="TextBox 7"/>
          <p:cNvSpPr txBox="1"/>
          <p:nvPr/>
        </p:nvSpPr>
        <p:spPr>
          <a:xfrm>
            <a:off x="755576" y="579547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40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CONTENIDO</a:t>
            </a:r>
            <a:endParaRPr lang="es-PE" b="1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18 Imagen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25" y="1365483"/>
            <a:ext cx="2534876" cy="126941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790998" y="2367799"/>
            <a:ext cx="5053871" cy="399960"/>
          </a:xfrm>
          <a:prstGeom prst="rect">
            <a:avLst/>
          </a:prstGeom>
          <a:noFill/>
        </p:spPr>
        <p:txBody>
          <a:bodyPr wrap="square" lIns="91301" tIns="45646" rIns="91301" bIns="45646" rtlCol="0">
            <a:spAutoFit/>
          </a:bodyPr>
          <a:lstStyle/>
          <a:p>
            <a:r>
              <a:rPr lang="es-PE" sz="2000" b="1" dirty="0" smtClean="0">
                <a:solidFill>
                  <a:schemeClr val="bg1"/>
                </a:solidFill>
              </a:rPr>
              <a:t>II. ASPECTOS GENERALES</a:t>
            </a:r>
            <a:endParaRPr lang="es-PE" sz="2000" b="1" dirty="0">
              <a:solidFill>
                <a:schemeClr val="bg1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814806" y="2798998"/>
            <a:ext cx="8797754" cy="399960"/>
          </a:xfrm>
          <a:prstGeom prst="rect">
            <a:avLst/>
          </a:prstGeom>
          <a:noFill/>
        </p:spPr>
        <p:txBody>
          <a:bodyPr wrap="square" lIns="91301" tIns="45646" rIns="91301" bIns="45646" rtlCol="0">
            <a:spAutoFit/>
          </a:bodyPr>
          <a:lstStyle/>
          <a:p>
            <a:r>
              <a:rPr lang="es-PE" sz="2000" b="1" dirty="0" smtClean="0">
                <a:solidFill>
                  <a:prstClr val="white">
                    <a:lumMod val="85000"/>
                    <a:lumOff val="15000"/>
                  </a:prstClr>
                </a:solidFill>
              </a:rPr>
              <a:t>III. RESUMEN EJECUTIVO 2017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786230" y="3231179"/>
            <a:ext cx="5530122" cy="399960"/>
          </a:xfrm>
          <a:prstGeom prst="rect">
            <a:avLst/>
          </a:prstGeom>
          <a:noFill/>
        </p:spPr>
        <p:txBody>
          <a:bodyPr wrap="square" lIns="91301" tIns="45646" rIns="91301" bIns="45646" rtlCol="0">
            <a:spAutoFit/>
          </a:bodyPr>
          <a:lstStyle/>
          <a:p>
            <a:r>
              <a:rPr lang="es-PE" sz="2000" b="1" dirty="0" smtClean="0">
                <a:solidFill>
                  <a:prstClr val="white">
                    <a:lumMod val="85000"/>
                    <a:lumOff val="15000"/>
                  </a:prstClr>
                </a:solidFill>
              </a:rPr>
              <a:t>IV. METAS ALCANZADAS 2017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828535" y="1924472"/>
            <a:ext cx="4365813" cy="399960"/>
          </a:xfrm>
          <a:prstGeom prst="rect">
            <a:avLst/>
          </a:prstGeom>
          <a:noFill/>
        </p:spPr>
        <p:txBody>
          <a:bodyPr wrap="square" lIns="91301" tIns="45646" rIns="91301" bIns="45646" rtlCol="0">
            <a:spAutoFit/>
          </a:bodyPr>
          <a:lstStyle/>
          <a:p>
            <a:r>
              <a:rPr lang="es-PE" sz="2000" b="1" dirty="0" smtClean="0"/>
              <a:t>I. INTRODUCCIÓN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786230" y="3663361"/>
            <a:ext cx="5530122" cy="399960"/>
          </a:xfrm>
          <a:prstGeom prst="rect">
            <a:avLst/>
          </a:prstGeom>
          <a:noFill/>
        </p:spPr>
        <p:txBody>
          <a:bodyPr wrap="square" lIns="91301" tIns="45646" rIns="91301" bIns="45646" rtlCol="0">
            <a:spAutoFit/>
          </a:bodyPr>
          <a:lstStyle/>
          <a:p>
            <a:r>
              <a:rPr lang="es-PE" sz="2000" b="1" dirty="0" smtClean="0">
                <a:solidFill>
                  <a:prstClr val="white">
                    <a:lumMod val="85000"/>
                    <a:lumOff val="15000"/>
                  </a:prstClr>
                </a:solidFill>
              </a:rPr>
              <a:t>V</a:t>
            </a:r>
            <a:r>
              <a:rPr lang="es-PE" sz="2000" b="1" dirty="0">
                <a:solidFill>
                  <a:prstClr val="white">
                    <a:lumMod val="85000"/>
                    <a:lumOff val="15000"/>
                  </a:prstClr>
                </a:solidFill>
              </a:rPr>
              <a:t>. OBJETIVOS Y AGENDA  </a:t>
            </a:r>
            <a:r>
              <a:rPr lang="es-PE" sz="2000" b="1" dirty="0" smtClean="0">
                <a:solidFill>
                  <a:prstClr val="white">
                    <a:lumMod val="85000"/>
                    <a:lumOff val="15000"/>
                  </a:prstClr>
                </a:solidFill>
              </a:rPr>
              <a:t>2018</a:t>
            </a:r>
            <a:endParaRPr lang="es-PE" sz="2000" b="1" dirty="0">
              <a:solidFill>
                <a:prstClr val="white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68102" y="4084712"/>
            <a:ext cx="5530122" cy="399960"/>
          </a:xfrm>
          <a:prstGeom prst="rect">
            <a:avLst/>
          </a:prstGeom>
          <a:noFill/>
        </p:spPr>
        <p:txBody>
          <a:bodyPr wrap="square" lIns="91301" tIns="45646" rIns="91301" bIns="45646" rtlCol="0">
            <a:spAutoFit/>
          </a:bodyPr>
          <a:lstStyle/>
          <a:p>
            <a:r>
              <a:rPr lang="es-PE" sz="2000" b="1" dirty="0" smtClean="0">
                <a:solidFill>
                  <a:prstClr val="white">
                    <a:lumMod val="85000"/>
                    <a:lumOff val="15000"/>
                  </a:prstClr>
                </a:solidFill>
              </a:rPr>
              <a:t>VI. OTROS ASPECTOS</a:t>
            </a:r>
          </a:p>
        </p:txBody>
      </p:sp>
    </p:spTree>
    <p:extLst>
      <p:ext uri="{BB962C8B-B14F-4D97-AF65-F5344CB8AC3E}">
        <p14:creationId xmlns:p14="http://schemas.microsoft.com/office/powerpoint/2010/main" val="229479432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1259632" y="24490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 ALCANZADAS 2017 </a:t>
            </a:r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ASPECTOS OPERATIVOS - MANTENIMIENTO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16 CuadroTexto"/>
          <p:cNvSpPr txBox="1"/>
          <p:nvPr/>
        </p:nvSpPr>
        <p:spPr>
          <a:xfrm>
            <a:off x="266558" y="4445331"/>
            <a:ext cx="2700000" cy="2770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noFill/>
          </a:ln>
        </p:spPr>
        <p:txBody>
          <a:bodyPr wrap="square" lIns="91425" tIns="45713" rIns="91425" bIns="45713" rtlCol="0">
            <a:spAutoFit/>
          </a:bodyPr>
          <a:lstStyle>
            <a:defPPr>
              <a:defRPr lang="es-PE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s-PE" sz="1200" dirty="0" smtClean="0">
                <a:solidFill>
                  <a:prstClr val="white"/>
                </a:solidFill>
              </a:rPr>
              <a:t>Desbroce</a:t>
            </a:r>
            <a:endParaRPr lang="es-PE" sz="1200" dirty="0">
              <a:solidFill>
                <a:prstClr val="white"/>
              </a:solidFill>
            </a:endParaRPr>
          </a:p>
        </p:txBody>
      </p:sp>
      <p:sp>
        <p:nvSpPr>
          <p:cNvPr id="14" name="18 CuadroTexto"/>
          <p:cNvSpPr txBox="1"/>
          <p:nvPr/>
        </p:nvSpPr>
        <p:spPr>
          <a:xfrm>
            <a:off x="6199638" y="4445330"/>
            <a:ext cx="2700000" cy="2770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noFill/>
          </a:ln>
        </p:spPr>
        <p:txBody>
          <a:bodyPr wrap="square" lIns="91425" tIns="45713" rIns="91425" bIns="45713" rtlCol="0">
            <a:spAutoFit/>
          </a:bodyPr>
          <a:lstStyle>
            <a:defPPr>
              <a:defRPr lang="es-PE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s-PE" sz="1200" dirty="0" smtClean="0">
                <a:solidFill>
                  <a:prstClr val="white"/>
                </a:solidFill>
              </a:rPr>
              <a:t>Limpieza de cuneta de vía</a:t>
            </a:r>
            <a:endParaRPr lang="es-PE" sz="1200" dirty="0">
              <a:solidFill>
                <a:prstClr val="white"/>
              </a:solidFill>
            </a:endParaRPr>
          </a:p>
        </p:txBody>
      </p:sp>
      <p:sp>
        <p:nvSpPr>
          <p:cNvPr id="16" name="18 CuadroTexto"/>
          <p:cNvSpPr txBox="1"/>
          <p:nvPr/>
        </p:nvSpPr>
        <p:spPr>
          <a:xfrm>
            <a:off x="3222785" y="4445114"/>
            <a:ext cx="2700000" cy="2772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noFill/>
          </a:ln>
        </p:spPr>
        <p:txBody>
          <a:bodyPr wrap="square" lIns="91425" tIns="45713" rIns="91425" bIns="45713" rtlCol="0">
            <a:spAutoFit/>
          </a:bodyPr>
          <a:lstStyle>
            <a:defPPr>
              <a:defRPr lang="es-PE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s-PE" sz="1200" dirty="0" smtClean="0">
                <a:solidFill>
                  <a:prstClr val="white"/>
                </a:solidFill>
              </a:rPr>
              <a:t>Poda de árboles</a:t>
            </a:r>
            <a:endParaRPr lang="es-PE" sz="1200" dirty="0">
              <a:solidFill>
                <a:prstClr val="white"/>
              </a:solidFill>
            </a:endParaRPr>
          </a:p>
        </p:txBody>
      </p:sp>
      <p:sp>
        <p:nvSpPr>
          <p:cNvPr id="17" name="7 CuadroTexto"/>
          <p:cNvSpPr txBox="1"/>
          <p:nvPr/>
        </p:nvSpPr>
        <p:spPr>
          <a:xfrm>
            <a:off x="1073561" y="728233"/>
            <a:ext cx="7046236" cy="26013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7519" tIns="48760" rIns="97519" bIns="48760" rtlCol="0">
            <a:spAutoFit/>
          </a:bodyPr>
          <a:lstStyle>
            <a:defPPr>
              <a:defRPr lang="es-PE"/>
            </a:defPPr>
            <a:lvl1pPr>
              <a:defRPr sz="1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s-PE" sz="1050" dirty="0">
                <a:solidFill>
                  <a:prstClr val="white"/>
                </a:solidFill>
              </a:rPr>
              <a:t>ACTIVIDADES DE MANTENIMIENTO RUTINARIO TRAMO 2</a:t>
            </a:r>
          </a:p>
        </p:txBody>
      </p:sp>
      <p:pic>
        <p:nvPicPr>
          <p:cNvPr id="19" name="14 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graphicFrame>
        <p:nvGraphicFramePr>
          <p:cNvPr id="20" name="Tabla 1"/>
          <p:cNvGraphicFramePr>
            <a:graphicFrameLocks noGrp="1"/>
          </p:cNvGraphicFramePr>
          <p:nvPr>
            <p:extLst/>
          </p:nvPr>
        </p:nvGraphicFramePr>
        <p:xfrm>
          <a:off x="2124483" y="1132828"/>
          <a:ext cx="4858501" cy="12382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59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9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2890">
                <a:tc>
                  <a:txBody>
                    <a:bodyPr/>
                    <a:lstStyle/>
                    <a:p>
                      <a:pPr algn="ctr"/>
                      <a:r>
                        <a:rPr lang="es-PE" sz="1100" b="1" dirty="0" smtClean="0"/>
                        <a:t>DESCRIPCIÓN DE ACTIVIDAD</a:t>
                      </a:r>
                      <a:endParaRPr lang="es-PE" sz="1100" b="1" dirty="0"/>
                    </a:p>
                  </a:txBody>
                  <a:tcPr marL="91412" marR="914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100" b="1" dirty="0" smtClean="0"/>
                        <a:t>UND</a:t>
                      </a:r>
                      <a:endParaRPr lang="es-PE" sz="1100" b="1" dirty="0"/>
                    </a:p>
                  </a:txBody>
                  <a:tcPr marL="91412" marR="914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100" b="1" dirty="0" smtClean="0"/>
                        <a:t>METRADO</a:t>
                      </a:r>
                      <a:endParaRPr lang="es-PE" sz="1100" b="1" dirty="0"/>
                    </a:p>
                  </a:txBody>
                  <a:tcPr marL="91412" marR="9141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l"/>
                      <a:r>
                        <a:rPr lang="es-PE" sz="1000" b="0" dirty="0" smtClean="0"/>
                        <a:t>DESBROCE MANUAL</a:t>
                      </a:r>
                      <a:endParaRPr lang="es-PE" sz="1000" b="0" dirty="0"/>
                    </a:p>
                  </a:txBody>
                  <a:tcPr marL="91412" marR="914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000" b="0" dirty="0" smtClean="0"/>
                        <a:t>m2</a:t>
                      </a:r>
                      <a:endParaRPr lang="es-PE" sz="1000" b="0" dirty="0"/>
                    </a:p>
                  </a:txBody>
                  <a:tcPr marL="91412" marR="9141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E" sz="1000" b="0" dirty="0" smtClean="0"/>
                        <a:t>1,586,181.50</a:t>
                      </a:r>
                    </a:p>
                  </a:txBody>
                  <a:tcPr marL="91412" marR="9141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l"/>
                      <a:r>
                        <a:rPr lang="es-PE" sz="1000" b="0" dirty="0" smtClean="0"/>
                        <a:t>PODA</a:t>
                      </a:r>
                      <a:r>
                        <a:rPr lang="es-PE" sz="1000" b="0" baseline="0" dirty="0" smtClean="0"/>
                        <a:t> DE ÁRBOLES</a:t>
                      </a:r>
                      <a:endParaRPr lang="es-PE" sz="1000" b="0" dirty="0"/>
                    </a:p>
                  </a:txBody>
                  <a:tcPr marL="91412" marR="914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000" b="0" dirty="0" smtClean="0"/>
                        <a:t>m2</a:t>
                      </a:r>
                      <a:endParaRPr lang="es-PE" sz="1000" b="0" dirty="0"/>
                    </a:p>
                  </a:txBody>
                  <a:tcPr marL="91412" marR="9141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E" sz="1000" b="0" dirty="0" smtClean="0"/>
                        <a:t>1,594.00</a:t>
                      </a:r>
                    </a:p>
                  </a:txBody>
                  <a:tcPr marL="91412" marR="9141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l"/>
                      <a:r>
                        <a:rPr lang="es-PE" sz="1000" b="0" dirty="0" smtClean="0"/>
                        <a:t>LIMPIEZA DE BERMA Y CALZADA</a:t>
                      </a:r>
                      <a:endParaRPr lang="es-PE" sz="1000" b="0" dirty="0"/>
                    </a:p>
                  </a:txBody>
                  <a:tcPr marL="91412" marR="914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000" b="0" dirty="0" smtClean="0"/>
                        <a:t>m2</a:t>
                      </a:r>
                      <a:endParaRPr lang="es-PE" sz="1000" b="0" dirty="0"/>
                    </a:p>
                  </a:txBody>
                  <a:tcPr marL="91412" marR="9141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E" sz="1000" b="0" dirty="0" smtClean="0"/>
                        <a:t>140,258.60</a:t>
                      </a:r>
                    </a:p>
                  </a:txBody>
                  <a:tcPr marL="91412" marR="9141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l"/>
                      <a:r>
                        <a:rPr lang="es-PE" sz="1000" b="0" dirty="0" smtClean="0"/>
                        <a:t>LIMPIEZA DE CUNETA DE VÍA Y CUNETA URBANA</a:t>
                      </a:r>
                      <a:endParaRPr lang="es-PE" sz="1000" b="0" dirty="0"/>
                    </a:p>
                  </a:txBody>
                  <a:tcPr marL="91412" marR="914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000" b="0" dirty="0" smtClean="0"/>
                        <a:t>ml</a:t>
                      </a:r>
                      <a:endParaRPr lang="es-PE" sz="1000" b="0" dirty="0"/>
                    </a:p>
                  </a:txBody>
                  <a:tcPr marL="91412" marR="9141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E" sz="1000" b="0" dirty="0" smtClean="0"/>
                        <a:t>565,053.00</a:t>
                      </a:r>
                    </a:p>
                  </a:txBody>
                  <a:tcPr marL="91412" marR="91412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8" name="Imagen 17" descr="H:\Fotos st3 y st4\pascual\19-12-2017\DSC0766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58" y="2572744"/>
            <a:ext cx="2700000" cy="1800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n 22" descr="D:\ST3 Y ST4 2017\FOTOS\PASCUAL\24-07-2017\DSC02208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8871" y="2572744"/>
            <a:ext cx="2703914" cy="1795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n 23" descr="D:\USUARIO\Desktop\Fotos Urcos-Limacpunko\Zacarias\25-10\DSC0484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638" y="2572744"/>
            <a:ext cx="2703119" cy="17954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009718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1259632" y="24490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 ALCANZADAS 2017 </a:t>
            </a:r>
            <a:r>
              <a:rPr lang="es-PE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s-PE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ASPECTOS OPERATIVOS - MANTENIMIENTO</a:t>
            </a:r>
            <a:endParaRPr lang="es-PE" sz="1400" b="1" dirty="0">
              <a:solidFill>
                <a:prstClr val="black">
                  <a:lumMod val="65000"/>
                  <a:lumOff val="3500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endParaRPr lang="es-PE" sz="1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7 CuadroTexto"/>
          <p:cNvSpPr txBox="1"/>
          <p:nvPr/>
        </p:nvSpPr>
        <p:spPr>
          <a:xfrm>
            <a:off x="1073561" y="728233"/>
            <a:ext cx="7046236" cy="26013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7519" tIns="48760" rIns="97519" bIns="48760" rtlCol="0">
            <a:spAutoFit/>
          </a:bodyPr>
          <a:lstStyle>
            <a:defPPr>
              <a:defRPr lang="es-PE"/>
            </a:defPPr>
            <a:lvl1pPr>
              <a:defRPr sz="1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s-PE" sz="1050" dirty="0">
                <a:solidFill>
                  <a:prstClr val="white"/>
                </a:solidFill>
              </a:rPr>
              <a:t>ACTIVIDADES DE MANTENIMIENTO RUTINARIO TRAMO 2</a:t>
            </a:r>
          </a:p>
        </p:txBody>
      </p:sp>
      <p:sp>
        <p:nvSpPr>
          <p:cNvPr id="20" name="16 CuadroTexto"/>
          <p:cNvSpPr txBox="1"/>
          <p:nvPr/>
        </p:nvSpPr>
        <p:spPr>
          <a:xfrm>
            <a:off x="262153" y="4599729"/>
            <a:ext cx="2700000" cy="2770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noFill/>
          </a:ln>
        </p:spPr>
        <p:txBody>
          <a:bodyPr wrap="square" lIns="91425" tIns="45713" rIns="91425" bIns="45713" rtlCol="0">
            <a:spAutoFit/>
          </a:bodyPr>
          <a:lstStyle>
            <a:defPPr>
              <a:defRPr lang="es-PE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s-PE" sz="1200" dirty="0" smtClean="0">
                <a:solidFill>
                  <a:prstClr val="white"/>
                </a:solidFill>
              </a:rPr>
              <a:t>Repintado de guardavía</a:t>
            </a:r>
            <a:endParaRPr lang="es-PE" sz="1200" dirty="0">
              <a:solidFill>
                <a:prstClr val="white"/>
              </a:solidFill>
            </a:endParaRPr>
          </a:p>
        </p:txBody>
      </p:sp>
      <p:sp>
        <p:nvSpPr>
          <p:cNvPr id="22" name="18 CuadroTexto"/>
          <p:cNvSpPr txBox="1"/>
          <p:nvPr/>
        </p:nvSpPr>
        <p:spPr>
          <a:xfrm>
            <a:off x="6195805" y="4599728"/>
            <a:ext cx="2700000" cy="2770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noFill/>
          </a:ln>
        </p:spPr>
        <p:txBody>
          <a:bodyPr wrap="square" lIns="91425" tIns="45713" rIns="91425" bIns="45713" rtlCol="0">
            <a:spAutoFit/>
          </a:bodyPr>
          <a:lstStyle>
            <a:defPPr>
              <a:defRPr lang="es-PE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s-PE" sz="1200" dirty="0">
                <a:solidFill>
                  <a:prstClr val="white"/>
                </a:solidFill>
              </a:rPr>
              <a:t>Reposición de  </a:t>
            </a:r>
            <a:r>
              <a:rPr lang="es-PE" sz="1200" dirty="0" smtClean="0">
                <a:solidFill>
                  <a:prstClr val="white"/>
                </a:solidFill>
              </a:rPr>
              <a:t>guardavías</a:t>
            </a:r>
            <a:endParaRPr lang="es-PE" sz="1200" dirty="0">
              <a:solidFill>
                <a:prstClr val="white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3222785" y="4599729"/>
            <a:ext cx="2700000" cy="2770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noFill/>
          </a:ln>
        </p:spPr>
        <p:txBody>
          <a:bodyPr wrap="square" lIns="91425" tIns="45713" rIns="91425" bIns="45713" rtlCol="0">
            <a:spAutoFit/>
          </a:bodyPr>
          <a:lstStyle>
            <a:defPPr>
              <a:defRPr lang="es-PE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s-PE" sz="1200" dirty="0" smtClean="0">
                <a:solidFill>
                  <a:prstClr val="white"/>
                </a:solidFill>
              </a:rPr>
              <a:t>Deterioro delineador (cinta </a:t>
            </a:r>
            <a:r>
              <a:rPr lang="es-PE" sz="1200" dirty="0" err="1" smtClean="0">
                <a:solidFill>
                  <a:prstClr val="white"/>
                </a:solidFill>
              </a:rPr>
              <a:t>reflectiva</a:t>
            </a:r>
            <a:r>
              <a:rPr lang="es-PE" sz="1200" dirty="0" smtClean="0">
                <a:solidFill>
                  <a:prstClr val="white"/>
                </a:solidFill>
              </a:rPr>
              <a:t>)</a:t>
            </a:r>
            <a:endParaRPr lang="es-PE" sz="1200" dirty="0">
              <a:solidFill>
                <a:prstClr val="white"/>
              </a:solidFill>
            </a:endParaRPr>
          </a:p>
        </p:txBody>
      </p:sp>
      <p:pic>
        <p:nvPicPr>
          <p:cNvPr id="14" name="14 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graphicFrame>
        <p:nvGraphicFramePr>
          <p:cNvPr id="15" name="Tabla 1"/>
          <p:cNvGraphicFramePr>
            <a:graphicFrameLocks noGrp="1"/>
          </p:cNvGraphicFramePr>
          <p:nvPr>
            <p:extLst/>
          </p:nvPr>
        </p:nvGraphicFramePr>
        <p:xfrm>
          <a:off x="2052498" y="1204814"/>
          <a:ext cx="4858501" cy="12382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59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9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2890">
                <a:tc>
                  <a:txBody>
                    <a:bodyPr/>
                    <a:lstStyle/>
                    <a:p>
                      <a:pPr algn="ctr"/>
                      <a:r>
                        <a:rPr lang="es-PE" sz="1100" b="1" dirty="0" smtClean="0"/>
                        <a:t>DESCRIPCIÓN DE ACTIVIDAD</a:t>
                      </a:r>
                      <a:endParaRPr lang="es-PE" sz="1100" b="1" dirty="0"/>
                    </a:p>
                  </a:txBody>
                  <a:tcPr marL="91412" marR="914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100" b="1" dirty="0" smtClean="0"/>
                        <a:t>UND</a:t>
                      </a:r>
                      <a:endParaRPr lang="es-PE" sz="1100" b="1" dirty="0"/>
                    </a:p>
                  </a:txBody>
                  <a:tcPr marL="91412" marR="914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100" b="1" dirty="0" smtClean="0"/>
                        <a:t>METRADO</a:t>
                      </a:r>
                      <a:endParaRPr lang="es-PE" sz="1100" b="1" dirty="0"/>
                    </a:p>
                  </a:txBody>
                  <a:tcPr marL="91412" marR="9141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l"/>
                      <a:r>
                        <a:rPr lang="es-PE" sz="1000" b="0" dirty="0" smtClean="0"/>
                        <a:t>REPINTADO</a:t>
                      </a:r>
                      <a:r>
                        <a:rPr lang="es-PE" sz="1000" b="0" baseline="0" dirty="0" smtClean="0"/>
                        <a:t> DE GUARDAVÍA</a:t>
                      </a:r>
                      <a:endParaRPr lang="es-PE" sz="1000" b="0" dirty="0"/>
                    </a:p>
                  </a:txBody>
                  <a:tcPr marL="91412" marR="914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000" b="0" dirty="0" smtClean="0"/>
                        <a:t>m2</a:t>
                      </a:r>
                      <a:endParaRPr lang="es-PE" sz="1000" b="0" dirty="0"/>
                    </a:p>
                  </a:txBody>
                  <a:tcPr marL="91412" marR="9141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E" sz="1000" b="0" dirty="0" smtClean="0"/>
                        <a:t>1,915.40</a:t>
                      </a:r>
                      <a:endParaRPr lang="es-PE" sz="1000" b="0" dirty="0"/>
                    </a:p>
                  </a:txBody>
                  <a:tcPr marL="91412" marR="9141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l"/>
                      <a:r>
                        <a:rPr lang="es-PE" sz="1000" b="0" dirty="0" smtClean="0"/>
                        <a:t>DETERIORO DE DELINEADOR (CINTA REFLECTIVA)</a:t>
                      </a:r>
                      <a:endParaRPr lang="es-PE" sz="1000" b="0" dirty="0"/>
                    </a:p>
                  </a:txBody>
                  <a:tcPr marL="91412" marR="914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000" b="0" dirty="0" err="1" smtClean="0"/>
                        <a:t>und</a:t>
                      </a:r>
                      <a:endParaRPr lang="es-PE" sz="1000" b="0" dirty="0"/>
                    </a:p>
                  </a:txBody>
                  <a:tcPr marL="91412" marR="9141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E" sz="1000" b="0" dirty="0" smtClean="0"/>
                        <a:t>176.00</a:t>
                      </a:r>
                    </a:p>
                  </a:txBody>
                  <a:tcPr marL="91412" marR="9141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l"/>
                      <a:r>
                        <a:rPr lang="es-PE" sz="1000" b="0" dirty="0" smtClean="0"/>
                        <a:t>REPOSICIÓN</a:t>
                      </a:r>
                      <a:r>
                        <a:rPr lang="es-PE" sz="1000" b="0" baseline="0" dirty="0" smtClean="0"/>
                        <a:t> DE TACHAS REFLECTIVAS</a:t>
                      </a:r>
                      <a:endParaRPr lang="es-PE" sz="1000" b="0" dirty="0"/>
                    </a:p>
                  </a:txBody>
                  <a:tcPr marL="91412" marR="914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000" b="0" dirty="0" err="1" smtClean="0"/>
                        <a:t>und</a:t>
                      </a:r>
                      <a:endParaRPr lang="es-PE" sz="1000" b="0" dirty="0"/>
                    </a:p>
                  </a:txBody>
                  <a:tcPr marL="91412" marR="9141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E" sz="1000" b="0" dirty="0" smtClean="0"/>
                        <a:t>2,081.00</a:t>
                      </a:r>
                      <a:endParaRPr lang="es-PE" sz="1000" b="0" dirty="0"/>
                    </a:p>
                  </a:txBody>
                  <a:tcPr marL="91412" marR="9141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l"/>
                      <a:r>
                        <a:rPr lang="es-PE" sz="1000" b="0" dirty="0" smtClean="0"/>
                        <a:t>REPOSICIÓN</a:t>
                      </a:r>
                      <a:r>
                        <a:rPr lang="es-PE" sz="1000" b="0" baseline="0" dirty="0" smtClean="0"/>
                        <a:t> DE GUARDAVÍAS (CUERPO)</a:t>
                      </a:r>
                      <a:endParaRPr lang="es-PE" sz="1000" b="0" dirty="0"/>
                    </a:p>
                  </a:txBody>
                  <a:tcPr marL="91412" marR="914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000" b="0" dirty="0" smtClean="0"/>
                        <a:t>ml</a:t>
                      </a:r>
                      <a:endParaRPr lang="es-PE" sz="1000" b="0" dirty="0"/>
                    </a:p>
                  </a:txBody>
                  <a:tcPr marL="91412" marR="9141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E" sz="1000" b="0" dirty="0" smtClean="0"/>
                        <a:t>480.50</a:t>
                      </a:r>
                      <a:endParaRPr lang="es-PE" sz="1000" b="0" dirty="0"/>
                    </a:p>
                  </a:txBody>
                  <a:tcPr marL="91412" marR="91412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3" name="Imagen 12" descr="E:\Fotos MR diciembre St1 St2\ZACARIAS\20-12\DSC0727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53" y="2731384"/>
            <a:ext cx="2705824" cy="1800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 descr="E:\Fotos urcos-limacpunko\Antolin\14-11\DSC0777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805" y="2731384"/>
            <a:ext cx="2696202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n 25" descr="D:\USUARIO\Desktop\Fotos Urcos-Limacpunko\Zacarias\04-10\DSC0353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088" y="2731384"/>
            <a:ext cx="2703697" cy="1799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732641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1259632" y="24490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 ALCANZADAS 2017 </a:t>
            </a:r>
            <a:r>
              <a:rPr lang="es-PE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s-PE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ASPECTOS OPERATIVOS - MANTENIMIENTO</a:t>
            </a:r>
            <a:endParaRPr lang="es-PE" sz="1400" b="1" dirty="0">
              <a:solidFill>
                <a:prstClr val="black">
                  <a:lumMod val="65000"/>
                  <a:lumOff val="3500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endParaRPr lang="es-PE" sz="1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7 CuadroTexto"/>
          <p:cNvSpPr txBox="1"/>
          <p:nvPr/>
        </p:nvSpPr>
        <p:spPr>
          <a:xfrm>
            <a:off x="1073561" y="728233"/>
            <a:ext cx="7046236" cy="26013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7519" tIns="48760" rIns="97519" bIns="48760" rtlCol="0">
            <a:spAutoFit/>
          </a:bodyPr>
          <a:lstStyle>
            <a:defPPr>
              <a:defRPr lang="es-PE"/>
            </a:defPPr>
            <a:lvl1pPr>
              <a:defRPr sz="1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s-PE" sz="1050" dirty="0">
                <a:solidFill>
                  <a:prstClr val="white"/>
                </a:solidFill>
              </a:rPr>
              <a:t>ACTIVIDADES DE MANTENIMIENTO RUTINARIO TRAMO 2</a:t>
            </a:r>
          </a:p>
        </p:txBody>
      </p:sp>
      <p:sp>
        <p:nvSpPr>
          <p:cNvPr id="25" name="16 CuadroTexto"/>
          <p:cNvSpPr txBox="1"/>
          <p:nvPr/>
        </p:nvSpPr>
        <p:spPr>
          <a:xfrm>
            <a:off x="262153" y="4599729"/>
            <a:ext cx="2700000" cy="2770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noFill/>
          </a:ln>
        </p:spPr>
        <p:txBody>
          <a:bodyPr wrap="square" lIns="91425" tIns="45713" rIns="91425" bIns="45713" rtlCol="0">
            <a:spAutoFit/>
          </a:bodyPr>
          <a:lstStyle>
            <a:defPPr>
              <a:defRPr lang="es-PE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s-PE" sz="1200" dirty="0" smtClean="0">
                <a:solidFill>
                  <a:prstClr val="white"/>
                </a:solidFill>
              </a:rPr>
              <a:t>Reparación de cuneta de vía</a:t>
            </a:r>
            <a:endParaRPr lang="es-PE" sz="1200" dirty="0">
              <a:solidFill>
                <a:prstClr val="white"/>
              </a:solidFill>
            </a:endParaRPr>
          </a:p>
        </p:txBody>
      </p:sp>
      <p:sp>
        <p:nvSpPr>
          <p:cNvPr id="26" name="18 CuadroTexto"/>
          <p:cNvSpPr txBox="1"/>
          <p:nvPr/>
        </p:nvSpPr>
        <p:spPr>
          <a:xfrm>
            <a:off x="6195805" y="4599728"/>
            <a:ext cx="2700000" cy="2770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noFill/>
          </a:ln>
        </p:spPr>
        <p:txBody>
          <a:bodyPr wrap="square" lIns="91425" tIns="45713" rIns="91425" bIns="45713" rtlCol="0">
            <a:spAutoFit/>
          </a:bodyPr>
          <a:lstStyle>
            <a:defPPr>
              <a:defRPr lang="es-PE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s-PE" sz="1200" dirty="0" smtClean="0">
                <a:solidFill>
                  <a:prstClr val="white"/>
                </a:solidFill>
              </a:rPr>
              <a:t>Limpieza de placas de señalización</a:t>
            </a:r>
            <a:endParaRPr lang="es-PE" sz="1200" dirty="0">
              <a:solidFill>
                <a:prstClr val="white"/>
              </a:solidFill>
            </a:endParaRPr>
          </a:p>
        </p:txBody>
      </p:sp>
      <p:sp>
        <p:nvSpPr>
          <p:cNvPr id="27" name="18 CuadroTexto"/>
          <p:cNvSpPr txBox="1"/>
          <p:nvPr/>
        </p:nvSpPr>
        <p:spPr>
          <a:xfrm>
            <a:off x="3222785" y="4599729"/>
            <a:ext cx="2700000" cy="2770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noFill/>
          </a:ln>
        </p:spPr>
        <p:txBody>
          <a:bodyPr wrap="square" lIns="91425" tIns="45713" rIns="91425" bIns="45713" rtlCol="0">
            <a:spAutoFit/>
          </a:bodyPr>
          <a:lstStyle>
            <a:defPPr>
              <a:defRPr lang="es-PE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s-PE" sz="1200" dirty="0" smtClean="0">
                <a:solidFill>
                  <a:prstClr val="white"/>
                </a:solidFill>
              </a:rPr>
              <a:t>Limpieza de alcantarillas</a:t>
            </a:r>
            <a:endParaRPr lang="es-PE" sz="1200" dirty="0">
              <a:solidFill>
                <a:prstClr val="white"/>
              </a:solidFill>
            </a:endParaRPr>
          </a:p>
        </p:txBody>
      </p:sp>
      <p:pic>
        <p:nvPicPr>
          <p:cNvPr id="19" name="14 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graphicFrame>
        <p:nvGraphicFramePr>
          <p:cNvPr id="20" name="Tabla 1"/>
          <p:cNvGraphicFramePr>
            <a:graphicFrameLocks noGrp="1"/>
          </p:cNvGraphicFramePr>
          <p:nvPr>
            <p:extLst/>
          </p:nvPr>
        </p:nvGraphicFramePr>
        <p:xfrm>
          <a:off x="262154" y="1163918"/>
          <a:ext cx="5063892" cy="12382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24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63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29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2890">
                <a:tc>
                  <a:txBody>
                    <a:bodyPr/>
                    <a:lstStyle/>
                    <a:p>
                      <a:pPr algn="ctr"/>
                      <a:r>
                        <a:rPr lang="es-PE" sz="1100" b="1" dirty="0" smtClean="0"/>
                        <a:t>DESCRIPCIÓN DE ACTIVIDAD</a:t>
                      </a:r>
                      <a:endParaRPr lang="es-PE" sz="1100" b="1" dirty="0"/>
                    </a:p>
                  </a:txBody>
                  <a:tcPr marL="91412" marR="914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100" b="1" dirty="0" smtClean="0"/>
                        <a:t>UND</a:t>
                      </a:r>
                      <a:endParaRPr lang="es-PE" sz="1100" b="1" dirty="0"/>
                    </a:p>
                  </a:txBody>
                  <a:tcPr marL="91412" marR="914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100" b="1" dirty="0" smtClean="0"/>
                        <a:t>METRADO</a:t>
                      </a:r>
                      <a:endParaRPr lang="es-PE" sz="1100" b="1" dirty="0"/>
                    </a:p>
                  </a:txBody>
                  <a:tcPr marL="91412" marR="9141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l"/>
                      <a:r>
                        <a:rPr lang="es-PE" sz="1000" b="0" dirty="0" smtClean="0"/>
                        <a:t>REPARACIÓN DE CUNETA DE VÍA Y CUNETA URBANA</a:t>
                      </a:r>
                    </a:p>
                  </a:txBody>
                  <a:tcPr marL="91412" marR="914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000" b="0" dirty="0" smtClean="0"/>
                        <a:t>ml</a:t>
                      </a:r>
                      <a:endParaRPr lang="es-PE" sz="1000" b="0" dirty="0"/>
                    </a:p>
                  </a:txBody>
                  <a:tcPr marL="91412" marR="9141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E" sz="1000" b="0" dirty="0" smtClean="0"/>
                        <a:t>1,174.90</a:t>
                      </a:r>
                      <a:endParaRPr lang="es-PE" sz="1000" b="0" dirty="0"/>
                    </a:p>
                  </a:txBody>
                  <a:tcPr marL="91412" marR="9141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l"/>
                      <a:r>
                        <a:rPr lang="es-PE" sz="1000" b="0" dirty="0" smtClean="0"/>
                        <a:t>LIMPIEZA DE ALCANTARILLAS (INGRESO, CUERPO Y SALIDA)</a:t>
                      </a:r>
                    </a:p>
                  </a:txBody>
                  <a:tcPr marL="91412" marR="914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000" b="0" dirty="0" smtClean="0"/>
                        <a:t>ml</a:t>
                      </a:r>
                      <a:endParaRPr lang="es-PE" sz="1000" b="0" dirty="0"/>
                    </a:p>
                  </a:txBody>
                  <a:tcPr marL="91412" marR="9141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E" sz="1000" b="0" dirty="0" smtClean="0"/>
                        <a:t>12,685.12</a:t>
                      </a:r>
                      <a:endParaRPr lang="es-PE" sz="1000" b="0" dirty="0"/>
                    </a:p>
                  </a:txBody>
                  <a:tcPr marL="91412" marR="9141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l"/>
                      <a:r>
                        <a:rPr lang="es-PE" sz="1000" b="0" dirty="0" smtClean="0"/>
                        <a:t>LIMPIEZA DE PLACAS DE SEÑALIZACIÓN VERTICAL</a:t>
                      </a:r>
                      <a:endParaRPr lang="es-PE" sz="1000" b="0" dirty="0"/>
                    </a:p>
                  </a:txBody>
                  <a:tcPr marL="91412" marR="914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000" b="0" dirty="0" smtClean="0"/>
                        <a:t>m2</a:t>
                      </a:r>
                      <a:endParaRPr lang="es-PE" sz="1000" b="0" dirty="0"/>
                    </a:p>
                  </a:txBody>
                  <a:tcPr marL="91412" marR="9141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E" sz="1000" b="0" dirty="0" smtClean="0"/>
                        <a:t>737.14</a:t>
                      </a:r>
                      <a:endParaRPr lang="es-PE" sz="1000" b="0" dirty="0"/>
                    </a:p>
                  </a:txBody>
                  <a:tcPr marL="91412" marR="9141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l"/>
                      <a:r>
                        <a:rPr lang="es-PE" sz="1000" b="0" dirty="0" smtClean="0"/>
                        <a:t>LIMPIEZA DE POSTES DE SEÑALIZACIÓN VERTICAL</a:t>
                      </a:r>
                      <a:endParaRPr lang="es-PE" sz="1000" b="0" dirty="0"/>
                    </a:p>
                  </a:txBody>
                  <a:tcPr marL="91412" marR="914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000" b="0" dirty="0" err="1" smtClean="0"/>
                        <a:t>und</a:t>
                      </a:r>
                      <a:endParaRPr lang="es-PE" sz="1000" b="0" dirty="0"/>
                    </a:p>
                  </a:txBody>
                  <a:tcPr marL="91412" marR="9141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E" sz="1000" b="0" dirty="0" smtClean="0"/>
                        <a:t>1,090.80</a:t>
                      </a:r>
                      <a:endParaRPr lang="es-PE" sz="1000" b="0" dirty="0"/>
                    </a:p>
                  </a:txBody>
                  <a:tcPr marL="91412" marR="91412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3" name="Imagen 12" descr="D:\ST3 Y ST4 2017\FOTOS\PASCUAL\08-06-2017\DSC01183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3417" y="2730193"/>
            <a:ext cx="2712388" cy="1779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n 20" descr="D:\AAA 2014\35 ENTREGABLES ENERO 2017\FOTOS\tapia\23-01\DSC08487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392" y="2730193"/>
            <a:ext cx="2702761" cy="1779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n 22" descr="H:\Fotos st3 y st4\ruben\27-02-2017(2)\IMG_154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785" y="2730193"/>
            <a:ext cx="2700000" cy="1806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394297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CuadroTexto"/>
          <p:cNvSpPr txBox="1"/>
          <p:nvPr/>
        </p:nvSpPr>
        <p:spPr>
          <a:xfrm>
            <a:off x="35496" y="4566239"/>
            <a:ext cx="3865102" cy="526585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es-PE" sz="1000" b="1" dirty="0">
                <a:solidFill>
                  <a:prstClr val="black"/>
                </a:solidFill>
              </a:rPr>
              <a:t>Normal</a:t>
            </a:r>
            <a:r>
              <a:rPr lang="es-PE" sz="1000" dirty="0">
                <a:solidFill>
                  <a:prstClr val="black"/>
                </a:solidFill>
              </a:rPr>
              <a:t>: Sin interrupción</a:t>
            </a:r>
          </a:p>
          <a:p>
            <a:r>
              <a:rPr lang="es-PE" sz="1000" b="1" dirty="0">
                <a:solidFill>
                  <a:prstClr val="black"/>
                </a:solidFill>
              </a:rPr>
              <a:t>Restringida: </a:t>
            </a:r>
            <a:r>
              <a:rPr lang="es-PE" sz="1000" dirty="0">
                <a:solidFill>
                  <a:prstClr val="black"/>
                </a:solidFill>
              </a:rPr>
              <a:t>Interrupción de media vía</a:t>
            </a:r>
          </a:p>
          <a:p>
            <a:r>
              <a:rPr lang="es-PE" sz="1000" b="1" dirty="0">
                <a:solidFill>
                  <a:prstClr val="black"/>
                </a:solidFill>
              </a:rPr>
              <a:t>Interrumpida: </a:t>
            </a:r>
            <a:r>
              <a:rPr lang="es-PE" sz="1000" dirty="0">
                <a:solidFill>
                  <a:prstClr val="black"/>
                </a:solidFill>
              </a:rPr>
              <a:t>Interrupción de ambas vías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1259632" y="24490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 ALCANZADAS 2017 </a:t>
            </a:r>
            <a:r>
              <a:rPr lang="es-PE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s-PE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ASPECTOS OPERATIVOS - MANTENIMIENTO</a:t>
            </a:r>
            <a:endParaRPr lang="es-PE" sz="1400" b="1" dirty="0">
              <a:solidFill>
                <a:prstClr val="black">
                  <a:lumMod val="65000"/>
                  <a:lumOff val="3500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endParaRPr lang="es-PE" sz="1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7 CuadroTexto"/>
          <p:cNvSpPr txBox="1"/>
          <p:nvPr/>
        </p:nvSpPr>
        <p:spPr>
          <a:xfrm>
            <a:off x="1073561" y="728233"/>
            <a:ext cx="7046236" cy="26013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7519" tIns="48760" rIns="97519" bIns="48760" rtlCol="0">
            <a:spAutoFit/>
          </a:bodyPr>
          <a:lstStyle>
            <a:defPPr>
              <a:defRPr lang="es-PE"/>
            </a:defPPr>
            <a:lvl1pPr>
              <a:defRPr sz="1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s-PE" sz="1050" dirty="0" smtClean="0">
                <a:solidFill>
                  <a:prstClr val="white"/>
                </a:solidFill>
              </a:rPr>
              <a:t>MANTENIMIENTO DE EMERGENCIA </a:t>
            </a:r>
            <a:r>
              <a:rPr lang="es-PE" sz="1050" dirty="0">
                <a:solidFill>
                  <a:prstClr val="white"/>
                </a:solidFill>
              </a:rPr>
              <a:t>TRAMO 2</a:t>
            </a:r>
          </a:p>
        </p:txBody>
      </p:sp>
      <p:pic>
        <p:nvPicPr>
          <p:cNvPr id="12" name="14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graphicFrame>
        <p:nvGraphicFramePr>
          <p:cNvPr id="13" name="14 Tabla"/>
          <p:cNvGraphicFramePr>
            <a:graphicFrameLocks noGrp="1"/>
          </p:cNvGraphicFramePr>
          <p:nvPr>
            <p:extLst/>
          </p:nvPr>
        </p:nvGraphicFramePr>
        <p:xfrm>
          <a:off x="828739" y="1166876"/>
          <a:ext cx="3907670" cy="1189712"/>
        </p:xfrm>
        <a:graphic>
          <a:graphicData uri="http://schemas.openxmlformats.org/drawingml/2006/table">
            <a:tbl>
              <a:tblPr/>
              <a:tblGrid>
                <a:gridCol w="12086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7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12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324">
                <a:tc gridSpan="3">
                  <a:txBody>
                    <a:bodyPr/>
                    <a:lstStyle>
                      <a:lvl1pPr marL="0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49187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98393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947603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596799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245991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895200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544394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5193594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es-PE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ESTADO DE LA TRANSITABILIDAD POR DERRUMBES - 2017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2" marR="9522" marT="71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31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TIPO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2" marR="9522" marT="71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CANT.</a:t>
                      </a:r>
                      <a:r>
                        <a:rPr lang="es-PE" sz="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DERRUMBES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2" marR="9522" marT="71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INCIDENCIA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2" marR="9522" marT="71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023">
                <a:tc>
                  <a:txBody>
                    <a:bodyPr/>
                    <a:lstStyle>
                      <a:lvl1pPr marL="0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49187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98393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947603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596799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245991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895200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544394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5193594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</a:p>
                  </a:txBody>
                  <a:tcPr marL="9522" marR="9522" marT="71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49187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98393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947603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596799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245991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895200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544394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5193594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es-P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2" marR="9522" marT="71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49187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98393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947603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596799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245991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895200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544394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5193594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es-P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1%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2" marR="9522" marT="71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023">
                <a:tc>
                  <a:txBody>
                    <a:bodyPr/>
                    <a:lstStyle>
                      <a:lvl1pPr marL="0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49187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98393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947603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596799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245991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895200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544394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5193594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Restringida</a:t>
                      </a:r>
                    </a:p>
                  </a:txBody>
                  <a:tcPr marL="9522" marR="9522" marT="71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49187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98393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947603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596799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245991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895200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544394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5193594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es-P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2" marR="9522" marT="71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49187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98393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947603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596799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245991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895200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544394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5193594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es-P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48%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2" marR="9522" marT="71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023">
                <a:tc>
                  <a:txBody>
                    <a:bodyPr/>
                    <a:lstStyle>
                      <a:lvl1pPr marL="0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49187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98393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947603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596799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245991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895200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544394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5193594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Interrrumpida</a:t>
                      </a:r>
                    </a:p>
                  </a:txBody>
                  <a:tcPr marL="9522" marR="9522" marT="71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49187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98393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947603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596799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245991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895200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544394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5193594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es-P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2" marR="9522" marT="71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49187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98393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947603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596799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245991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895200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544394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5193594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es-P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51%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2" marR="9522" marT="71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4" name="17 Tabla"/>
          <p:cNvGraphicFramePr>
            <a:graphicFrameLocks noGrp="1"/>
          </p:cNvGraphicFramePr>
          <p:nvPr>
            <p:extLst/>
          </p:nvPr>
        </p:nvGraphicFramePr>
        <p:xfrm>
          <a:off x="5456372" y="1204615"/>
          <a:ext cx="2858889" cy="648072"/>
        </p:xfrm>
        <a:graphic>
          <a:graphicData uri="http://schemas.openxmlformats.org/drawingml/2006/table">
            <a:tbl>
              <a:tblPr/>
              <a:tblGrid>
                <a:gridCol w="1758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0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516">
                <a:tc>
                  <a:txBody>
                    <a:bodyPr/>
                    <a:lstStyle>
                      <a:lvl1pPr marL="0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49187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98393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947603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596799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245991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895200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544394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5193594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es-PE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SUB-TRAMO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2" marR="9522" marT="7144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49187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98393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947603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596799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245991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895200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544394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5193594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es-PE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VOLUMEN TOTAL</a:t>
                      </a:r>
                      <a:r>
                        <a:rPr lang="es-PE" sz="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2017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2" marR="9522" marT="71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556">
                <a:tc>
                  <a:txBody>
                    <a:bodyPr/>
                    <a:lstStyle>
                      <a:lvl1pPr marL="0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49187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98393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947603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596799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245991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895200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544394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5193594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es-PE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Urcos</a:t>
                      </a:r>
                      <a:r>
                        <a:rPr lang="es-P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</a:t>
                      </a:r>
                      <a:r>
                        <a:rPr lang="es-PE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Inambari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2" marR="9522" marT="71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49187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98393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947603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596799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245991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895200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544394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5193594" algn="l" defTabSz="649187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es-P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26,643 m3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2" marR="9522" marT="71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52" y="2542507"/>
            <a:ext cx="3019112" cy="193932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542507"/>
            <a:ext cx="3004457" cy="193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5583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1"/>
          <a:stretch/>
        </p:blipFill>
        <p:spPr>
          <a:xfrm>
            <a:off x="-1" y="672342"/>
            <a:ext cx="9201601" cy="4471952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1" y="789796"/>
            <a:ext cx="9201600" cy="34673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130025" tIns="65013" rIns="130025" bIns="65013" rtlCol="0">
            <a:spAutoFit/>
          </a:bodyPr>
          <a:lstStyle>
            <a:defPPr>
              <a:defRPr lang="es-PE"/>
            </a:defPPr>
            <a:lvl1pPr>
              <a:defRPr sz="1400" b="1"/>
            </a:lvl1pPr>
          </a:lstStyle>
          <a:p>
            <a:r>
              <a:rPr lang="es-PE" dirty="0" smtClean="0"/>
              <a:t>OBRAS ACCESORIA CONCLUIDAS: km 039+330 al km 039+370</a:t>
            </a:r>
            <a:endParaRPr lang="es-PE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259632" y="24490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 ALCANZADAS 2017 </a:t>
            </a:r>
            <a:r>
              <a:rPr lang="es-PE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s-PE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ASPECTOS OPERATIVOS - MANTENIMIENTO</a:t>
            </a:r>
            <a:endParaRPr lang="es-PE" sz="1400" b="1" dirty="0">
              <a:solidFill>
                <a:prstClr val="black">
                  <a:lumMod val="65000"/>
                  <a:lumOff val="3500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endParaRPr lang="es-PE" sz="1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2" name="1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7820208" y="4729724"/>
            <a:ext cx="1193471" cy="256975"/>
          </a:xfrm>
          <a:prstGeom prst="rect">
            <a:avLst/>
          </a:prstGeom>
          <a:solidFill>
            <a:srgbClr val="345E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874361" y="4732784"/>
            <a:ext cx="11934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50" spc="75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s-PE" sz="1050" spc="75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 039+330</a:t>
            </a:r>
            <a:endParaRPr lang="es-PE" sz="1050" spc="75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93546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r="-11" b="12201"/>
          <a:stretch/>
        </p:blipFill>
        <p:spPr>
          <a:xfrm>
            <a:off x="-1" y="582171"/>
            <a:ext cx="9201601" cy="4562123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1" y="789796"/>
            <a:ext cx="9201600" cy="34673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130025" tIns="65013" rIns="130025" bIns="65013" rtlCol="0">
            <a:spAutoFit/>
          </a:bodyPr>
          <a:lstStyle>
            <a:defPPr>
              <a:defRPr lang="es-PE"/>
            </a:defPPr>
            <a:lvl1pPr>
              <a:defRPr sz="1400" b="1"/>
            </a:lvl1pPr>
          </a:lstStyle>
          <a:p>
            <a:r>
              <a:rPr lang="pt-BR" dirty="0"/>
              <a:t>TRABAJOS DE MANTENIMIENTO DE EMERGENCIA – </a:t>
            </a:r>
            <a:r>
              <a:rPr lang="pt-BR" dirty="0" smtClean="0"/>
              <a:t>km 121+100</a:t>
            </a:r>
            <a:endParaRPr lang="pt-BR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259632" y="24490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 ALCANZADAS 2017 </a:t>
            </a:r>
            <a:r>
              <a:rPr lang="es-PE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s-PE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ASPECTOS OPERATIVOS - MANTENIMIENTO</a:t>
            </a:r>
            <a:endParaRPr lang="es-PE" sz="1400" b="1" dirty="0">
              <a:solidFill>
                <a:prstClr val="black">
                  <a:lumMod val="65000"/>
                  <a:lumOff val="3500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endParaRPr lang="es-PE" sz="1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7751339" y="4660776"/>
            <a:ext cx="1193471" cy="256975"/>
          </a:xfrm>
          <a:prstGeom prst="rect">
            <a:avLst/>
          </a:prstGeom>
          <a:solidFill>
            <a:srgbClr val="345E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7771018" y="4660776"/>
            <a:ext cx="11934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50" spc="75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Km </a:t>
            </a:r>
            <a:r>
              <a:rPr lang="es-PE" sz="1050" spc="75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121+100</a:t>
            </a:r>
            <a:endParaRPr lang="es-PE" sz="1050" spc="75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2" name="1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7308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" t="3624" r="386" b="8181"/>
          <a:stretch/>
        </p:blipFill>
        <p:spPr>
          <a:xfrm>
            <a:off x="-21089" y="599880"/>
            <a:ext cx="9201601" cy="4564952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1" y="789796"/>
            <a:ext cx="9201600" cy="34673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130025" tIns="65013" rIns="130025" bIns="65013" rtlCol="0">
            <a:spAutoFit/>
          </a:bodyPr>
          <a:lstStyle>
            <a:defPPr>
              <a:defRPr lang="es-PE"/>
            </a:defPPr>
            <a:lvl1pPr>
              <a:defRPr sz="1400" b="1"/>
            </a:lvl1pPr>
          </a:lstStyle>
          <a:p>
            <a:r>
              <a:rPr lang="es-PE" dirty="0" smtClean="0"/>
              <a:t>OBRAS ACCESORIA CONCLUIDAS: km 125+394 al km 125+495</a:t>
            </a:r>
            <a:endParaRPr lang="es-PE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259632" y="24490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 ALCANZADAS 2017 </a:t>
            </a:r>
            <a:r>
              <a:rPr lang="es-PE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s-PE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ASPECTOS OPERATIVOS - MANTENIMIENTO</a:t>
            </a:r>
            <a:endParaRPr lang="es-PE" sz="1400" b="1" dirty="0">
              <a:solidFill>
                <a:prstClr val="black">
                  <a:lumMod val="65000"/>
                  <a:lumOff val="3500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endParaRPr lang="es-PE" sz="1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2" name="1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7820208" y="4729724"/>
            <a:ext cx="1193471" cy="256975"/>
          </a:xfrm>
          <a:prstGeom prst="rect">
            <a:avLst/>
          </a:prstGeom>
          <a:solidFill>
            <a:srgbClr val="345E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874361" y="4732784"/>
            <a:ext cx="11934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50" spc="75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s-PE" sz="1050" spc="75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 125+394</a:t>
            </a:r>
            <a:endParaRPr lang="es-PE" sz="1050" spc="75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17586" y="4548232"/>
            <a:ext cx="1540001" cy="362984"/>
            <a:chOff x="54660" y="5374476"/>
            <a:chExt cx="2053335" cy="483979"/>
          </a:xfrm>
        </p:grpSpPr>
        <p:pic>
          <p:nvPicPr>
            <p:cNvPr id="12" name="9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80" y="5374476"/>
              <a:ext cx="1997249" cy="483979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10 CuadroTexto"/>
            <p:cNvSpPr txBox="1"/>
            <p:nvPr/>
          </p:nvSpPr>
          <p:spPr>
            <a:xfrm>
              <a:off x="1565852" y="5422913"/>
              <a:ext cx="542143" cy="338511"/>
            </a:xfrm>
            <a:prstGeom prst="rect">
              <a:avLst/>
            </a:prstGeom>
            <a:noFill/>
          </p:spPr>
          <p:txBody>
            <a:bodyPr wrap="square" lIns="68547" tIns="34274" rIns="68547" bIns="34274" rtlCol="0">
              <a:spAutoFit/>
            </a:bodyPr>
            <a:lstStyle/>
            <a:p>
              <a:pPr defTabSz="685457"/>
              <a:r>
                <a:rPr lang="es-PE" sz="1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%</a:t>
              </a:r>
              <a:endParaRPr lang="es-PE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14 CuadroTexto"/>
            <p:cNvSpPr txBox="1"/>
            <p:nvPr/>
          </p:nvSpPr>
          <p:spPr>
            <a:xfrm>
              <a:off x="54660" y="5422913"/>
              <a:ext cx="1799646" cy="369290"/>
            </a:xfrm>
            <a:prstGeom prst="rect">
              <a:avLst/>
            </a:prstGeom>
            <a:noFill/>
          </p:spPr>
          <p:txBody>
            <a:bodyPr wrap="square" lIns="68547" tIns="34274" rIns="68547" bIns="34274" rtlCol="0">
              <a:spAutoFit/>
            </a:bodyPr>
            <a:lstStyle/>
            <a:p>
              <a:pPr defTabSz="685457"/>
              <a:r>
                <a:rPr lang="es-PE" sz="105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AVANCE      </a:t>
              </a:r>
              <a:r>
                <a:rPr lang="es-PE" sz="135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  <a:endParaRPr lang="es-PE" sz="1050" b="1" dirty="0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03450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-92585" y="818726"/>
            <a:ext cx="9394981" cy="34673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130025" tIns="65013" rIns="130025" bIns="65013" rtlCol="0">
            <a:spAutoFit/>
          </a:bodyPr>
          <a:lstStyle>
            <a:defPPr>
              <a:defRPr lang="es-PE"/>
            </a:defPPr>
            <a:lvl1pPr>
              <a:defRPr sz="1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pt-BR" dirty="0" err="1" smtClean="0"/>
              <a:t>ITM´s</a:t>
            </a:r>
            <a:r>
              <a:rPr lang="pt-BR" dirty="0" smtClean="0"/>
              <a:t> CULMINADOS</a:t>
            </a:r>
            <a:endParaRPr lang="pt-BR" dirty="0"/>
          </a:p>
        </p:txBody>
      </p:sp>
      <p:sp>
        <p:nvSpPr>
          <p:cNvPr id="22" name="21 CuadroTexto"/>
          <p:cNvSpPr txBox="1"/>
          <p:nvPr/>
        </p:nvSpPr>
        <p:spPr>
          <a:xfrm>
            <a:off x="1259632" y="24490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 ALCANZADAS 2017 </a:t>
            </a:r>
            <a:r>
              <a:rPr lang="es-PE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s-PE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ASPECTOS OPERATIVOS - MANTENIMIENTO</a:t>
            </a:r>
            <a:endParaRPr lang="es-PE" sz="1400" b="1" dirty="0">
              <a:solidFill>
                <a:prstClr val="black">
                  <a:lumMod val="65000"/>
                  <a:lumOff val="3500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endParaRPr lang="es-PE" sz="1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7" name="Grupo 26"/>
          <p:cNvGrpSpPr/>
          <p:nvPr/>
        </p:nvGrpSpPr>
        <p:grpSpPr>
          <a:xfrm>
            <a:off x="-842885" y="1325736"/>
            <a:ext cx="4456943" cy="706422"/>
            <a:chOff x="-674928" y="2579744"/>
            <a:chExt cx="5942591" cy="941896"/>
          </a:xfrm>
        </p:grpSpPr>
        <p:sp>
          <p:nvSpPr>
            <p:cNvPr id="50" name="AutoShape 5"/>
            <p:cNvSpPr>
              <a:spLocks/>
            </p:cNvSpPr>
            <p:nvPr/>
          </p:nvSpPr>
          <p:spPr bwMode="auto">
            <a:xfrm rot="5400000">
              <a:off x="3839583" y="2084320"/>
              <a:ext cx="658776" cy="219738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3207"/>
                  </a:lnTo>
                  <a:lnTo>
                    <a:pt x="10755" y="0"/>
                  </a:lnTo>
                  <a:lnTo>
                    <a:pt x="21600" y="3207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5BD49"/>
            </a:solidFill>
            <a:ln>
              <a:noFill/>
            </a:ln>
          </p:spPr>
          <p:txBody>
            <a:bodyPr lIns="0" tIns="0" rIns="0" bIns="0"/>
            <a:lstStyle/>
            <a:p>
              <a:pPr defTabSz="342900">
                <a:defRPr/>
              </a:pPr>
              <a:endParaRPr lang="en-US" sz="1350" kern="0">
                <a:solidFill>
                  <a:srgbClr val="474747"/>
                </a:solidFill>
              </a:endParaRPr>
            </a:p>
          </p:txBody>
        </p:sp>
        <p:sp>
          <p:nvSpPr>
            <p:cNvPr id="51" name="AutoShape 10"/>
            <p:cNvSpPr>
              <a:spLocks/>
            </p:cNvSpPr>
            <p:nvPr/>
          </p:nvSpPr>
          <p:spPr bwMode="auto">
            <a:xfrm rot="5400000">
              <a:off x="716949" y="2905143"/>
              <a:ext cx="941896" cy="29109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9228" y="21600"/>
                  </a:moveTo>
                  <a:lnTo>
                    <a:pt x="0" y="21600"/>
                  </a:lnTo>
                  <a:lnTo>
                    <a:pt x="6493" y="0"/>
                  </a:lnTo>
                  <a:lnTo>
                    <a:pt x="21600" y="0"/>
                  </a:lnTo>
                  <a:close/>
                  <a:moveTo>
                    <a:pt x="19228" y="21600"/>
                  </a:moveTo>
                </a:path>
              </a:pathLst>
            </a:custGeom>
            <a:gradFill flip="none" rotWithShape="1">
              <a:gsLst>
                <a:gs pos="0">
                  <a:srgbClr val="F5BD49"/>
                </a:gs>
                <a:gs pos="100000">
                  <a:srgbClr val="D37C07"/>
                </a:gs>
              </a:gsLst>
              <a:lin ang="16200000" scaled="0"/>
              <a:tileRect/>
            </a:gradFill>
            <a:ln>
              <a:noFill/>
            </a:ln>
          </p:spPr>
          <p:txBody>
            <a:bodyPr lIns="0" tIns="0" rIns="0" bIns="0"/>
            <a:lstStyle/>
            <a:p>
              <a:pPr defTabSz="342900">
                <a:defRPr/>
              </a:pPr>
              <a:endParaRPr lang="en-US" sz="1350" kern="0">
                <a:solidFill>
                  <a:srgbClr val="474747"/>
                </a:solidFill>
              </a:endParaRPr>
            </a:p>
          </p:txBody>
        </p:sp>
        <p:sp>
          <p:nvSpPr>
            <p:cNvPr id="52" name="AutoShape 5"/>
            <p:cNvSpPr>
              <a:spLocks/>
            </p:cNvSpPr>
            <p:nvPr/>
          </p:nvSpPr>
          <p:spPr bwMode="auto">
            <a:xfrm rot="16200000">
              <a:off x="2501566" y="1680407"/>
              <a:ext cx="658776" cy="3008744"/>
            </a:xfrm>
            <a:custGeom>
              <a:avLst/>
              <a:gdLst>
                <a:gd name="connsiteX0" fmla="*/ 21600 w 21600"/>
                <a:gd name="connsiteY0" fmla="*/ 18393 h 18393"/>
                <a:gd name="connsiteX1" fmla="*/ 0 w 21600"/>
                <a:gd name="connsiteY1" fmla="*/ 18393 h 18393"/>
                <a:gd name="connsiteX2" fmla="*/ 0 w 21600"/>
                <a:gd name="connsiteY2" fmla="*/ 0 h 18393"/>
                <a:gd name="connsiteX3" fmla="*/ 21600 w 21600"/>
                <a:gd name="connsiteY3" fmla="*/ 0 h 18393"/>
                <a:gd name="connsiteX4" fmla="*/ 21600 w 21600"/>
                <a:gd name="connsiteY4" fmla="*/ 18393 h 18393"/>
                <a:gd name="connsiteX5" fmla="*/ 21600 w 21600"/>
                <a:gd name="connsiteY5" fmla="*/ 18393 h 1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00" h="18393">
                  <a:moveTo>
                    <a:pt x="21600" y="18393"/>
                  </a:moveTo>
                  <a:lnTo>
                    <a:pt x="0" y="18393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18393"/>
                  </a:lnTo>
                  <a:close/>
                  <a:moveTo>
                    <a:pt x="21600" y="18393"/>
                  </a:moveTo>
                </a:path>
              </a:pathLst>
            </a:custGeom>
            <a:solidFill>
              <a:srgbClr val="F5BD49"/>
            </a:solidFill>
            <a:ln>
              <a:noFill/>
            </a:ln>
          </p:spPr>
          <p:txBody>
            <a:bodyPr lIns="0" tIns="0" rIns="0" bIns="0"/>
            <a:lstStyle/>
            <a:p>
              <a:pPr defTabSz="342900">
                <a:defRPr/>
              </a:pPr>
              <a:endParaRPr lang="en-US" sz="1350" kern="0">
                <a:solidFill>
                  <a:srgbClr val="474747"/>
                </a:solidFill>
              </a:endParaRPr>
            </a:p>
          </p:txBody>
        </p:sp>
        <p:grpSp>
          <p:nvGrpSpPr>
            <p:cNvPr id="53" name="Group 12"/>
            <p:cNvGrpSpPr/>
            <p:nvPr/>
          </p:nvGrpSpPr>
          <p:grpSpPr>
            <a:xfrm>
              <a:off x="-674928" y="2586201"/>
              <a:ext cx="1724141" cy="837240"/>
              <a:chOff x="875957" y="3011681"/>
              <a:chExt cx="1724141" cy="837240"/>
            </a:xfrm>
            <a:solidFill>
              <a:srgbClr val="474747">
                <a:lumMod val="65000"/>
                <a:lumOff val="35000"/>
              </a:srgbClr>
            </a:solidFill>
          </p:grpSpPr>
          <p:sp>
            <p:nvSpPr>
              <p:cNvPr id="55" name="Rectangle 14"/>
              <p:cNvSpPr>
                <a:spLocks/>
              </p:cNvSpPr>
              <p:nvPr/>
            </p:nvSpPr>
            <p:spPr bwMode="auto">
              <a:xfrm rot="5400000">
                <a:off x="1534291" y="2783113"/>
                <a:ext cx="837240" cy="1294375"/>
              </a:xfrm>
              <a:prstGeom prst="rect">
                <a:avLst/>
              </a:prstGeom>
              <a:solidFill>
                <a:srgbClr val="F5BD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342900">
                  <a:defRPr/>
                </a:pPr>
                <a:endParaRPr lang="en-US" sz="1350" kern="0">
                  <a:solidFill>
                    <a:srgbClr val="474747"/>
                  </a:solidFill>
                </a:endParaRPr>
              </a:p>
            </p:txBody>
          </p:sp>
          <p:sp>
            <p:nvSpPr>
              <p:cNvPr id="56" name="Oval 174"/>
              <p:cNvSpPr/>
              <p:nvPr/>
            </p:nvSpPr>
            <p:spPr>
              <a:xfrm>
                <a:off x="875957" y="3015374"/>
                <a:ext cx="832104" cy="832104"/>
              </a:xfrm>
              <a:prstGeom prst="ellipse">
                <a:avLst/>
              </a:prstGeom>
              <a:solidFill>
                <a:srgbClr val="F5BD49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en-US" sz="675" kern="0">
                  <a:solidFill>
                    <a:srgbClr val="474747"/>
                  </a:solidFill>
                  <a:latin typeface="Roboto condensed"/>
                  <a:cs typeface="Roboto condensed"/>
                </a:endParaRPr>
              </a:p>
            </p:txBody>
          </p:sp>
        </p:grpSp>
        <p:sp>
          <p:nvSpPr>
            <p:cNvPr id="54" name="CuadroTexto 53"/>
            <p:cNvSpPr txBox="1"/>
            <p:nvPr/>
          </p:nvSpPr>
          <p:spPr>
            <a:xfrm>
              <a:off x="1542419" y="2912905"/>
              <a:ext cx="3656850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Reposición de Daños causados por derrumbes Noviembre </a:t>
              </a:r>
              <a:r>
                <a:rPr lang="es-PE" sz="105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2014 </a:t>
              </a:r>
              <a:r>
                <a:rPr lang="es-PE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– Abril </a:t>
              </a:r>
              <a:r>
                <a:rPr lang="es-PE" sz="105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2015</a:t>
              </a:r>
              <a:endParaRPr lang="es-PE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0" name="CuadroTexto 29"/>
          <p:cNvSpPr txBox="1"/>
          <p:nvPr/>
        </p:nvSpPr>
        <p:spPr>
          <a:xfrm>
            <a:off x="63778" y="1480046"/>
            <a:ext cx="772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/>
              <a:t>T2</a:t>
            </a:r>
            <a:endParaRPr lang="es-PE" sz="1350" b="1" dirty="0"/>
          </a:p>
        </p:txBody>
      </p:sp>
      <p:pic>
        <p:nvPicPr>
          <p:cNvPr id="57" name="1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48" y="2500536"/>
            <a:ext cx="2700000" cy="2025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432" y="2500536"/>
            <a:ext cx="2700000" cy="2025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416" y="2500536"/>
            <a:ext cx="2700000" cy="20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578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3 Conector recto"/>
          <p:cNvCxnSpPr/>
          <p:nvPr/>
        </p:nvCxnSpPr>
        <p:spPr>
          <a:xfrm>
            <a:off x="-323664" y="2086340"/>
            <a:ext cx="7920000" cy="0"/>
          </a:xfrm>
          <a:prstGeom prst="line">
            <a:avLst/>
          </a:prstGeom>
          <a:ln w="10160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1547664" y="2842657"/>
            <a:ext cx="7920000" cy="0"/>
          </a:xfrm>
          <a:prstGeom prst="line">
            <a:avLst/>
          </a:prstGeom>
          <a:ln w="101600" cmpd="thinThick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Rectángulo"/>
          <p:cNvSpPr/>
          <p:nvPr/>
        </p:nvSpPr>
        <p:spPr>
          <a:xfrm>
            <a:off x="1309714" y="2258647"/>
            <a:ext cx="65292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PE" sz="2800" b="1" u="sng" dirty="0"/>
              <a:t>ASPECTOS OPERATIVOS</a:t>
            </a:r>
            <a:r>
              <a:rPr lang="es-PE" sz="2800" b="1" dirty="0"/>
              <a:t>: </a:t>
            </a:r>
            <a:r>
              <a:rPr lang="es-PE" sz="2800" dirty="0" smtClean="0"/>
              <a:t>MEDIO AMBIENTE</a:t>
            </a:r>
            <a:endParaRPr lang="es-PE" sz="28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259632" y="24490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 ALCANZADAS 2017 </a:t>
            </a:r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ASPECTOS OPERATIVOS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1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29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5 CuadroTexto"/>
          <p:cNvSpPr txBox="1"/>
          <p:nvPr/>
        </p:nvSpPr>
        <p:spPr>
          <a:xfrm>
            <a:off x="1259632" y="24490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 ALCANZADAS 2017 </a:t>
            </a:r>
            <a:r>
              <a:rPr lang="es-PE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s-PE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ASPECTOS OPERATIVOS – MEDIO AMBIENTE</a:t>
            </a:r>
            <a:endParaRPr lang="es-PE" sz="1400" b="1" dirty="0">
              <a:solidFill>
                <a:prstClr val="black">
                  <a:lumMod val="65000"/>
                  <a:lumOff val="3500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17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endParaRPr lang="es-PE" sz="1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16 CuadroTexto"/>
          <p:cNvSpPr txBox="1"/>
          <p:nvPr/>
        </p:nvSpPr>
        <p:spPr>
          <a:xfrm>
            <a:off x="-92585" y="818726"/>
            <a:ext cx="9394981" cy="34673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130025" tIns="65013" rIns="130025" bIns="65013" rtlCol="0">
            <a:spAutoFit/>
          </a:bodyPr>
          <a:lstStyle>
            <a:defPPr>
              <a:defRPr lang="es-PE"/>
            </a:defPPr>
            <a:lvl1pPr>
              <a:defRPr sz="1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pt-BR" dirty="0" smtClean="0"/>
              <a:t>RESIDUOS GENERADOS EN EL 2017 – TRAMO 2</a:t>
            </a:r>
            <a:endParaRPr lang="pt-BR" dirty="0"/>
          </a:p>
        </p:txBody>
      </p:sp>
      <p:sp>
        <p:nvSpPr>
          <p:cNvPr id="11" name="8 CuadroTexto"/>
          <p:cNvSpPr txBox="1"/>
          <p:nvPr/>
        </p:nvSpPr>
        <p:spPr>
          <a:xfrm>
            <a:off x="833023" y="1429175"/>
            <a:ext cx="7469534" cy="495783"/>
          </a:xfrm>
          <a:prstGeom prst="rect">
            <a:avLst/>
          </a:prstGeom>
          <a:noFill/>
        </p:spPr>
        <p:txBody>
          <a:bodyPr wrap="square" lIns="64268" tIns="32134" rIns="64268" bIns="32134" rtlCol="0">
            <a:spAutoFit/>
          </a:bodyPr>
          <a:lstStyle/>
          <a:p>
            <a:pPr algn="just"/>
            <a:r>
              <a:rPr lang="es-PE" sz="1400" dirty="0"/>
              <a:t>Se cumple con lo estipulado en la Ley N° 27314, su Reglamento D.S. N° 057-2004-PCM y su Modificatoria D.L N° 1065</a:t>
            </a:r>
          </a:p>
        </p:txBody>
      </p:sp>
      <p:graphicFrame>
        <p:nvGraphicFramePr>
          <p:cNvPr id="13" name="10 Tabla"/>
          <p:cNvGraphicFramePr>
            <a:graphicFrameLocks noGrp="1"/>
          </p:cNvGraphicFramePr>
          <p:nvPr>
            <p:extLst/>
          </p:nvPr>
        </p:nvGraphicFramePr>
        <p:xfrm>
          <a:off x="2543098" y="3508359"/>
          <a:ext cx="3680281" cy="12623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2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6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60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37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900" b="1" u="none" strike="noStrike" dirty="0">
                          <a:effectLst/>
                        </a:rPr>
                        <a:t>Residuos Generados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5" marR="6695" marT="502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PE" sz="9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2017</a:t>
                      </a:r>
                      <a:endParaRPr lang="es-PE" sz="9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695" marR="6695" marT="502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0985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 smtClean="0">
                          <a:effectLst/>
                        </a:rPr>
                        <a:t>Kg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5" marR="6695" marT="502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Densidad promedio (Kg/m3)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5" marR="6695" marT="502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m</a:t>
                      </a:r>
                      <a:r>
                        <a:rPr lang="es-PE" sz="900" u="none" strike="noStrike" baseline="30000" dirty="0">
                          <a:effectLst/>
                        </a:rPr>
                        <a:t>3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5" marR="6695" marT="502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781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Residuos Orgánicos 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5" marR="6695" marT="502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7,065</a:t>
                      </a:r>
                      <a:r>
                        <a:rPr lang="es-ES" sz="90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s-PE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95" marR="6695" marT="5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149.57</a:t>
                      </a:r>
                      <a:endParaRPr lang="es-PE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695" marR="6695" marT="5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47,1</a:t>
                      </a:r>
                      <a:endParaRPr lang="es-PE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695" marR="6695" marT="5021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781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>
                          <a:effectLst/>
                        </a:rPr>
                        <a:t>Residuos Inorgánicos 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95" marR="6695" marT="502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16,879</a:t>
                      </a:r>
                      <a:endParaRPr lang="es-PE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95" marR="6695" marT="5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149.57</a:t>
                      </a:r>
                      <a:endParaRPr lang="es-PE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695" marR="6695" marT="5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112,5</a:t>
                      </a:r>
                      <a:endParaRPr lang="es-PE" sz="9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695" marR="6695" marT="5021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6" name="14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pic>
        <p:nvPicPr>
          <p:cNvPr id="19" name="Imagen 18" descr="D:\usuario\Escritorio\IIRSA SUR\FOTOGRAFIAS\RRSS\12-DICIEMBRE\102MSDCF\DSC0823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18" y="2052620"/>
            <a:ext cx="2160000" cy="135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n 19" descr="D:\usuario\Escritorio\IIRSA SUR\FOTOGRAFIAS\RRSS\12-DICIEMBRE\102MSDCF\DSC0828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4"/>
          <a:stretch/>
        </p:blipFill>
        <p:spPr bwMode="auto">
          <a:xfrm>
            <a:off x="6908340" y="2052620"/>
            <a:ext cx="2160000" cy="135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n 20" descr="D:\usuario\Escritorio\IIRSA SUR\Fotografias\RRSS\OCTUBRE\103MSDCF\DSC0729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7"/>
          <a:stretch/>
        </p:blipFill>
        <p:spPr bwMode="auto">
          <a:xfrm>
            <a:off x="2480992" y="2052620"/>
            <a:ext cx="2160000" cy="135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" t="22951" r="11656" b="7458"/>
          <a:stretch/>
        </p:blipFill>
        <p:spPr>
          <a:xfrm>
            <a:off x="4694666" y="2048980"/>
            <a:ext cx="2160000" cy="135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1575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18"/>
          <p:cNvSpPr txBox="1"/>
          <p:nvPr/>
        </p:nvSpPr>
        <p:spPr>
          <a:xfrm>
            <a:off x="5415814" y="1668407"/>
            <a:ext cx="2990095" cy="183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s-PE" sz="800" b="1" dirty="0">
                <a:solidFill>
                  <a:schemeClr val="bg1"/>
                </a:solidFill>
                <a:latin typeface="Tahoma"/>
                <a:cs typeface="Tahoma"/>
              </a:rPr>
              <a:t>Lima, Marzo de 2013</a:t>
            </a:r>
          </a:p>
        </p:txBody>
      </p:sp>
      <p:sp>
        <p:nvSpPr>
          <p:cNvPr id="90" name="89 Rectángulo redondeado"/>
          <p:cNvSpPr/>
          <p:nvPr/>
        </p:nvSpPr>
        <p:spPr>
          <a:xfrm>
            <a:off x="216942" y="942985"/>
            <a:ext cx="8640960" cy="3985041"/>
          </a:xfrm>
          <a:prstGeom prst="roundRect">
            <a:avLst>
              <a:gd name="adj" fmla="val 2749"/>
            </a:avLst>
          </a:prstGeom>
          <a:solidFill>
            <a:srgbClr val="7E6F3A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81" tIns="32140" rIns="64281" bIns="32140" rtlCol="0" anchor="ctr"/>
          <a:lstStyle/>
          <a:p>
            <a:pPr algn="ctr"/>
            <a:r>
              <a:rPr lang="es-ES" sz="1000" dirty="0"/>
              <a:t> </a:t>
            </a:r>
          </a:p>
        </p:txBody>
      </p:sp>
      <p:grpSp>
        <p:nvGrpSpPr>
          <p:cNvPr id="91" name="90 Grupo"/>
          <p:cNvGrpSpPr/>
          <p:nvPr/>
        </p:nvGrpSpPr>
        <p:grpSpPr>
          <a:xfrm>
            <a:off x="2344043" y="1257187"/>
            <a:ext cx="5369799" cy="3538798"/>
            <a:chOff x="3284511" y="1734770"/>
            <a:chExt cx="5369799" cy="4716941"/>
          </a:xfrm>
        </p:grpSpPr>
        <p:sp>
          <p:nvSpPr>
            <p:cNvPr id="92" name="91 Forma libre"/>
            <p:cNvSpPr/>
            <p:nvPr/>
          </p:nvSpPr>
          <p:spPr>
            <a:xfrm>
              <a:off x="6573700" y="1879712"/>
              <a:ext cx="1807535" cy="3285461"/>
            </a:xfrm>
            <a:custGeom>
              <a:avLst/>
              <a:gdLst>
                <a:gd name="connsiteX0" fmla="*/ 1095154 w 1807535"/>
                <a:gd name="connsiteY0" fmla="*/ 0 h 3285461"/>
                <a:gd name="connsiteX1" fmla="*/ 1073889 w 1807535"/>
                <a:gd name="connsiteY1" fmla="*/ 308345 h 3285461"/>
                <a:gd name="connsiteX2" fmla="*/ 1084521 w 1807535"/>
                <a:gd name="connsiteY2" fmla="*/ 435935 h 3285461"/>
                <a:gd name="connsiteX3" fmla="*/ 1095154 w 1807535"/>
                <a:gd name="connsiteY3" fmla="*/ 552893 h 3285461"/>
                <a:gd name="connsiteX4" fmla="*/ 1137684 w 1807535"/>
                <a:gd name="connsiteY4" fmla="*/ 648586 h 3285461"/>
                <a:gd name="connsiteX5" fmla="*/ 1180214 w 1807535"/>
                <a:gd name="connsiteY5" fmla="*/ 701749 h 3285461"/>
                <a:gd name="connsiteX6" fmla="*/ 1180214 w 1807535"/>
                <a:gd name="connsiteY6" fmla="*/ 776177 h 3285461"/>
                <a:gd name="connsiteX7" fmla="*/ 1180214 w 1807535"/>
                <a:gd name="connsiteY7" fmla="*/ 776177 h 3285461"/>
                <a:gd name="connsiteX8" fmla="*/ 1307805 w 1807535"/>
                <a:gd name="connsiteY8" fmla="*/ 797442 h 3285461"/>
                <a:gd name="connsiteX9" fmla="*/ 1403498 w 1807535"/>
                <a:gd name="connsiteY9" fmla="*/ 808075 h 3285461"/>
                <a:gd name="connsiteX10" fmla="*/ 1477926 w 1807535"/>
                <a:gd name="connsiteY10" fmla="*/ 861238 h 3285461"/>
                <a:gd name="connsiteX11" fmla="*/ 1477926 w 1807535"/>
                <a:gd name="connsiteY11" fmla="*/ 861238 h 3285461"/>
                <a:gd name="connsiteX12" fmla="*/ 1456661 w 1807535"/>
                <a:gd name="connsiteY12" fmla="*/ 999461 h 3285461"/>
                <a:gd name="connsiteX13" fmla="*/ 1467293 w 1807535"/>
                <a:gd name="connsiteY13" fmla="*/ 1084521 h 3285461"/>
                <a:gd name="connsiteX14" fmla="*/ 1531089 w 1807535"/>
                <a:gd name="connsiteY14" fmla="*/ 1137684 h 3285461"/>
                <a:gd name="connsiteX15" fmla="*/ 1626782 w 1807535"/>
                <a:gd name="connsiteY15" fmla="*/ 1254642 h 3285461"/>
                <a:gd name="connsiteX16" fmla="*/ 1669312 w 1807535"/>
                <a:gd name="connsiteY16" fmla="*/ 1360968 h 3285461"/>
                <a:gd name="connsiteX17" fmla="*/ 1711842 w 1807535"/>
                <a:gd name="connsiteY17" fmla="*/ 1499191 h 3285461"/>
                <a:gd name="connsiteX18" fmla="*/ 1775638 w 1807535"/>
                <a:gd name="connsiteY18" fmla="*/ 1605517 h 3285461"/>
                <a:gd name="connsiteX19" fmla="*/ 1807535 w 1807535"/>
                <a:gd name="connsiteY19" fmla="*/ 1658680 h 3285461"/>
                <a:gd name="connsiteX20" fmla="*/ 1807535 w 1807535"/>
                <a:gd name="connsiteY20" fmla="*/ 1658680 h 3285461"/>
                <a:gd name="connsiteX21" fmla="*/ 1733107 w 1807535"/>
                <a:gd name="connsiteY21" fmla="*/ 1807535 h 3285461"/>
                <a:gd name="connsiteX22" fmla="*/ 1754372 w 1807535"/>
                <a:gd name="connsiteY22" fmla="*/ 1892596 h 3285461"/>
                <a:gd name="connsiteX23" fmla="*/ 1786270 w 1807535"/>
                <a:gd name="connsiteY23" fmla="*/ 1967024 h 3285461"/>
                <a:gd name="connsiteX24" fmla="*/ 1786270 w 1807535"/>
                <a:gd name="connsiteY24" fmla="*/ 1967024 h 3285461"/>
                <a:gd name="connsiteX25" fmla="*/ 1796903 w 1807535"/>
                <a:gd name="connsiteY25" fmla="*/ 2105247 h 3285461"/>
                <a:gd name="connsiteX26" fmla="*/ 1743740 w 1807535"/>
                <a:gd name="connsiteY26" fmla="*/ 2179675 h 3285461"/>
                <a:gd name="connsiteX27" fmla="*/ 1690577 w 1807535"/>
                <a:gd name="connsiteY27" fmla="*/ 2243470 h 3285461"/>
                <a:gd name="connsiteX28" fmla="*/ 1701210 w 1807535"/>
                <a:gd name="connsiteY28" fmla="*/ 2317898 h 3285461"/>
                <a:gd name="connsiteX29" fmla="*/ 1765005 w 1807535"/>
                <a:gd name="connsiteY29" fmla="*/ 2381693 h 3285461"/>
                <a:gd name="connsiteX30" fmla="*/ 1765005 w 1807535"/>
                <a:gd name="connsiteY30" fmla="*/ 2541182 h 3285461"/>
                <a:gd name="connsiteX31" fmla="*/ 1711842 w 1807535"/>
                <a:gd name="connsiteY31" fmla="*/ 2700670 h 3285461"/>
                <a:gd name="connsiteX32" fmla="*/ 1626782 w 1807535"/>
                <a:gd name="connsiteY32" fmla="*/ 2785731 h 3285461"/>
                <a:gd name="connsiteX33" fmla="*/ 1499191 w 1807535"/>
                <a:gd name="connsiteY33" fmla="*/ 2881424 h 3285461"/>
                <a:gd name="connsiteX34" fmla="*/ 1318438 w 1807535"/>
                <a:gd name="connsiteY34" fmla="*/ 2892056 h 3285461"/>
                <a:gd name="connsiteX35" fmla="*/ 1212112 w 1807535"/>
                <a:gd name="connsiteY35" fmla="*/ 2881424 h 3285461"/>
                <a:gd name="connsiteX36" fmla="*/ 1148317 w 1807535"/>
                <a:gd name="connsiteY36" fmla="*/ 2902689 h 3285461"/>
                <a:gd name="connsiteX37" fmla="*/ 1031358 w 1807535"/>
                <a:gd name="connsiteY37" fmla="*/ 2987749 h 3285461"/>
                <a:gd name="connsiteX38" fmla="*/ 946298 w 1807535"/>
                <a:gd name="connsiteY38" fmla="*/ 3019647 h 3285461"/>
                <a:gd name="connsiteX39" fmla="*/ 861238 w 1807535"/>
                <a:gd name="connsiteY39" fmla="*/ 3030280 h 3285461"/>
                <a:gd name="connsiteX40" fmla="*/ 818707 w 1807535"/>
                <a:gd name="connsiteY40" fmla="*/ 3094075 h 3285461"/>
                <a:gd name="connsiteX41" fmla="*/ 765545 w 1807535"/>
                <a:gd name="connsiteY41" fmla="*/ 3179135 h 3285461"/>
                <a:gd name="connsiteX42" fmla="*/ 765545 w 1807535"/>
                <a:gd name="connsiteY42" fmla="*/ 3179135 h 3285461"/>
                <a:gd name="connsiteX43" fmla="*/ 606056 w 1807535"/>
                <a:gd name="connsiteY43" fmla="*/ 3211033 h 3285461"/>
                <a:gd name="connsiteX44" fmla="*/ 542261 w 1807535"/>
                <a:gd name="connsiteY44" fmla="*/ 3168503 h 3285461"/>
                <a:gd name="connsiteX45" fmla="*/ 478465 w 1807535"/>
                <a:gd name="connsiteY45" fmla="*/ 3189768 h 3285461"/>
                <a:gd name="connsiteX46" fmla="*/ 404038 w 1807535"/>
                <a:gd name="connsiteY46" fmla="*/ 3242931 h 3285461"/>
                <a:gd name="connsiteX47" fmla="*/ 265814 w 1807535"/>
                <a:gd name="connsiteY47" fmla="*/ 3242931 h 3285461"/>
                <a:gd name="connsiteX48" fmla="*/ 138224 w 1807535"/>
                <a:gd name="connsiteY48" fmla="*/ 3253563 h 3285461"/>
                <a:gd name="connsiteX49" fmla="*/ 0 w 1807535"/>
                <a:gd name="connsiteY49" fmla="*/ 3285461 h 3285461"/>
                <a:gd name="connsiteX50" fmla="*/ 0 w 1807535"/>
                <a:gd name="connsiteY50" fmla="*/ 3285461 h 328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807535" h="3285461">
                  <a:moveTo>
                    <a:pt x="1095154" y="0"/>
                  </a:moveTo>
                  <a:lnTo>
                    <a:pt x="1073889" y="308345"/>
                  </a:lnTo>
                  <a:lnTo>
                    <a:pt x="1084521" y="435935"/>
                  </a:lnTo>
                  <a:lnTo>
                    <a:pt x="1095154" y="552893"/>
                  </a:lnTo>
                  <a:lnTo>
                    <a:pt x="1137684" y="648586"/>
                  </a:lnTo>
                  <a:lnTo>
                    <a:pt x="1180214" y="701749"/>
                  </a:lnTo>
                  <a:lnTo>
                    <a:pt x="1180214" y="776177"/>
                  </a:lnTo>
                  <a:lnTo>
                    <a:pt x="1180214" y="776177"/>
                  </a:lnTo>
                  <a:lnTo>
                    <a:pt x="1307805" y="797442"/>
                  </a:lnTo>
                  <a:lnTo>
                    <a:pt x="1403498" y="808075"/>
                  </a:lnTo>
                  <a:lnTo>
                    <a:pt x="1477926" y="861238"/>
                  </a:lnTo>
                  <a:lnTo>
                    <a:pt x="1477926" y="861238"/>
                  </a:lnTo>
                  <a:lnTo>
                    <a:pt x="1456661" y="999461"/>
                  </a:lnTo>
                  <a:lnTo>
                    <a:pt x="1467293" y="1084521"/>
                  </a:lnTo>
                  <a:lnTo>
                    <a:pt x="1531089" y="1137684"/>
                  </a:lnTo>
                  <a:lnTo>
                    <a:pt x="1626782" y="1254642"/>
                  </a:lnTo>
                  <a:lnTo>
                    <a:pt x="1669312" y="1360968"/>
                  </a:lnTo>
                  <a:lnTo>
                    <a:pt x="1711842" y="1499191"/>
                  </a:lnTo>
                  <a:lnTo>
                    <a:pt x="1775638" y="1605517"/>
                  </a:lnTo>
                  <a:lnTo>
                    <a:pt x="1807535" y="1658680"/>
                  </a:lnTo>
                  <a:lnTo>
                    <a:pt x="1807535" y="1658680"/>
                  </a:lnTo>
                  <a:lnTo>
                    <a:pt x="1733107" y="1807535"/>
                  </a:lnTo>
                  <a:lnTo>
                    <a:pt x="1754372" y="1892596"/>
                  </a:lnTo>
                  <a:lnTo>
                    <a:pt x="1786270" y="1967024"/>
                  </a:lnTo>
                  <a:lnTo>
                    <a:pt x="1786270" y="1967024"/>
                  </a:lnTo>
                  <a:lnTo>
                    <a:pt x="1796903" y="2105247"/>
                  </a:lnTo>
                  <a:lnTo>
                    <a:pt x="1743740" y="2179675"/>
                  </a:lnTo>
                  <a:lnTo>
                    <a:pt x="1690577" y="2243470"/>
                  </a:lnTo>
                  <a:lnTo>
                    <a:pt x="1701210" y="2317898"/>
                  </a:lnTo>
                  <a:lnTo>
                    <a:pt x="1765005" y="2381693"/>
                  </a:lnTo>
                  <a:lnTo>
                    <a:pt x="1765005" y="2541182"/>
                  </a:lnTo>
                  <a:lnTo>
                    <a:pt x="1711842" y="2700670"/>
                  </a:lnTo>
                  <a:lnTo>
                    <a:pt x="1626782" y="2785731"/>
                  </a:lnTo>
                  <a:lnTo>
                    <a:pt x="1499191" y="2881424"/>
                  </a:lnTo>
                  <a:lnTo>
                    <a:pt x="1318438" y="2892056"/>
                  </a:lnTo>
                  <a:lnTo>
                    <a:pt x="1212112" y="2881424"/>
                  </a:lnTo>
                  <a:lnTo>
                    <a:pt x="1148317" y="2902689"/>
                  </a:lnTo>
                  <a:lnTo>
                    <a:pt x="1031358" y="2987749"/>
                  </a:lnTo>
                  <a:lnTo>
                    <a:pt x="946298" y="3019647"/>
                  </a:lnTo>
                  <a:lnTo>
                    <a:pt x="861238" y="3030280"/>
                  </a:lnTo>
                  <a:lnTo>
                    <a:pt x="818707" y="3094075"/>
                  </a:lnTo>
                  <a:lnTo>
                    <a:pt x="765545" y="3179135"/>
                  </a:lnTo>
                  <a:lnTo>
                    <a:pt x="765545" y="3179135"/>
                  </a:lnTo>
                  <a:lnTo>
                    <a:pt x="606056" y="3211033"/>
                  </a:lnTo>
                  <a:lnTo>
                    <a:pt x="542261" y="3168503"/>
                  </a:lnTo>
                  <a:lnTo>
                    <a:pt x="478465" y="3189768"/>
                  </a:lnTo>
                  <a:lnTo>
                    <a:pt x="404038" y="3242931"/>
                  </a:lnTo>
                  <a:lnTo>
                    <a:pt x="265814" y="3242931"/>
                  </a:lnTo>
                  <a:lnTo>
                    <a:pt x="138224" y="3253563"/>
                  </a:lnTo>
                  <a:lnTo>
                    <a:pt x="0" y="3285461"/>
                  </a:lnTo>
                  <a:lnTo>
                    <a:pt x="0" y="3285461"/>
                  </a:lnTo>
                </a:path>
              </a:pathLst>
            </a:custGeom>
            <a:noFill/>
            <a:ln w="114300">
              <a:solidFill>
                <a:srgbClr val="ABEF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92 Forma libre"/>
            <p:cNvSpPr/>
            <p:nvPr/>
          </p:nvSpPr>
          <p:spPr>
            <a:xfrm>
              <a:off x="3787970" y="5175805"/>
              <a:ext cx="2806995" cy="1233377"/>
            </a:xfrm>
            <a:custGeom>
              <a:avLst/>
              <a:gdLst>
                <a:gd name="connsiteX0" fmla="*/ 2806995 w 2806995"/>
                <a:gd name="connsiteY0" fmla="*/ 0 h 1233377"/>
                <a:gd name="connsiteX1" fmla="*/ 2647507 w 2806995"/>
                <a:gd name="connsiteY1" fmla="*/ 21266 h 1233377"/>
                <a:gd name="connsiteX2" fmla="*/ 2519916 w 2806995"/>
                <a:gd name="connsiteY2" fmla="*/ 42531 h 1233377"/>
                <a:gd name="connsiteX3" fmla="*/ 2434856 w 2806995"/>
                <a:gd name="connsiteY3" fmla="*/ 85061 h 1233377"/>
                <a:gd name="connsiteX4" fmla="*/ 2381693 w 2806995"/>
                <a:gd name="connsiteY4" fmla="*/ 159489 h 1233377"/>
                <a:gd name="connsiteX5" fmla="*/ 2381693 w 2806995"/>
                <a:gd name="connsiteY5" fmla="*/ 159489 h 1233377"/>
                <a:gd name="connsiteX6" fmla="*/ 2339163 w 2806995"/>
                <a:gd name="connsiteY6" fmla="*/ 329610 h 1233377"/>
                <a:gd name="connsiteX7" fmla="*/ 2339163 w 2806995"/>
                <a:gd name="connsiteY7" fmla="*/ 372140 h 1233377"/>
                <a:gd name="connsiteX8" fmla="*/ 2264735 w 2806995"/>
                <a:gd name="connsiteY8" fmla="*/ 446568 h 1233377"/>
                <a:gd name="connsiteX9" fmla="*/ 2169042 w 2806995"/>
                <a:gd name="connsiteY9" fmla="*/ 467833 h 1233377"/>
                <a:gd name="connsiteX10" fmla="*/ 1998921 w 2806995"/>
                <a:gd name="connsiteY10" fmla="*/ 478466 h 1233377"/>
                <a:gd name="connsiteX11" fmla="*/ 1924493 w 2806995"/>
                <a:gd name="connsiteY11" fmla="*/ 542261 h 1233377"/>
                <a:gd name="connsiteX12" fmla="*/ 1828800 w 2806995"/>
                <a:gd name="connsiteY12" fmla="*/ 542261 h 1233377"/>
                <a:gd name="connsiteX13" fmla="*/ 1711842 w 2806995"/>
                <a:gd name="connsiteY13" fmla="*/ 520996 h 1233377"/>
                <a:gd name="connsiteX14" fmla="*/ 1648047 w 2806995"/>
                <a:gd name="connsiteY14" fmla="*/ 531628 h 1233377"/>
                <a:gd name="connsiteX15" fmla="*/ 1648047 w 2806995"/>
                <a:gd name="connsiteY15" fmla="*/ 531628 h 1233377"/>
                <a:gd name="connsiteX16" fmla="*/ 1594884 w 2806995"/>
                <a:gd name="connsiteY16" fmla="*/ 680484 h 1233377"/>
                <a:gd name="connsiteX17" fmla="*/ 1520456 w 2806995"/>
                <a:gd name="connsiteY17" fmla="*/ 701749 h 1233377"/>
                <a:gd name="connsiteX18" fmla="*/ 1403498 w 2806995"/>
                <a:gd name="connsiteY18" fmla="*/ 786810 h 1233377"/>
                <a:gd name="connsiteX19" fmla="*/ 1403498 w 2806995"/>
                <a:gd name="connsiteY19" fmla="*/ 946298 h 1233377"/>
                <a:gd name="connsiteX20" fmla="*/ 1403498 w 2806995"/>
                <a:gd name="connsiteY20" fmla="*/ 1105787 h 1233377"/>
                <a:gd name="connsiteX21" fmla="*/ 1329070 w 2806995"/>
                <a:gd name="connsiteY21" fmla="*/ 1127052 h 1233377"/>
                <a:gd name="connsiteX22" fmla="*/ 1190847 w 2806995"/>
                <a:gd name="connsiteY22" fmla="*/ 1084521 h 1233377"/>
                <a:gd name="connsiteX23" fmla="*/ 1052623 w 2806995"/>
                <a:gd name="connsiteY23" fmla="*/ 1052624 h 1233377"/>
                <a:gd name="connsiteX24" fmla="*/ 967563 w 2806995"/>
                <a:gd name="connsiteY24" fmla="*/ 1116419 h 1233377"/>
                <a:gd name="connsiteX25" fmla="*/ 882502 w 2806995"/>
                <a:gd name="connsiteY25" fmla="*/ 1169582 h 1233377"/>
                <a:gd name="connsiteX26" fmla="*/ 882502 w 2806995"/>
                <a:gd name="connsiteY26" fmla="*/ 1169582 h 1233377"/>
                <a:gd name="connsiteX27" fmla="*/ 829340 w 2806995"/>
                <a:gd name="connsiteY27" fmla="*/ 1201480 h 1233377"/>
                <a:gd name="connsiteX28" fmla="*/ 744279 w 2806995"/>
                <a:gd name="connsiteY28" fmla="*/ 1158949 h 1233377"/>
                <a:gd name="connsiteX29" fmla="*/ 648586 w 2806995"/>
                <a:gd name="connsiteY29" fmla="*/ 1233377 h 1233377"/>
                <a:gd name="connsiteX30" fmla="*/ 499730 w 2806995"/>
                <a:gd name="connsiteY30" fmla="*/ 1158949 h 1233377"/>
                <a:gd name="connsiteX31" fmla="*/ 372140 w 2806995"/>
                <a:gd name="connsiteY31" fmla="*/ 1222745 h 1233377"/>
                <a:gd name="connsiteX32" fmla="*/ 223284 w 2806995"/>
                <a:gd name="connsiteY32" fmla="*/ 1180214 h 1233377"/>
                <a:gd name="connsiteX33" fmla="*/ 106326 w 2806995"/>
                <a:gd name="connsiteY33" fmla="*/ 1169582 h 1233377"/>
                <a:gd name="connsiteX34" fmla="*/ 0 w 2806995"/>
                <a:gd name="connsiteY34" fmla="*/ 1201480 h 1233377"/>
                <a:gd name="connsiteX35" fmla="*/ 0 w 2806995"/>
                <a:gd name="connsiteY35" fmla="*/ 1201480 h 123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806995" h="1233377">
                  <a:moveTo>
                    <a:pt x="2806995" y="0"/>
                  </a:moveTo>
                  <a:lnTo>
                    <a:pt x="2647507" y="21266"/>
                  </a:lnTo>
                  <a:lnTo>
                    <a:pt x="2519916" y="42531"/>
                  </a:lnTo>
                  <a:lnTo>
                    <a:pt x="2434856" y="85061"/>
                  </a:lnTo>
                  <a:lnTo>
                    <a:pt x="2381693" y="159489"/>
                  </a:lnTo>
                  <a:lnTo>
                    <a:pt x="2381693" y="159489"/>
                  </a:lnTo>
                  <a:lnTo>
                    <a:pt x="2339163" y="329610"/>
                  </a:lnTo>
                  <a:lnTo>
                    <a:pt x="2339163" y="372140"/>
                  </a:lnTo>
                  <a:lnTo>
                    <a:pt x="2264735" y="446568"/>
                  </a:lnTo>
                  <a:lnTo>
                    <a:pt x="2169042" y="467833"/>
                  </a:lnTo>
                  <a:lnTo>
                    <a:pt x="1998921" y="478466"/>
                  </a:lnTo>
                  <a:lnTo>
                    <a:pt x="1924493" y="542261"/>
                  </a:lnTo>
                  <a:lnTo>
                    <a:pt x="1828800" y="542261"/>
                  </a:lnTo>
                  <a:lnTo>
                    <a:pt x="1711842" y="520996"/>
                  </a:lnTo>
                  <a:lnTo>
                    <a:pt x="1648047" y="531628"/>
                  </a:lnTo>
                  <a:lnTo>
                    <a:pt x="1648047" y="531628"/>
                  </a:lnTo>
                  <a:lnTo>
                    <a:pt x="1594884" y="680484"/>
                  </a:lnTo>
                  <a:lnTo>
                    <a:pt x="1520456" y="701749"/>
                  </a:lnTo>
                  <a:lnTo>
                    <a:pt x="1403498" y="786810"/>
                  </a:lnTo>
                  <a:lnTo>
                    <a:pt x="1403498" y="946298"/>
                  </a:lnTo>
                  <a:lnTo>
                    <a:pt x="1403498" y="1105787"/>
                  </a:lnTo>
                  <a:lnTo>
                    <a:pt x="1329070" y="1127052"/>
                  </a:lnTo>
                  <a:lnTo>
                    <a:pt x="1190847" y="1084521"/>
                  </a:lnTo>
                  <a:lnTo>
                    <a:pt x="1052623" y="1052624"/>
                  </a:lnTo>
                  <a:lnTo>
                    <a:pt x="967563" y="1116419"/>
                  </a:lnTo>
                  <a:lnTo>
                    <a:pt x="882502" y="1169582"/>
                  </a:lnTo>
                  <a:lnTo>
                    <a:pt x="882502" y="1169582"/>
                  </a:lnTo>
                  <a:lnTo>
                    <a:pt x="829340" y="1201480"/>
                  </a:lnTo>
                  <a:lnTo>
                    <a:pt x="744279" y="1158949"/>
                  </a:lnTo>
                  <a:lnTo>
                    <a:pt x="648586" y="1233377"/>
                  </a:lnTo>
                  <a:lnTo>
                    <a:pt x="499730" y="1158949"/>
                  </a:lnTo>
                  <a:lnTo>
                    <a:pt x="372140" y="1222745"/>
                  </a:lnTo>
                  <a:lnTo>
                    <a:pt x="223284" y="1180214"/>
                  </a:lnTo>
                  <a:lnTo>
                    <a:pt x="106326" y="1169582"/>
                  </a:lnTo>
                  <a:lnTo>
                    <a:pt x="0" y="1201480"/>
                  </a:lnTo>
                  <a:lnTo>
                    <a:pt x="0" y="1201480"/>
                  </a:lnTo>
                </a:path>
              </a:pathLst>
            </a:custGeom>
            <a:ln w="114300">
              <a:solidFill>
                <a:srgbClr val="ABEF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26 CuadroTexto"/>
            <p:cNvSpPr txBox="1">
              <a:spLocks noChangeArrowheads="1"/>
            </p:cNvSpPr>
            <p:nvPr/>
          </p:nvSpPr>
          <p:spPr bwMode="auto">
            <a:xfrm>
              <a:off x="7835328" y="1734770"/>
              <a:ext cx="818982" cy="273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ts val="773"/>
                </a:lnSpc>
              </a:pPr>
              <a:r>
                <a:rPr lang="es-PE" sz="1000" b="1" dirty="0">
                  <a:solidFill>
                    <a:srgbClr val="ADA613"/>
                  </a:solidFill>
                  <a:latin typeface="Calibri" pitchFamily="34" charset="0"/>
                </a:rPr>
                <a:t>IÑAPARI</a:t>
              </a:r>
            </a:p>
            <a:p>
              <a:pPr eaLnBrk="1" hangingPunct="1">
                <a:lnSpc>
                  <a:spcPts val="773"/>
                </a:lnSpc>
              </a:pPr>
              <a:r>
                <a:rPr lang="es-PE" sz="1000" b="1" dirty="0">
                  <a:solidFill>
                    <a:srgbClr val="ADA613"/>
                  </a:solidFill>
                  <a:latin typeface="Calibri" pitchFamily="34" charset="0"/>
                </a:rPr>
                <a:t>Km. </a:t>
              </a:r>
              <a:r>
                <a:rPr lang="es-PE" sz="1000" b="1" dirty="0" smtClean="0">
                  <a:solidFill>
                    <a:srgbClr val="ADA613"/>
                  </a:solidFill>
                  <a:latin typeface="Calibri" pitchFamily="34" charset="0"/>
                </a:rPr>
                <a:t>656+742</a:t>
              </a:r>
              <a:endParaRPr lang="es-PE" sz="1000" b="1" dirty="0">
                <a:solidFill>
                  <a:srgbClr val="ADA613"/>
                </a:solidFill>
                <a:latin typeface="Calibri" pitchFamily="34" charset="0"/>
              </a:endParaRPr>
            </a:p>
          </p:txBody>
        </p:sp>
        <p:sp>
          <p:nvSpPr>
            <p:cNvPr id="95" name="94 CuadroTexto"/>
            <p:cNvSpPr txBox="1">
              <a:spLocks noChangeArrowheads="1"/>
            </p:cNvSpPr>
            <p:nvPr/>
          </p:nvSpPr>
          <p:spPr bwMode="auto">
            <a:xfrm>
              <a:off x="6070574" y="4597034"/>
              <a:ext cx="907504" cy="273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ts val="773"/>
                </a:lnSpc>
              </a:pPr>
              <a:r>
                <a:rPr lang="es-PE" sz="1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PTE. INAMBARI</a:t>
              </a:r>
            </a:p>
            <a:p>
              <a:pPr eaLnBrk="1" hangingPunct="1">
                <a:lnSpc>
                  <a:spcPts val="773"/>
                </a:lnSpc>
              </a:pPr>
              <a:r>
                <a:rPr lang="es-PE" sz="1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Km. 246</a:t>
              </a:r>
            </a:p>
          </p:txBody>
        </p:sp>
        <p:sp>
          <p:nvSpPr>
            <p:cNvPr id="96" name="26 CuadroTexto"/>
            <p:cNvSpPr txBox="1">
              <a:spLocks noChangeArrowheads="1"/>
            </p:cNvSpPr>
            <p:nvPr/>
          </p:nvSpPr>
          <p:spPr bwMode="auto">
            <a:xfrm>
              <a:off x="3284511" y="6094045"/>
              <a:ext cx="639217" cy="273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ts val="773"/>
                </a:lnSpc>
              </a:pPr>
              <a:r>
                <a:rPr lang="es-PE" sz="1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URCOS</a:t>
              </a:r>
            </a:p>
            <a:p>
              <a:pPr eaLnBrk="1" hangingPunct="1">
                <a:lnSpc>
                  <a:spcPts val="773"/>
                </a:lnSpc>
              </a:pPr>
              <a:r>
                <a:rPr lang="es-PE" sz="1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Km. 0</a:t>
              </a:r>
            </a:p>
          </p:txBody>
        </p:sp>
        <p:sp>
          <p:nvSpPr>
            <p:cNvPr id="97" name="15 CuadroTexto"/>
            <p:cNvSpPr txBox="1">
              <a:spLocks noChangeArrowheads="1"/>
            </p:cNvSpPr>
            <p:nvPr/>
          </p:nvSpPr>
          <p:spPr bwMode="auto">
            <a:xfrm>
              <a:off x="3977704" y="6021810"/>
              <a:ext cx="428625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ts val="633"/>
                </a:lnSpc>
              </a:pPr>
              <a:r>
                <a:rPr lang="es-PE" sz="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</a:rPr>
                <a:t>Ccatcca</a:t>
              </a:r>
              <a:endParaRPr lang="es-PE" sz="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endParaRPr>
            </a:p>
            <a:p>
              <a:pPr eaLnBrk="1" hangingPunct="1">
                <a:lnSpc>
                  <a:spcPts val="633"/>
                </a:lnSpc>
              </a:pPr>
              <a:r>
                <a:rPr lang="es-PE" sz="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</a:rPr>
                <a:t>Km. 23</a:t>
              </a:r>
            </a:p>
          </p:txBody>
        </p:sp>
        <p:sp>
          <p:nvSpPr>
            <p:cNvPr id="98" name="16 CuadroTexto"/>
            <p:cNvSpPr txBox="1">
              <a:spLocks noChangeArrowheads="1"/>
            </p:cNvSpPr>
            <p:nvPr/>
          </p:nvSpPr>
          <p:spPr bwMode="auto">
            <a:xfrm>
              <a:off x="4432349" y="5918216"/>
              <a:ext cx="571500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ts val="633"/>
                </a:lnSpc>
              </a:pPr>
              <a:r>
                <a:rPr lang="es-PE" sz="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</a:rPr>
                <a:t>Ocongate</a:t>
              </a:r>
              <a:endParaRPr lang="es-PE" sz="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endParaRPr>
            </a:p>
            <a:p>
              <a:pPr eaLnBrk="1" hangingPunct="1">
                <a:lnSpc>
                  <a:spcPts val="633"/>
                </a:lnSpc>
              </a:pPr>
              <a:r>
                <a:rPr lang="es-PE" sz="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</a:rPr>
                <a:t>Km. 56</a:t>
              </a:r>
            </a:p>
          </p:txBody>
        </p:sp>
        <p:sp>
          <p:nvSpPr>
            <p:cNvPr id="99" name="17 CuadroTexto"/>
            <p:cNvSpPr txBox="1">
              <a:spLocks noChangeArrowheads="1"/>
            </p:cNvSpPr>
            <p:nvPr/>
          </p:nvSpPr>
          <p:spPr bwMode="auto">
            <a:xfrm>
              <a:off x="5477890" y="5878921"/>
              <a:ext cx="571500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ts val="633"/>
                </a:lnSpc>
              </a:pPr>
              <a:r>
                <a:rPr lang="es-PE" sz="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</a:rPr>
                <a:t>Marcapata</a:t>
              </a:r>
              <a:endParaRPr lang="es-PE" sz="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endParaRPr>
            </a:p>
            <a:p>
              <a:pPr eaLnBrk="1" hangingPunct="1">
                <a:lnSpc>
                  <a:spcPts val="633"/>
                </a:lnSpc>
              </a:pPr>
              <a:r>
                <a:rPr lang="es-PE" sz="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</a:rPr>
                <a:t>Km. 125</a:t>
              </a:r>
            </a:p>
          </p:txBody>
        </p:sp>
        <p:sp>
          <p:nvSpPr>
            <p:cNvPr id="100" name="18 CuadroTexto"/>
            <p:cNvSpPr txBox="1">
              <a:spLocks noChangeArrowheads="1"/>
            </p:cNvSpPr>
            <p:nvPr/>
          </p:nvSpPr>
          <p:spPr bwMode="auto">
            <a:xfrm>
              <a:off x="6192270" y="5593109"/>
              <a:ext cx="571500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ts val="633"/>
                </a:lnSpc>
              </a:pPr>
              <a:r>
                <a:rPr lang="es-PE" sz="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</a:rPr>
                <a:t>Quincemil</a:t>
              </a:r>
              <a:endParaRPr lang="es-PE" sz="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endParaRPr>
            </a:p>
            <a:p>
              <a:pPr eaLnBrk="1" hangingPunct="1">
                <a:lnSpc>
                  <a:spcPts val="633"/>
                </a:lnSpc>
              </a:pPr>
              <a:r>
                <a:rPr lang="es-PE" sz="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</a:rPr>
                <a:t>Km. 192</a:t>
              </a:r>
            </a:p>
          </p:txBody>
        </p:sp>
        <p:sp>
          <p:nvSpPr>
            <p:cNvPr id="101" name="19 CuadroTexto"/>
            <p:cNvSpPr txBox="1">
              <a:spLocks noChangeArrowheads="1"/>
            </p:cNvSpPr>
            <p:nvPr/>
          </p:nvSpPr>
          <p:spPr bwMode="auto">
            <a:xfrm>
              <a:off x="6763766" y="5235834"/>
              <a:ext cx="571500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ts val="633"/>
                </a:lnSpc>
              </a:pPr>
              <a:r>
                <a:rPr lang="es-PE" sz="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</a:rPr>
                <a:t>Mazuko</a:t>
              </a:r>
              <a:endParaRPr lang="es-PE" sz="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endParaRPr>
            </a:p>
            <a:p>
              <a:pPr eaLnBrk="1" hangingPunct="1">
                <a:lnSpc>
                  <a:spcPts val="633"/>
                </a:lnSpc>
              </a:pPr>
              <a:r>
                <a:rPr lang="es-PE" sz="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</a:rPr>
                <a:t>Km. 260</a:t>
              </a:r>
            </a:p>
          </p:txBody>
        </p:sp>
        <p:pic>
          <p:nvPicPr>
            <p:cNvPr id="137" name="Picture 35" descr="251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 flipH="1">
              <a:off x="8020754" y="3849724"/>
              <a:ext cx="208349" cy="183886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136" name="135 Forma libre"/>
            <p:cNvSpPr/>
            <p:nvPr/>
          </p:nvSpPr>
          <p:spPr>
            <a:xfrm>
              <a:off x="6568702" y="1879712"/>
              <a:ext cx="1807535" cy="3285461"/>
            </a:xfrm>
            <a:custGeom>
              <a:avLst/>
              <a:gdLst>
                <a:gd name="connsiteX0" fmla="*/ 1095154 w 1807535"/>
                <a:gd name="connsiteY0" fmla="*/ 0 h 3285461"/>
                <a:gd name="connsiteX1" fmla="*/ 1073889 w 1807535"/>
                <a:gd name="connsiteY1" fmla="*/ 308345 h 3285461"/>
                <a:gd name="connsiteX2" fmla="*/ 1084521 w 1807535"/>
                <a:gd name="connsiteY2" fmla="*/ 435935 h 3285461"/>
                <a:gd name="connsiteX3" fmla="*/ 1095154 w 1807535"/>
                <a:gd name="connsiteY3" fmla="*/ 552893 h 3285461"/>
                <a:gd name="connsiteX4" fmla="*/ 1137684 w 1807535"/>
                <a:gd name="connsiteY4" fmla="*/ 648586 h 3285461"/>
                <a:gd name="connsiteX5" fmla="*/ 1180214 w 1807535"/>
                <a:gd name="connsiteY5" fmla="*/ 701749 h 3285461"/>
                <a:gd name="connsiteX6" fmla="*/ 1180214 w 1807535"/>
                <a:gd name="connsiteY6" fmla="*/ 776177 h 3285461"/>
                <a:gd name="connsiteX7" fmla="*/ 1180214 w 1807535"/>
                <a:gd name="connsiteY7" fmla="*/ 776177 h 3285461"/>
                <a:gd name="connsiteX8" fmla="*/ 1307805 w 1807535"/>
                <a:gd name="connsiteY8" fmla="*/ 797442 h 3285461"/>
                <a:gd name="connsiteX9" fmla="*/ 1403498 w 1807535"/>
                <a:gd name="connsiteY9" fmla="*/ 808075 h 3285461"/>
                <a:gd name="connsiteX10" fmla="*/ 1477926 w 1807535"/>
                <a:gd name="connsiteY10" fmla="*/ 861238 h 3285461"/>
                <a:gd name="connsiteX11" fmla="*/ 1477926 w 1807535"/>
                <a:gd name="connsiteY11" fmla="*/ 861238 h 3285461"/>
                <a:gd name="connsiteX12" fmla="*/ 1456661 w 1807535"/>
                <a:gd name="connsiteY12" fmla="*/ 999461 h 3285461"/>
                <a:gd name="connsiteX13" fmla="*/ 1467293 w 1807535"/>
                <a:gd name="connsiteY13" fmla="*/ 1084521 h 3285461"/>
                <a:gd name="connsiteX14" fmla="*/ 1531089 w 1807535"/>
                <a:gd name="connsiteY14" fmla="*/ 1137684 h 3285461"/>
                <a:gd name="connsiteX15" fmla="*/ 1626782 w 1807535"/>
                <a:gd name="connsiteY15" fmla="*/ 1254642 h 3285461"/>
                <a:gd name="connsiteX16" fmla="*/ 1669312 w 1807535"/>
                <a:gd name="connsiteY16" fmla="*/ 1360968 h 3285461"/>
                <a:gd name="connsiteX17" fmla="*/ 1711842 w 1807535"/>
                <a:gd name="connsiteY17" fmla="*/ 1499191 h 3285461"/>
                <a:gd name="connsiteX18" fmla="*/ 1775638 w 1807535"/>
                <a:gd name="connsiteY18" fmla="*/ 1605517 h 3285461"/>
                <a:gd name="connsiteX19" fmla="*/ 1807535 w 1807535"/>
                <a:gd name="connsiteY19" fmla="*/ 1658680 h 3285461"/>
                <a:gd name="connsiteX20" fmla="*/ 1807535 w 1807535"/>
                <a:gd name="connsiteY20" fmla="*/ 1658680 h 3285461"/>
                <a:gd name="connsiteX21" fmla="*/ 1733107 w 1807535"/>
                <a:gd name="connsiteY21" fmla="*/ 1807535 h 3285461"/>
                <a:gd name="connsiteX22" fmla="*/ 1754372 w 1807535"/>
                <a:gd name="connsiteY22" fmla="*/ 1892596 h 3285461"/>
                <a:gd name="connsiteX23" fmla="*/ 1786270 w 1807535"/>
                <a:gd name="connsiteY23" fmla="*/ 1967024 h 3285461"/>
                <a:gd name="connsiteX24" fmla="*/ 1786270 w 1807535"/>
                <a:gd name="connsiteY24" fmla="*/ 1967024 h 3285461"/>
                <a:gd name="connsiteX25" fmla="*/ 1796903 w 1807535"/>
                <a:gd name="connsiteY25" fmla="*/ 2105247 h 3285461"/>
                <a:gd name="connsiteX26" fmla="*/ 1743740 w 1807535"/>
                <a:gd name="connsiteY26" fmla="*/ 2179675 h 3285461"/>
                <a:gd name="connsiteX27" fmla="*/ 1690577 w 1807535"/>
                <a:gd name="connsiteY27" fmla="*/ 2243470 h 3285461"/>
                <a:gd name="connsiteX28" fmla="*/ 1701210 w 1807535"/>
                <a:gd name="connsiteY28" fmla="*/ 2317898 h 3285461"/>
                <a:gd name="connsiteX29" fmla="*/ 1765005 w 1807535"/>
                <a:gd name="connsiteY29" fmla="*/ 2381693 h 3285461"/>
                <a:gd name="connsiteX30" fmla="*/ 1765005 w 1807535"/>
                <a:gd name="connsiteY30" fmla="*/ 2541182 h 3285461"/>
                <a:gd name="connsiteX31" fmla="*/ 1711842 w 1807535"/>
                <a:gd name="connsiteY31" fmla="*/ 2700670 h 3285461"/>
                <a:gd name="connsiteX32" fmla="*/ 1626782 w 1807535"/>
                <a:gd name="connsiteY32" fmla="*/ 2785731 h 3285461"/>
                <a:gd name="connsiteX33" fmla="*/ 1499191 w 1807535"/>
                <a:gd name="connsiteY33" fmla="*/ 2881424 h 3285461"/>
                <a:gd name="connsiteX34" fmla="*/ 1318438 w 1807535"/>
                <a:gd name="connsiteY34" fmla="*/ 2892056 h 3285461"/>
                <a:gd name="connsiteX35" fmla="*/ 1212112 w 1807535"/>
                <a:gd name="connsiteY35" fmla="*/ 2881424 h 3285461"/>
                <a:gd name="connsiteX36" fmla="*/ 1148317 w 1807535"/>
                <a:gd name="connsiteY36" fmla="*/ 2902689 h 3285461"/>
                <a:gd name="connsiteX37" fmla="*/ 1031358 w 1807535"/>
                <a:gd name="connsiteY37" fmla="*/ 2987749 h 3285461"/>
                <a:gd name="connsiteX38" fmla="*/ 946298 w 1807535"/>
                <a:gd name="connsiteY38" fmla="*/ 3019647 h 3285461"/>
                <a:gd name="connsiteX39" fmla="*/ 861238 w 1807535"/>
                <a:gd name="connsiteY39" fmla="*/ 3030280 h 3285461"/>
                <a:gd name="connsiteX40" fmla="*/ 818707 w 1807535"/>
                <a:gd name="connsiteY40" fmla="*/ 3094075 h 3285461"/>
                <a:gd name="connsiteX41" fmla="*/ 765545 w 1807535"/>
                <a:gd name="connsiteY41" fmla="*/ 3179135 h 3285461"/>
                <a:gd name="connsiteX42" fmla="*/ 765545 w 1807535"/>
                <a:gd name="connsiteY42" fmla="*/ 3179135 h 3285461"/>
                <a:gd name="connsiteX43" fmla="*/ 606056 w 1807535"/>
                <a:gd name="connsiteY43" fmla="*/ 3211033 h 3285461"/>
                <a:gd name="connsiteX44" fmla="*/ 542261 w 1807535"/>
                <a:gd name="connsiteY44" fmla="*/ 3168503 h 3285461"/>
                <a:gd name="connsiteX45" fmla="*/ 478465 w 1807535"/>
                <a:gd name="connsiteY45" fmla="*/ 3189768 h 3285461"/>
                <a:gd name="connsiteX46" fmla="*/ 404038 w 1807535"/>
                <a:gd name="connsiteY46" fmla="*/ 3242931 h 3285461"/>
                <a:gd name="connsiteX47" fmla="*/ 265814 w 1807535"/>
                <a:gd name="connsiteY47" fmla="*/ 3242931 h 3285461"/>
                <a:gd name="connsiteX48" fmla="*/ 138224 w 1807535"/>
                <a:gd name="connsiteY48" fmla="*/ 3253563 h 3285461"/>
                <a:gd name="connsiteX49" fmla="*/ 0 w 1807535"/>
                <a:gd name="connsiteY49" fmla="*/ 3285461 h 3285461"/>
                <a:gd name="connsiteX50" fmla="*/ 0 w 1807535"/>
                <a:gd name="connsiteY50" fmla="*/ 3285461 h 328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807535" h="3285461">
                  <a:moveTo>
                    <a:pt x="1095154" y="0"/>
                  </a:moveTo>
                  <a:lnTo>
                    <a:pt x="1073889" y="308345"/>
                  </a:lnTo>
                  <a:lnTo>
                    <a:pt x="1084521" y="435935"/>
                  </a:lnTo>
                  <a:lnTo>
                    <a:pt x="1095154" y="552893"/>
                  </a:lnTo>
                  <a:lnTo>
                    <a:pt x="1137684" y="648586"/>
                  </a:lnTo>
                  <a:lnTo>
                    <a:pt x="1180214" y="701749"/>
                  </a:lnTo>
                  <a:lnTo>
                    <a:pt x="1180214" y="776177"/>
                  </a:lnTo>
                  <a:lnTo>
                    <a:pt x="1180214" y="776177"/>
                  </a:lnTo>
                  <a:lnTo>
                    <a:pt x="1307805" y="797442"/>
                  </a:lnTo>
                  <a:lnTo>
                    <a:pt x="1403498" y="808075"/>
                  </a:lnTo>
                  <a:lnTo>
                    <a:pt x="1477926" y="861238"/>
                  </a:lnTo>
                  <a:lnTo>
                    <a:pt x="1477926" y="861238"/>
                  </a:lnTo>
                  <a:lnTo>
                    <a:pt x="1456661" y="999461"/>
                  </a:lnTo>
                  <a:lnTo>
                    <a:pt x="1467293" y="1084521"/>
                  </a:lnTo>
                  <a:lnTo>
                    <a:pt x="1531089" y="1137684"/>
                  </a:lnTo>
                  <a:lnTo>
                    <a:pt x="1626782" y="1254642"/>
                  </a:lnTo>
                  <a:lnTo>
                    <a:pt x="1669312" y="1360968"/>
                  </a:lnTo>
                  <a:lnTo>
                    <a:pt x="1711842" y="1499191"/>
                  </a:lnTo>
                  <a:lnTo>
                    <a:pt x="1775638" y="1605517"/>
                  </a:lnTo>
                  <a:lnTo>
                    <a:pt x="1807535" y="1658680"/>
                  </a:lnTo>
                  <a:lnTo>
                    <a:pt x="1807535" y="1658680"/>
                  </a:lnTo>
                  <a:lnTo>
                    <a:pt x="1733107" y="1807535"/>
                  </a:lnTo>
                  <a:lnTo>
                    <a:pt x="1754372" y="1892596"/>
                  </a:lnTo>
                  <a:lnTo>
                    <a:pt x="1786270" y="1967024"/>
                  </a:lnTo>
                  <a:lnTo>
                    <a:pt x="1786270" y="1967024"/>
                  </a:lnTo>
                  <a:lnTo>
                    <a:pt x="1796903" y="2105247"/>
                  </a:lnTo>
                  <a:lnTo>
                    <a:pt x="1743740" y="2179675"/>
                  </a:lnTo>
                  <a:lnTo>
                    <a:pt x="1690577" y="2243470"/>
                  </a:lnTo>
                  <a:lnTo>
                    <a:pt x="1701210" y="2317898"/>
                  </a:lnTo>
                  <a:lnTo>
                    <a:pt x="1765005" y="2381693"/>
                  </a:lnTo>
                  <a:lnTo>
                    <a:pt x="1765005" y="2541182"/>
                  </a:lnTo>
                  <a:lnTo>
                    <a:pt x="1711842" y="2700670"/>
                  </a:lnTo>
                  <a:lnTo>
                    <a:pt x="1626782" y="2785731"/>
                  </a:lnTo>
                  <a:lnTo>
                    <a:pt x="1499191" y="2881424"/>
                  </a:lnTo>
                  <a:lnTo>
                    <a:pt x="1318438" y="2892056"/>
                  </a:lnTo>
                  <a:lnTo>
                    <a:pt x="1212112" y="2881424"/>
                  </a:lnTo>
                  <a:lnTo>
                    <a:pt x="1148317" y="2902689"/>
                  </a:lnTo>
                  <a:lnTo>
                    <a:pt x="1031358" y="2987749"/>
                  </a:lnTo>
                  <a:lnTo>
                    <a:pt x="946298" y="3019647"/>
                  </a:lnTo>
                  <a:lnTo>
                    <a:pt x="861238" y="3030280"/>
                  </a:lnTo>
                  <a:lnTo>
                    <a:pt x="818707" y="3094075"/>
                  </a:lnTo>
                  <a:lnTo>
                    <a:pt x="765545" y="3179135"/>
                  </a:lnTo>
                  <a:lnTo>
                    <a:pt x="765545" y="3179135"/>
                  </a:lnTo>
                  <a:lnTo>
                    <a:pt x="606056" y="3211033"/>
                  </a:lnTo>
                  <a:lnTo>
                    <a:pt x="542261" y="3168503"/>
                  </a:lnTo>
                  <a:lnTo>
                    <a:pt x="478465" y="3189768"/>
                  </a:lnTo>
                  <a:lnTo>
                    <a:pt x="404038" y="3242931"/>
                  </a:lnTo>
                  <a:lnTo>
                    <a:pt x="265814" y="3242931"/>
                  </a:lnTo>
                  <a:lnTo>
                    <a:pt x="138224" y="3253563"/>
                  </a:lnTo>
                  <a:lnTo>
                    <a:pt x="0" y="3285461"/>
                  </a:lnTo>
                  <a:lnTo>
                    <a:pt x="0" y="3285461"/>
                  </a:lnTo>
                </a:path>
              </a:pathLst>
            </a:custGeom>
            <a:noFill/>
            <a:ln w="12700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0" name="41 Grupo"/>
            <p:cNvGrpSpPr/>
            <p:nvPr/>
          </p:nvGrpSpPr>
          <p:grpSpPr>
            <a:xfrm>
              <a:off x="3782972" y="5175805"/>
              <a:ext cx="2806995" cy="1233377"/>
              <a:chOff x="3173943" y="5114260"/>
              <a:chExt cx="2806995" cy="1233377"/>
            </a:xfrm>
          </p:grpSpPr>
          <p:sp>
            <p:nvSpPr>
              <p:cNvPr id="133" name="132 Forma libre"/>
              <p:cNvSpPr/>
              <p:nvPr/>
            </p:nvSpPr>
            <p:spPr>
              <a:xfrm>
                <a:off x="3173943" y="5114260"/>
                <a:ext cx="2806995" cy="1233377"/>
              </a:xfrm>
              <a:custGeom>
                <a:avLst/>
                <a:gdLst>
                  <a:gd name="connsiteX0" fmla="*/ 2806995 w 2806995"/>
                  <a:gd name="connsiteY0" fmla="*/ 0 h 1233377"/>
                  <a:gd name="connsiteX1" fmla="*/ 2647507 w 2806995"/>
                  <a:gd name="connsiteY1" fmla="*/ 21266 h 1233377"/>
                  <a:gd name="connsiteX2" fmla="*/ 2519916 w 2806995"/>
                  <a:gd name="connsiteY2" fmla="*/ 42531 h 1233377"/>
                  <a:gd name="connsiteX3" fmla="*/ 2434856 w 2806995"/>
                  <a:gd name="connsiteY3" fmla="*/ 85061 h 1233377"/>
                  <a:gd name="connsiteX4" fmla="*/ 2381693 w 2806995"/>
                  <a:gd name="connsiteY4" fmla="*/ 159489 h 1233377"/>
                  <a:gd name="connsiteX5" fmla="*/ 2381693 w 2806995"/>
                  <a:gd name="connsiteY5" fmla="*/ 159489 h 1233377"/>
                  <a:gd name="connsiteX6" fmla="*/ 2339163 w 2806995"/>
                  <a:gd name="connsiteY6" fmla="*/ 329610 h 1233377"/>
                  <a:gd name="connsiteX7" fmla="*/ 2339163 w 2806995"/>
                  <a:gd name="connsiteY7" fmla="*/ 372140 h 1233377"/>
                  <a:gd name="connsiteX8" fmla="*/ 2264735 w 2806995"/>
                  <a:gd name="connsiteY8" fmla="*/ 446568 h 1233377"/>
                  <a:gd name="connsiteX9" fmla="*/ 2169042 w 2806995"/>
                  <a:gd name="connsiteY9" fmla="*/ 467833 h 1233377"/>
                  <a:gd name="connsiteX10" fmla="*/ 1998921 w 2806995"/>
                  <a:gd name="connsiteY10" fmla="*/ 478466 h 1233377"/>
                  <a:gd name="connsiteX11" fmla="*/ 1924493 w 2806995"/>
                  <a:gd name="connsiteY11" fmla="*/ 542261 h 1233377"/>
                  <a:gd name="connsiteX12" fmla="*/ 1828800 w 2806995"/>
                  <a:gd name="connsiteY12" fmla="*/ 542261 h 1233377"/>
                  <a:gd name="connsiteX13" fmla="*/ 1711842 w 2806995"/>
                  <a:gd name="connsiteY13" fmla="*/ 520996 h 1233377"/>
                  <a:gd name="connsiteX14" fmla="*/ 1648047 w 2806995"/>
                  <a:gd name="connsiteY14" fmla="*/ 531628 h 1233377"/>
                  <a:gd name="connsiteX15" fmla="*/ 1648047 w 2806995"/>
                  <a:gd name="connsiteY15" fmla="*/ 531628 h 1233377"/>
                  <a:gd name="connsiteX16" fmla="*/ 1594884 w 2806995"/>
                  <a:gd name="connsiteY16" fmla="*/ 680484 h 1233377"/>
                  <a:gd name="connsiteX17" fmla="*/ 1520456 w 2806995"/>
                  <a:gd name="connsiteY17" fmla="*/ 701749 h 1233377"/>
                  <a:gd name="connsiteX18" fmla="*/ 1403498 w 2806995"/>
                  <a:gd name="connsiteY18" fmla="*/ 786810 h 1233377"/>
                  <a:gd name="connsiteX19" fmla="*/ 1403498 w 2806995"/>
                  <a:gd name="connsiteY19" fmla="*/ 946298 h 1233377"/>
                  <a:gd name="connsiteX20" fmla="*/ 1403498 w 2806995"/>
                  <a:gd name="connsiteY20" fmla="*/ 1105787 h 1233377"/>
                  <a:gd name="connsiteX21" fmla="*/ 1329070 w 2806995"/>
                  <a:gd name="connsiteY21" fmla="*/ 1127052 h 1233377"/>
                  <a:gd name="connsiteX22" fmla="*/ 1190847 w 2806995"/>
                  <a:gd name="connsiteY22" fmla="*/ 1084521 h 1233377"/>
                  <a:gd name="connsiteX23" fmla="*/ 1052623 w 2806995"/>
                  <a:gd name="connsiteY23" fmla="*/ 1052624 h 1233377"/>
                  <a:gd name="connsiteX24" fmla="*/ 967563 w 2806995"/>
                  <a:gd name="connsiteY24" fmla="*/ 1116419 h 1233377"/>
                  <a:gd name="connsiteX25" fmla="*/ 882502 w 2806995"/>
                  <a:gd name="connsiteY25" fmla="*/ 1169582 h 1233377"/>
                  <a:gd name="connsiteX26" fmla="*/ 882502 w 2806995"/>
                  <a:gd name="connsiteY26" fmla="*/ 1169582 h 1233377"/>
                  <a:gd name="connsiteX27" fmla="*/ 829340 w 2806995"/>
                  <a:gd name="connsiteY27" fmla="*/ 1201480 h 1233377"/>
                  <a:gd name="connsiteX28" fmla="*/ 744279 w 2806995"/>
                  <a:gd name="connsiteY28" fmla="*/ 1158949 h 1233377"/>
                  <a:gd name="connsiteX29" fmla="*/ 648586 w 2806995"/>
                  <a:gd name="connsiteY29" fmla="*/ 1233377 h 1233377"/>
                  <a:gd name="connsiteX30" fmla="*/ 499730 w 2806995"/>
                  <a:gd name="connsiteY30" fmla="*/ 1158949 h 1233377"/>
                  <a:gd name="connsiteX31" fmla="*/ 372140 w 2806995"/>
                  <a:gd name="connsiteY31" fmla="*/ 1222745 h 1233377"/>
                  <a:gd name="connsiteX32" fmla="*/ 223284 w 2806995"/>
                  <a:gd name="connsiteY32" fmla="*/ 1180214 h 1233377"/>
                  <a:gd name="connsiteX33" fmla="*/ 106326 w 2806995"/>
                  <a:gd name="connsiteY33" fmla="*/ 1169582 h 1233377"/>
                  <a:gd name="connsiteX34" fmla="*/ 0 w 2806995"/>
                  <a:gd name="connsiteY34" fmla="*/ 1201480 h 1233377"/>
                  <a:gd name="connsiteX35" fmla="*/ 0 w 2806995"/>
                  <a:gd name="connsiteY35" fmla="*/ 1201480 h 1233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806995" h="1233377">
                    <a:moveTo>
                      <a:pt x="2806995" y="0"/>
                    </a:moveTo>
                    <a:lnTo>
                      <a:pt x="2647507" y="21266"/>
                    </a:lnTo>
                    <a:lnTo>
                      <a:pt x="2519916" y="42531"/>
                    </a:lnTo>
                    <a:lnTo>
                      <a:pt x="2434856" y="85061"/>
                    </a:lnTo>
                    <a:lnTo>
                      <a:pt x="2381693" y="159489"/>
                    </a:lnTo>
                    <a:lnTo>
                      <a:pt x="2381693" y="159489"/>
                    </a:lnTo>
                    <a:lnTo>
                      <a:pt x="2339163" y="329610"/>
                    </a:lnTo>
                    <a:lnTo>
                      <a:pt x="2339163" y="372140"/>
                    </a:lnTo>
                    <a:lnTo>
                      <a:pt x="2264735" y="446568"/>
                    </a:lnTo>
                    <a:lnTo>
                      <a:pt x="2169042" y="467833"/>
                    </a:lnTo>
                    <a:lnTo>
                      <a:pt x="1998921" y="478466"/>
                    </a:lnTo>
                    <a:lnTo>
                      <a:pt x="1924493" y="542261"/>
                    </a:lnTo>
                    <a:lnTo>
                      <a:pt x="1828800" y="542261"/>
                    </a:lnTo>
                    <a:lnTo>
                      <a:pt x="1711842" y="520996"/>
                    </a:lnTo>
                    <a:lnTo>
                      <a:pt x="1648047" y="531628"/>
                    </a:lnTo>
                    <a:lnTo>
                      <a:pt x="1648047" y="531628"/>
                    </a:lnTo>
                    <a:lnTo>
                      <a:pt x="1594884" y="680484"/>
                    </a:lnTo>
                    <a:lnTo>
                      <a:pt x="1520456" y="701749"/>
                    </a:lnTo>
                    <a:lnTo>
                      <a:pt x="1403498" y="786810"/>
                    </a:lnTo>
                    <a:lnTo>
                      <a:pt x="1403498" y="946298"/>
                    </a:lnTo>
                    <a:lnTo>
                      <a:pt x="1403498" y="1105787"/>
                    </a:lnTo>
                    <a:lnTo>
                      <a:pt x="1329070" y="1127052"/>
                    </a:lnTo>
                    <a:lnTo>
                      <a:pt x="1190847" y="1084521"/>
                    </a:lnTo>
                    <a:lnTo>
                      <a:pt x="1052623" y="1052624"/>
                    </a:lnTo>
                    <a:lnTo>
                      <a:pt x="967563" y="1116419"/>
                    </a:lnTo>
                    <a:lnTo>
                      <a:pt x="882502" y="1169582"/>
                    </a:lnTo>
                    <a:lnTo>
                      <a:pt x="882502" y="1169582"/>
                    </a:lnTo>
                    <a:lnTo>
                      <a:pt x="829340" y="1201480"/>
                    </a:lnTo>
                    <a:lnTo>
                      <a:pt x="744279" y="1158949"/>
                    </a:lnTo>
                    <a:lnTo>
                      <a:pt x="648586" y="1233377"/>
                    </a:lnTo>
                    <a:lnTo>
                      <a:pt x="499730" y="1158949"/>
                    </a:lnTo>
                    <a:lnTo>
                      <a:pt x="372140" y="1222745"/>
                    </a:lnTo>
                    <a:lnTo>
                      <a:pt x="223284" y="1180214"/>
                    </a:lnTo>
                    <a:lnTo>
                      <a:pt x="106326" y="1169582"/>
                    </a:lnTo>
                    <a:lnTo>
                      <a:pt x="0" y="1201480"/>
                    </a:lnTo>
                    <a:lnTo>
                      <a:pt x="0" y="1201480"/>
                    </a:lnTo>
                  </a:path>
                </a:pathLst>
              </a:custGeom>
              <a:ln w="1143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133 Forma libre"/>
              <p:cNvSpPr/>
              <p:nvPr/>
            </p:nvSpPr>
            <p:spPr>
              <a:xfrm>
                <a:off x="3173943" y="5114260"/>
                <a:ext cx="2806995" cy="1233377"/>
              </a:xfrm>
              <a:custGeom>
                <a:avLst/>
                <a:gdLst>
                  <a:gd name="connsiteX0" fmla="*/ 2806995 w 2806995"/>
                  <a:gd name="connsiteY0" fmla="*/ 0 h 1233377"/>
                  <a:gd name="connsiteX1" fmla="*/ 2647507 w 2806995"/>
                  <a:gd name="connsiteY1" fmla="*/ 21266 h 1233377"/>
                  <a:gd name="connsiteX2" fmla="*/ 2519916 w 2806995"/>
                  <a:gd name="connsiteY2" fmla="*/ 42531 h 1233377"/>
                  <a:gd name="connsiteX3" fmla="*/ 2434856 w 2806995"/>
                  <a:gd name="connsiteY3" fmla="*/ 85061 h 1233377"/>
                  <a:gd name="connsiteX4" fmla="*/ 2381693 w 2806995"/>
                  <a:gd name="connsiteY4" fmla="*/ 159489 h 1233377"/>
                  <a:gd name="connsiteX5" fmla="*/ 2381693 w 2806995"/>
                  <a:gd name="connsiteY5" fmla="*/ 159489 h 1233377"/>
                  <a:gd name="connsiteX6" fmla="*/ 2339163 w 2806995"/>
                  <a:gd name="connsiteY6" fmla="*/ 329610 h 1233377"/>
                  <a:gd name="connsiteX7" fmla="*/ 2339163 w 2806995"/>
                  <a:gd name="connsiteY7" fmla="*/ 372140 h 1233377"/>
                  <a:gd name="connsiteX8" fmla="*/ 2264735 w 2806995"/>
                  <a:gd name="connsiteY8" fmla="*/ 446568 h 1233377"/>
                  <a:gd name="connsiteX9" fmla="*/ 2169042 w 2806995"/>
                  <a:gd name="connsiteY9" fmla="*/ 467833 h 1233377"/>
                  <a:gd name="connsiteX10" fmla="*/ 1998921 w 2806995"/>
                  <a:gd name="connsiteY10" fmla="*/ 478466 h 1233377"/>
                  <a:gd name="connsiteX11" fmla="*/ 1924493 w 2806995"/>
                  <a:gd name="connsiteY11" fmla="*/ 542261 h 1233377"/>
                  <a:gd name="connsiteX12" fmla="*/ 1828800 w 2806995"/>
                  <a:gd name="connsiteY12" fmla="*/ 542261 h 1233377"/>
                  <a:gd name="connsiteX13" fmla="*/ 1711842 w 2806995"/>
                  <a:gd name="connsiteY13" fmla="*/ 520996 h 1233377"/>
                  <a:gd name="connsiteX14" fmla="*/ 1648047 w 2806995"/>
                  <a:gd name="connsiteY14" fmla="*/ 531628 h 1233377"/>
                  <a:gd name="connsiteX15" fmla="*/ 1648047 w 2806995"/>
                  <a:gd name="connsiteY15" fmla="*/ 531628 h 1233377"/>
                  <a:gd name="connsiteX16" fmla="*/ 1594884 w 2806995"/>
                  <a:gd name="connsiteY16" fmla="*/ 680484 h 1233377"/>
                  <a:gd name="connsiteX17" fmla="*/ 1520456 w 2806995"/>
                  <a:gd name="connsiteY17" fmla="*/ 701749 h 1233377"/>
                  <a:gd name="connsiteX18" fmla="*/ 1403498 w 2806995"/>
                  <a:gd name="connsiteY18" fmla="*/ 786810 h 1233377"/>
                  <a:gd name="connsiteX19" fmla="*/ 1403498 w 2806995"/>
                  <a:gd name="connsiteY19" fmla="*/ 946298 h 1233377"/>
                  <a:gd name="connsiteX20" fmla="*/ 1403498 w 2806995"/>
                  <a:gd name="connsiteY20" fmla="*/ 1105787 h 1233377"/>
                  <a:gd name="connsiteX21" fmla="*/ 1329070 w 2806995"/>
                  <a:gd name="connsiteY21" fmla="*/ 1127052 h 1233377"/>
                  <a:gd name="connsiteX22" fmla="*/ 1190847 w 2806995"/>
                  <a:gd name="connsiteY22" fmla="*/ 1084521 h 1233377"/>
                  <a:gd name="connsiteX23" fmla="*/ 1052623 w 2806995"/>
                  <a:gd name="connsiteY23" fmla="*/ 1052624 h 1233377"/>
                  <a:gd name="connsiteX24" fmla="*/ 967563 w 2806995"/>
                  <a:gd name="connsiteY24" fmla="*/ 1116419 h 1233377"/>
                  <a:gd name="connsiteX25" fmla="*/ 882502 w 2806995"/>
                  <a:gd name="connsiteY25" fmla="*/ 1169582 h 1233377"/>
                  <a:gd name="connsiteX26" fmla="*/ 882502 w 2806995"/>
                  <a:gd name="connsiteY26" fmla="*/ 1169582 h 1233377"/>
                  <a:gd name="connsiteX27" fmla="*/ 829340 w 2806995"/>
                  <a:gd name="connsiteY27" fmla="*/ 1201480 h 1233377"/>
                  <a:gd name="connsiteX28" fmla="*/ 744279 w 2806995"/>
                  <a:gd name="connsiteY28" fmla="*/ 1158949 h 1233377"/>
                  <a:gd name="connsiteX29" fmla="*/ 648586 w 2806995"/>
                  <a:gd name="connsiteY29" fmla="*/ 1233377 h 1233377"/>
                  <a:gd name="connsiteX30" fmla="*/ 499730 w 2806995"/>
                  <a:gd name="connsiteY30" fmla="*/ 1158949 h 1233377"/>
                  <a:gd name="connsiteX31" fmla="*/ 372140 w 2806995"/>
                  <a:gd name="connsiteY31" fmla="*/ 1222745 h 1233377"/>
                  <a:gd name="connsiteX32" fmla="*/ 223284 w 2806995"/>
                  <a:gd name="connsiteY32" fmla="*/ 1180214 h 1233377"/>
                  <a:gd name="connsiteX33" fmla="*/ 106326 w 2806995"/>
                  <a:gd name="connsiteY33" fmla="*/ 1169582 h 1233377"/>
                  <a:gd name="connsiteX34" fmla="*/ 0 w 2806995"/>
                  <a:gd name="connsiteY34" fmla="*/ 1201480 h 1233377"/>
                  <a:gd name="connsiteX35" fmla="*/ 0 w 2806995"/>
                  <a:gd name="connsiteY35" fmla="*/ 1201480 h 1233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806995" h="1233377">
                    <a:moveTo>
                      <a:pt x="2806995" y="0"/>
                    </a:moveTo>
                    <a:lnTo>
                      <a:pt x="2647507" y="21266"/>
                    </a:lnTo>
                    <a:lnTo>
                      <a:pt x="2519916" y="42531"/>
                    </a:lnTo>
                    <a:lnTo>
                      <a:pt x="2434856" y="85061"/>
                    </a:lnTo>
                    <a:lnTo>
                      <a:pt x="2381693" y="159489"/>
                    </a:lnTo>
                    <a:lnTo>
                      <a:pt x="2381693" y="159489"/>
                    </a:lnTo>
                    <a:lnTo>
                      <a:pt x="2339163" y="329610"/>
                    </a:lnTo>
                    <a:lnTo>
                      <a:pt x="2339163" y="372140"/>
                    </a:lnTo>
                    <a:lnTo>
                      <a:pt x="2264735" y="446568"/>
                    </a:lnTo>
                    <a:lnTo>
                      <a:pt x="2169042" y="467833"/>
                    </a:lnTo>
                    <a:lnTo>
                      <a:pt x="1998921" y="478466"/>
                    </a:lnTo>
                    <a:lnTo>
                      <a:pt x="1924493" y="542261"/>
                    </a:lnTo>
                    <a:lnTo>
                      <a:pt x="1828800" y="542261"/>
                    </a:lnTo>
                    <a:lnTo>
                      <a:pt x="1711842" y="520996"/>
                    </a:lnTo>
                    <a:lnTo>
                      <a:pt x="1648047" y="531628"/>
                    </a:lnTo>
                    <a:lnTo>
                      <a:pt x="1648047" y="531628"/>
                    </a:lnTo>
                    <a:lnTo>
                      <a:pt x="1594884" y="680484"/>
                    </a:lnTo>
                    <a:lnTo>
                      <a:pt x="1520456" y="701749"/>
                    </a:lnTo>
                    <a:lnTo>
                      <a:pt x="1403498" y="786810"/>
                    </a:lnTo>
                    <a:lnTo>
                      <a:pt x="1403498" y="946298"/>
                    </a:lnTo>
                    <a:lnTo>
                      <a:pt x="1403498" y="1105787"/>
                    </a:lnTo>
                    <a:lnTo>
                      <a:pt x="1329070" y="1127052"/>
                    </a:lnTo>
                    <a:lnTo>
                      <a:pt x="1190847" y="1084521"/>
                    </a:lnTo>
                    <a:lnTo>
                      <a:pt x="1052623" y="1052624"/>
                    </a:lnTo>
                    <a:lnTo>
                      <a:pt x="967563" y="1116419"/>
                    </a:lnTo>
                    <a:lnTo>
                      <a:pt x="882502" y="1169582"/>
                    </a:lnTo>
                    <a:lnTo>
                      <a:pt x="882502" y="1169582"/>
                    </a:lnTo>
                    <a:lnTo>
                      <a:pt x="829340" y="1201480"/>
                    </a:lnTo>
                    <a:lnTo>
                      <a:pt x="744279" y="1158949"/>
                    </a:lnTo>
                    <a:lnTo>
                      <a:pt x="648586" y="1233377"/>
                    </a:lnTo>
                    <a:lnTo>
                      <a:pt x="499730" y="1158949"/>
                    </a:lnTo>
                    <a:lnTo>
                      <a:pt x="372140" y="1222745"/>
                    </a:lnTo>
                    <a:lnTo>
                      <a:pt x="223284" y="1180214"/>
                    </a:lnTo>
                    <a:lnTo>
                      <a:pt x="106326" y="1169582"/>
                    </a:lnTo>
                    <a:lnTo>
                      <a:pt x="0" y="1201480"/>
                    </a:lnTo>
                    <a:lnTo>
                      <a:pt x="0" y="1201480"/>
                    </a:lnTo>
                  </a:path>
                </a:pathLst>
              </a:custGeom>
              <a:ln w="12700">
                <a:solidFill>
                  <a:srgbClr val="FFFF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1" name="110 Elipse"/>
            <p:cNvSpPr/>
            <p:nvPr/>
          </p:nvSpPr>
          <p:spPr>
            <a:xfrm>
              <a:off x="6520855" y="5101378"/>
              <a:ext cx="148856" cy="148856"/>
            </a:xfrm>
            <a:prstGeom prst="ellipse">
              <a:avLst/>
            </a:prstGeom>
            <a:solidFill>
              <a:srgbClr val="FFC000"/>
            </a:solidFill>
            <a:ln w="635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12" name="111 Elipse"/>
            <p:cNvSpPr/>
            <p:nvPr/>
          </p:nvSpPr>
          <p:spPr>
            <a:xfrm>
              <a:off x="3751071" y="6292225"/>
              <a:ext cx="148856" cy="148856"/>
            </a:xfrm>
            <a:prstGeom prst="ellipse">
              <a:avLst/>
            </a:prstGeom>
            <a:solidFill>
              <a:srgbClr val="FFC000"/>
            </a:solidFill>
            <a:ln w="635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13" name="112 Elipse"/>
            <p:cNvSpPr/>
            <p:nvPr/>
          </p:nvSpPr>
          <p:spPr>
            <a:xfrm>
              <a:off x="7610690" y="1823005"/>
              <a:ext cx="148856" cy="148856"/>
            </a:xfrm>
            <a:prstGeom prst="ellipse">
              <a:avLst/>
            </a:prstGeom>
            <a:solidFill>
              <a:srgbClr val="FFC000"/>
            </a:solidFill>
            <a:ln w="635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14" name="113 Elipse"/>
            <p:cNvSpPr/>
            <p:nvPr/>
          </p:nvSpPr>
          <p:spPr>
            <a:xfrm>
              <a:off x="4115996" y="6340066"/>
              <a:ext cx="111645" cy="111645"/>
            </a:xfrm>
            <a:prstGeom prst="ellipse">
              <a:avLst/>
            </a:prstGeom>
            <a:solidFill>
              <a:srgbClr val="33931D"/>
            </a:solidFill>
            <a:ln w="635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15" name="114 Elipse"/>
            <p:cNvSpPr/>
            <p:nvPr/>
          </p:nvSpPr>
          <p:spPr>
            <a:xfrm>
              <a:off x="4582062" y="6297534"/>
              <a:ext cx="111645" cy="111645"/>
            </a:xfrm>
            <a:prstGeom prst="ellipse">
              <a:avLst/>
            </a:prstGeom>
            <a:solidFill>
              <a:srgbClr val="33931D"/>
            </a:solidFill>
            <a:ln w="635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16" name="115 Elipse"/>
            <p:cNvSpPr/>
            <p:nvPr/>
          </p:nvSpPr>
          <p:spPr>
            <a:xfrm>
              <a:off x="5404341" y="5652459"/>
              <a:ext cx="111645" cy="111645"/>
            </a:xfrm>
            <a:prstGeom prst="ellipse">
              <a:avLst/>
            </a:prstGeom>
            <a:solidFill>
              <a:srgbClr val="33931D"/>
            </a:solidFill>
            <a:ln w="635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17" name="116 Elipse"/>
            <p:cNvSpPr/>
            <p:nvPr/>
          </p:nvSpPr>
          <p:spPr>
            <a:xfrm>
              <a:off x="6074163" y="5503597"/>
              <a:ext cx="111645" cy="111645"/>
            </a:xfrm>
            <a:prstGeom prst="ellipse">
              <a:avLst/>
            </a:prstGeom>
            <a:solidFill>
              <a:srgbClr val="33931D"/>
            </a:solidFill>
            <a:ln w="635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18" name="117 Elipse"/>
            <p:cNvSpPr/>
            <p:nvPr/>
          </p:nvSpPr>
          <p:spPr>
            <a:xfrm>
              <a:off x="6779479" y="5071182"/>
              <a:ext cx="111645" cy="111645"/>
            </a:xfrm>
            <a:prstGeom prst="ellipse">
              <a:avLst/>
            </a:prstGeom>
            <a:solidFill>
              <a:srgbClr val="33931D"/>
            </a:solidFill>
            <a:ln w="635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19" name="118 Elipse"/>
            <p:cNvSpPr/>
            <p:nvPr/>
          </p:nvSpPr>
          <p:spPr>
            <a:xfrm>
              <a:off x="7130368" y="5019909"/>
              <a:ext cx="111645" cy="111645"/>
            </a:xfrm>
            <a:prstGeom prst="ellipse">
              <a:avLst/>
            </a:prstGeom>
            <a:solidFill>
              <a:srgbClr val="33931D"/>
            </a:solidFill>
            <a:ln w="635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20" name="119 Elipse"/>
            <p:cNvSpPr/>
            <p:nvPr/>
          </p:nvSpPr>
          <p:spPr>
            <a:xfrm>
              <a:off x="8253833" y="4498892"/>
              <a:ext cx="111645" cy="111645"/>
            </a:xfrm>
            <a:prstGeom prst="ellipse">
              <a:avLst/>
            </a:prstGeom>
            <a:solidFill>
              <a:srgbClr val="33931D"/>
            </a:solidFill>
            <a:ln w="635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21" name="120 Elipse"/>
            <p:cNvSpPr/>
            <p:nvPr/>
          </p:nvSpPr>
          <p:spPr>
            <a:xfrm>
              <a:off x="8328264" y="3915846"/>
              <a:ext cx="111645" cy="111645"/>
            </a:xfrm>
            <a:prstGeom prst="ellipse">
              <a:avLst/>
            </a:prstGeom>
            <a:solidFill>
              <a:srgbClr val="33931D"/>
            </a:solidFill>
            <a:ln w="635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22" name="121 Elipse"/>
            <p:cNvSpPr/>
            <p:nvPr/>
          </p:nvSpPr>
          <p:spPr>
            <a:xfrm>
              <a:off x="8253833" y="3338145"/>
              <a:ext cx="111645" cy="111645"/>
            </a:xfrm>
            <a:prstGeom prst="ellipse">
              <a:avLst/>
            </a:prstGeom>
            <a:solidFill>
              <a:srgbClr val="33931D"/>
            </a:solidFill>
            <a:ln w="635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23" name="122 Elipse"/>
            <p:cNvSpPr/>
            <p:nvPr/>
          </p:nvSpPr>
          <p:spPr>
            <a:xfrm>
              <a:off x="8009274" y="2902211"/>
              <a:ext cx="111645" cy="111645"/>
            </a:xfrm>
            <a:prstGeom prst="ellipse">
              <a:avLst/>
            </a:prstGeom>
            <a:solidFill>
              <a:srgbClr val="33931D"/>
            </a:solidFill>
            <a:ln w="635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24" name="123 Elipse"/>
            <p:cNvSpPr/>
            <p:nvPr/>
          </p:nvSpPr>
          <p:spPr>
            <a:xfrm>
              <a:off x="7722183" y="2613370"/>
              <a:ext cx="111645" cy="111645"/>
            </a:xfrm>
            <a:prstGeom prst="ellipse">
              <a:avLst/>
            </a:prstGeom>
            <a:solidFill>
              <a:srgbClr val="33931D"/>
            </a:solidFill>
            <a:ln w="635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25" name="124 Elipse"/>
            <p:cNvSpPr/>
            <p:nvPr/>
          </p:nvSpPr>
          <p:spPr>
            <a:xfrm>
              <a:off x="7631850" y="2390077"/>
              <a:ext cx="111645" cy="111645"/>
            </a:xfrm>
            <a:prstGeom prst="ellipse">
              <a:avLst/>
            </a:prstGeom>
            <a:solidFill>
              <a:srgbClr val="33931D"/>
            </a:solidFill>
            <a:ln w="635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27" name="20 CuadroTexto"/>
            <p:cNvSpPr txBox="1">
              <a:spLocks noChangeArrowheads="1"/>
            </p:cNvSpPr>
            <p:nvPr/>
          </p:nvSpPr>
          <p:spPr bwMode="auto">
            <a:xfrm>
              <a:off x="6939454" y="4769374"/>
              <a:ext cx="428625" cy="307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ts val="633"/>
                </a:lnSpc>
              </a:pPr>
              <a:r>
                <a:rPr lang="es-PE" sz="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</a:rPr>
                <a:t>Sta.</a:t>
              </a:r>
            </a:p>
            <a:p>
              <a:pPr eaLnBrk="1" hangingPunct="1">
                <a:lnSpc>
                  <a:spcPts val="633"/>
                </a:lnSpc>
              </a:pPr>
              <a:r>
                <a:rPr lang="es-PE" sz="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</a:rPr>
                <a:t>Rosa</a:t>
              </a:r>
            </a:p>
            <a:p>
              <a:pPr eaLnBrk="1" hangingPunct="1">
                <a:lnSpc>
                  <a:spcPts val="633"/>
                </a:lnSpc>
              </a:pPr>
              <a:r>
                <a:rPr lang="es-PE" sz="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</a:rPr>
                <a:t>Km. 288</a:t>
              </a:r>
            </a:p>
          </p:txBody>
        </p:sp>
        <p:grpSp>
          <p:nvGrpSpPr>
            <p:cNvPr id="128" name="34 Grupo"/>
            <p:cNvGrpSpPr>
              <a:grpSpLocks/>
            </p:cNvGrpSpPr>
            <p:nvPr/>
          </p:nvGrpSpPr>
          <p:grpSpPr bwMode="auto">
            <a:xfrm>
              <a:off x="5132354" y="5323152"/>
              <a:ext cx="720871" cy="285807"/>
              <a:chOff x="2501777" y="4796500"/>
              <a:chExt cx="720983" cy="286140"/>
            </a:xfrm>
          </p:grpSpPr>
          <p:pic>
            <p:nvPicPr>
              <p:cNvPr id="129" name="Picture 35" descr="251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 flipH="1">
                <a:off x="3014379" y="4898538"/>
                <a:ext cx="208381" cy="184102"/>
              </a:xfrm>
              <a:prstGeom prst="rect">
                <a:avLst/>
              </a:prstGeom>
              <a:noFill/>
              <a:effectLst>
                <a:reflection blurRad="6350" stA="52000" endA="300" endPos="35000" dir="5400000" sy="-100000" algn="bl" rotWithShape="0"/>
              </a:effectLst>
            </p:spPr>
          </p:pic>
          <p:sp>
            <p:nvSpPr>
              <p:cNvPr id="130" name="41 CuadroTexto"/>
              <p:cNvSpPr txBox="1">
                <a:spLocks noChangeArrowheads="1"/>
              </p:cNvSpPr>
              <p:nvPr/>
            </p:nvSpPr>
            <p:spPr bwMode="auto">
              <a:xfrm>
                <a:off x="2501777" y="4796500"/>
                <a:ext cx="499932" cy="205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r" eaLnBrk="1" hangingPunct="1">
                  <a:lnSpc>
                    <a:spcPts val="562"/>
                  </a:lnSpc>
                </a:pPr>
                <a:r>
                  <a:rPr lang="es-PE" sz="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itchFamily="34" charset="0"/>
                  </a:rPr>
                  <a:t>Limacpunco</a:t>
                </a:r>
                <a:endParaRPr lang="es-PE" sz="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</a:endParaRPr>
              </a:p>
              <a:p>
                <a:pPr algn="r" eaLnBrk="1" hangingPunct="1">
                  <a:lnSpc>
                    <a:spcPts val="562"/>
                  </a:lnSpc>
                </a:pPr>
                <a:r>
                  <a:rPr lang="es-PE" sz="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itchFamily="34" charset="0"/>
                  </a:rPr>
                  <a:t>Km. 145</a:t>
                </a:r>
              </a:p>
            </p:txBody>
          </p:sp>
        </p:grpSp>
      </p:grpSp>
      <p:grpSp>
        <p:nvGrpSpPr>
          <p:cNvPr id="144" name="48 Grupo"/>
          <p:cNvGrpSpPr>
            <a:grpSpLocks/>
          </p:cNvGrpSpPr>
          <p:nvPr/>
        </p:nvGrpSpPr>
        <p:grpSpPr bwMode="auto">
          <a:xfrm>
            <a:off x="2823344" y="3482121"/>
            <a:ext cx="2808311" cy="1296540"/>
            <a:chOff x="2214545" y="4357688"/>
            <a:chExt cx="2428892" cy="1571637"/>
          </a:xfrm>
        </p:grpSpPr>
        <p:pic>
          <p:nvPicPr>
            <p:cNvPr id="145" name="90 Imagen" descr="T2_trans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4545" y="4357689"/>
              <a:ext cx="2428892" cy="1571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6" name="81 Conector recto"/>
            <p:cNvCxnSpPr>
              <a:cxnSpLocks noChangeShapeType="1"/>
            </p:cNvCxnSpPr>
            <p:nvPr/>
          </p:nvCxnSpPr>
          <p:spPr bwMode="auto">
            <a:xfrm rot="5400000" flipH="1" flipV="1">
              <a:off x="1802606" y="4912519"/>
              <a:ext cx="1395413" cy="428625"/>
            </a:xfrm>
            <a:prstGeom prst="line">
              <a:avLst/>
            </a:prstGeom>
            <a:noFill/>
            <a:ln w="31750" cmpd="dbl" algn="ctr">
              <a:solidFill>
                <a:srgbClr val="00206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" name="86 Conector recto"/>
            <p:cNvCxnSpPr>
              <a:cxnSpLocks noChangeShapeType="1"/>
            </p:cNvCxnSpPr>
            <p:nvPr/>
          </p:nvCxnSpPr>
          <p:spPr bwMode="auto">
            <a:xfrm>
              <a:off x="3643313" y="4357688"/>
              <a:ext cx="962025" cy="385762"/>
            </a:xfrm>
            <a:prstGeom prst="line">
              <a:avLst/>
            </a:prstGeom>
            <a:noFill/>
            <a:ln w="31750" cmpd="dbl" algn="ctr">
              <a:solidFill>
                <a:srgbClr val="00206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48" name="147 CuadroTexto"/>
          <p:cNvSpPr txBox="1"/>
          <p:nvPr/>
        </p:nvSpPr>
        <p:spPr>
          <a:xfrm>
            <a:off x="3347864" y="3256024"/>
            <a:ext cx="1214446" cy="234185"/>
          </a:xfrm>
          <a:prstGeom prst="rect">
            <a:avLst/>
          </a:prstGeom>
          <a:noFill/>
        </p:spPr>
        <p:txBody>
          <a:bodyPr lIns="64281" tIns="32140" rIns="64281" bIns="32140">
            <a:spAutoFit/>
          </a:bodyPr>
          <a:lstStyle/>
          <a:p>
            <a:pPr algn="ctr">
              <a:defRPr/>
            </a:pPr>
            <a:r>
              <a:rPr lang="es-PE" sz="1100" b="1" dirty="0">
                <a:solidFill>
                  <a:srgbClr val="002060"/>
                </a:solidFill>
              </a:rPr>
              <a:t>TRAMO 2</a:t>
            </a:r>
          </a:p>
        </p:txBody>
      </p:sp>
      <p:sp>
        <p:nvSpPr>
          <p:cNvPr id="166" name="165 CuadroTexto"/>
          <p:cNvSpPr txBox="1"/>
          <p:nvPr/>
        </p:nvSpPr>
        <p:spPr>
          <a:xfrm>
            <a:off x="7787836" y="4424699"/>
            <a:ext cx="1050249" cy="400091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r" defTabSz="642816">
              <a:defRPr/>
            </a:pPr>
            <a:r>
              <a:rPr lang="es-PE" sz="1000" b="1" kern="0" dirty="0">
                <a:solidFill>
                  <a:sysClr val="windowText" lastClr="000000"/>
                </a:solidFill>
              </a:rPr>
              <a:t>Nota:</a:t>
            </a:r>
          </a:p>
          <a:p>
            <a:pPr algn="r" defTabSz="642816">
              <a:defRPr/>
            </a:pPr>
            <a:r>
              <a:rPr lang="es-PE" sz="1000" b="1" kern="0" dirty="0">
                <a:solidFill>
                  <a:sysClr val="windowText" lastClr="000000"/>
                </a:solidFill>
              </a:rPr>
              <a:t>Progresivas Hito</a:t>
            </a:r>
          </a:p>
        </p:txBody>
      </p:sp>
      <p:grpSp>
        <p:nvGrpSpPr>
          <p:cNvPr id="64" name="63 Grupo"/>
          <p:cNvGrpSpPr/>
          <p:nvPr/>
        </p:nvGrpSpPr>
        <p:grpSpPr>
          <a:xfrm>
            <a:off x="174130" y="689945"/>
            <a:ext cx="5832163" cy="2547745"/>
            <a:chOff x="-415429" y="1723167"/>
            <a:chExt cx="8130260" cy="6845397"/>
          </a:xfrm>
        </p:grpSpPr>
        <p:pic>
          <p:nvPicPr>
            <p:cNvPr id="65" name="64 Imagen" descr="perfil-completo2.png"/>
            <p:cNvPicPr>
              <a:picLocks noChangeAspect="1"/>
            </p:cNvPicPr>
            <p:nvPr/>
          </p:nvPicPr>
          <p:blipFill>
            <a:blip r:embed="rId5" cstate="email"/>
            <a:srcRect r="44841"/>
            <a:stretch>
              <a:fillRect/>
            </a:stretch>
          </p:blipFill>
          <p:spPr bwMode="auto">
            <a:xfrm>
              <a:off x="-415429" y="2512909"/>
              <a:ext cx="7635379" cy="2657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6" name="82 Grupo"/>
            <p:cNvGrpSpPr>
              <a:grpSpLocks/>
            </p:cNvGrpSpPr>
            <p:nvPr/>
          </p:nvGrpSpPr>
          <p:grpSpPr bwMode="auto">
            <a:xfrm>
              <a:off x="4761654" y="2594188"/>
              <a:ext cx="2467750" cy="2106506"/>
              <a:chOff x="3348000" y="1555658"/>
              <a:chExt cx="1735629" cy="1481731"/>
            </a:xfrm>
          </p:grpSpPr>
          <p:grpSp>
            <p:nvGrpSpPr>
              <p:cNvPr id="163" name="78 Grupo"/>
              <p:cNvGrpSpPr>
                <a:grpSpLocks/>
              </p:cNvGrpSpPr>
              <p:nvPr/>
            </p:nvGrpSpPr>
            <p:grpSpPr bwMode="auto">
              <a:xfrm>
                <a:off x="3348000" y="1555658"/>
                <a:ext cx="1735629" cy="240488"/>
                <a:chOff x="3348000" y="1555658"/>
                <a:chExt cx="1735629" cy="240488"/>
              </a:xfrm>
            </p:grpSpPr>
            <p:sp>
              <p:nvSpPr>
                <p:cNvPr id="167" name="Rectangle 25"/>
                <p:cNvSpPr>
                  <a:spLocks noChangeArrowheads="1"/>
                </p:cNvSpPr>
                <p:nvPr/>
              </p:nvSpPr>
              <p:spPr bwMode="auto">
                <a:xfrm flipV="1">
                  <a:off x="3348000" y="1555658"/>
                  <a:ext cx="1735629" cy="240488"/>
                </a:xfrm>
                <a:prstGeom prst="rect">
                  <a:avLst/>
                </a:prstGeom>
                <a:solidFill>
                  <a:srgbClr val="7CBF33"/>
                </a:solidFill>
                <a:ln w="9525">
                  <a:noFill/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 w="57150" h="50800" prst="softRound"/>
                </a:sp3d>
              </p:spPr>
              <p:txBody>
                <a:bodyPr wrap="none" anchor="ctr"/>
                <a:lstStyle/>
                <a:p>
                  <a:pPr defTabSz="642816">
                    <a:defRPr/>
                  </a:pPr>
                  <a:endParaRPr lang="es-PE" sz="1300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168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3352801" y="1577568"/>
                  <a:ext cx="1718532" cy="203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pPr algn="ctr" defTabSz="642816">
                    <a:defRPr/>
                  </a:pPr>
                  <a:r>
                    <a:rPr lang="es-ES" sz="700" kern="0" dirty="0">
                      <a:solidFill>
                        <a:sysClr val="windowText" lastClr="000000"/>
                      </a:solidFill>
                      <a:latin typeface="Calibri" pitchFamily="34" charset="0"/>
                    </a:rPr>
                    <a:t>CORDILLERA - SELVA</a:t>
                  </a:r>
                </a:p>
              </p:txBody>
            </p:sp>
          </p:grpSp>
          <p:sp>
            <p:nvSpPr>
              <p:cNvPr id="164" name="Rectangle 24"/>
              <p:cNvSpPr>
                <a:spLocks noChangeArrowheads="1"/>
              </p:cNvSpPr>
              <p:nvPr/>
            </p:nvSpPr>
            <p:spPr bwMode="auto">
              <a:xfrm>
                <a:off x="3352801" y="1805489"/>
                <a:ext cx="1719942" cy="1231900"/>
              </a:xfrm>
              <a:prstGeom prst="rect">
                <a:avLst/>
              </a:prstGeom>
              <a:solidFill>
                <a:srgbClr val="7CBF33">
                  <a:alpha val="3019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642816">
                  <a:defRPr/>
                </a:pPr>
                <a:endParaRPr lang="es-ES" sz="1300" kern="0" dirty="0">
                  <a:solidFill>
                    <a:sysClr val="windowText" lastClr="000000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67" name="80 Grupo"/>
            <p:cNvGrpSpPr>
              <a:grpSpLocks/>
            </p:cNvGrpSpPr>
            <p:nvPr/>
          </p:nvGrpSpPr>
          <p:grpSpPr bwMode="auto">
            <a:xfrm>
              <a:off x="60961" y="2594188"/>
              <a:ext cx="2765777" cy="2106506"/>
              <a:chOff x="43033" y="1555655"/>
              <a:chExt cx="1944000" cy="1481734"/>
            </a:xfrm>
          </p:grpSpPr>
          <p:grpSp>
            <p:nvGrpSpPr>
              <p:cNvPr id="159" name="76 Grupo"/>
              <p:cNvGrpSpPr>
                <a:grpSpLocks/>
              </p:cNvGrpSpPr>
              <p:nvPr/>
            </p:nvGrpSpPr>
            <p:grpSpPr bwMode="auto">
              <a:xfrm>
                <a:off x="43033" y="1555655"/>
                <a:ext cx="1944000" cy="248400"/>
                <a:chOff x="43033" y="1555655"/>
                <a:chExt cx="1944000" cy="248400"/>
              </a:xfrm>
            </p:grpSpPr>
            <p:sp>
              <p:nvSpPr>
                <p:cNvPr id="161" name="Rectangle 21"/>
                <p:cNvSpPr>
                  <a:spLocks noChangeArrowheads="1"/>
                </p:cNvSpPr>
                <p:nvPr/>
              </p:nvSpPr>
              <p:spPr bwMode="auto">
                <a:xfrm flipV="1">
                  <a:off x="43033" y="1555655"/>
                  <a:ext cx="1944000" cy="248400"/>
                </a:xfrm>
                <a:prstGeom prst="rect">
                  <a:avLst/>
                </a:prstGeom>
                <a:solidFill>
                  <a:srgbClr val="0D74C9"/>
                </a:solidFill>
                <a:ln w="9525">
                  <a:noFill/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 w="57150" h="50800" prst="softRound"/>
                </a:sp3d>
              </p:spPr>
              <p:txBody>
                <a:bodyPr wrap="none" anchor="ctr"/>
                <a:lstStyle/>
                <a:p>
                  <a:pPr defTabSz="642816">
                    <a:defRPr/>
                  </a:pPr>
                  <a:endParaRPr lang="es-PE" sz="1300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162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82332" y="1578060"/>
                  <a:ext cx="1850315" cy="203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pPr algn="ctr" defTabSz="642816">
                    <a:defRPr/>
                  </a:pPr>
                  <a:r>
                    <a:rPr lang="es-ES" sz="700" kern="0" dirty="0">
                      <a:solidFill>
                        <a:sysClr val="windowText" lastClr="000000"/>
                      </a:solidFill>
                      <a:latin typeface="Calibri" pitchFamily="34" charset="0"/>
                    </a:rPr>
                    <a:t>CORDILLERA ALTA</a:t>
                  </a:r>
                </a:p>
              </p:txBody>
            </p:sp>
          </p:grpSp>
          <p:sp>
            <p:nvSpPr>
              <p:cNvPr id="160" name="Rectangle 24"/>
              <p:cNvSpPr>
                <a:spLocks noChangeArrowheads="1"/>
              </p:cNvSpPr>
              <p:nvPr/>
            </p:nvSpPr>
            <p:spPr bwMode="auto">
              <a:xfrm>
                <a:off x="48334" y="1805489"/>
                <a:ext cx="1932866" cy="1231900"/>
              </a:xfrm>
              <a:prstGeom prst="rect">
                <a:avLst/>
              </a:prstGeom>
              <a:solidFill>
                <a:srgbClr val="0D74C9">
                  <a:alpha val="3019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642816">
                  <a:defRPr/>
                </a:pPr>
                <a:endParaRPr lang="es-ES" sz="1300" kern="0" dirty="0">
                  <a:solidFill>
                    <a:sysClr val="windowText" lastClr="000000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68" name="81 Grupo"/>
            <p:cNvGrpSpPr>
              <a:grpSpLocks/>
            </p:cNvGrpSpPr>
            <p:nvPr/>
          </p:nvGrpSpPr>
          <p:grpSpPr bwMode="auto">
            <a:xfrm>
              <a:off x="2815450" y="2594188"/>
              <a:ext cx="1948462" cy="2106506"/>
              <a:chOff x="1980000" y="1555658"/>
              <a:chExt cx="1369200" cy="1481731"/>
            </a:xfrm>
          </p:grpSpPr>
          <p:grpSp>
            <p:nvGrpSpPr>
              <p:cNvPr id="155" name="77 Grupo"/>
              <p:cNvGrpSpPr>
                <a:grpSpLocks/>
              </p:cNvGrpSpPr>
              <p:nvPr/>
            </p:nvGrpSpPr>
            <p:grpSpPr bwMode="auto">
              <a:xfrm>
                <a:off x="1980000" y="1555658"/>
                <a:ext cx="1368000" cy="247407"/>
                <a:chOff x="1980000" y="1555658"/>
                <a:chExt cx="1368000" cy="247407"/>
              </a:xfrm>
            </p:grpSpPr>
            <p:sp>
              <p:nvSpPr>
                <p:cNvPr id="157" name="Rectangle 23"/>
                <p:cNvSpPr>
                  <a:spLocks noChangeArrowheads="1"/>
                </p:cNvSpPr>
                <p:nvPr/>
              </p:nvSpPr>
              <p:spPr bwMode="auto">
                <a:xfrm flipV="1">
                  <a:off x="1980000" y="1555658"/>
                  <a:ext cx="1368000" cy="247407"/>
                </a:xfrm>
                <a:prstGeom prst="rect">
                  <a:avLst/>
                </a:prstGeom>
                <a:solidFill>
                  <a:srgbClr val="D38D0F"/>
                </a:solidFill>
                <a:ln w="9525">
                  <a:noFill/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 w="57150" h="50800" prst="softRound"/>
                </a:sp3d>
              </p:spPr>
              <p:txBody>
                <a:bodyPr wrap="none" anchor="ctr"/>
                <a:lstStyle/>
                <a:p>
                  <a:pPr defTabSz="642816">
                    <a:defRPr/>
                  </a:pPr>
                  <a:endParaRPr lang="es-PE" sz="1300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158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2041796" y="1577568"/>
                  <a:ext cx="1278346" cy="203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pPr algn="ctr" defTabSz="642816">
                    <a:defRPr/>
                  </a:pPr>
                  <a:r>
                    <a:rPr lang="es-ES" sz="700" kern="0" dirty="0">
                      <a:solidFill>
                        <a:sysClr val="windowText" lastClr="000000"/>
                      </a:solidFill>
                      <a:latin typeface="Calibri" pitchFamily="34" charset="0"/>
                    </a:rPr>
                    <a:t>CORDILLERA -  DESCENSO</a:t>
                  </a:r>
                </a:p>
              </p:txBody>
            </p:sp>
          </p:grpSp>
          <p:sp>
            <p:nvSpPr>
              <p:cNvPr id="156" name="Rectangle 24"/>
              <p:cNvSpPr>
                <a:spLocks noChangeArrowheads="1"/>
              </p:cNvSpPr>
              <p:nvPr/>
            </p:nvSpPr>
            <p:spPr bwMode="auto">
              <a:xfrm>
                <a:off x="1981200" y="1805489"/>
                <a:ext cx="1368000" cy="1231900"/>
              </a:xfrm>
              <a:prstGeom prst="rect">
                <a:avLst/>
              </a:prstGeom>
              <a:solidFill>
                <a:srgbClr val="F0A746">
                  <a:alpha val="29803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642816">
                  <a:defRPr/>
                </a:pPr>
                <a:endParaRPr lang="es-ES" sz="1300" kern="0" dirty="0">
                  <a:solidFill>
                    <a:sysClr val="windowText" lastClr="000000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69" name="Line 36"/>
            <p:cNvSpPr>
              <a:spLocks noChangeShapeType="1"/>
            </p:cNvSpPr>
            <p:nvPr/>
          </p:nvSpPr>
          <p:spPr bwMode="auto">
            <a:xfrm>
              <a:off x="79023" y="2515165"/>
              <a:ext cx="0" cy="2201334"/>
            </a:xfrm>
            <a:prstGeom prst="line">
              <a:avLst/>
            </a:prstGeom>
            <a:noFill/>
            <a:ln w="9525">
              <a:solidFill>
                <a:srgbClr val="FFFFFF">
                  <a:lumMod val="50000"/>
                </a:srgbClr>
              </a:solidFill>
              <a:prstDash val="lgDashDot"/>
              <a:round/>
              <a:headEnd/>
              <a:tailEnd/>
            </a:ln>
          </p:spPr>
          <p:txBody>
            <a:bodyPr/>
            <a:lstStyle/>
            <a:p>
              <a:pPr defTabSz="642816">
                <a:defRPr/>
              </a:pPr>
              <a:endParaRPr lang="es-PE" sz="13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0" name="Line 36"/>
            <p:cNvSpPr>
              <a:spLocks noChangeShapeType="1"/>
            </p:cNvSpPr>
            <p:nvPr/>
          </p:nvSpPr>
          <p:spPr bwMode="auto">
            <a:xfrm>
              <a:off x="2815450" y="2515165"/>
              <a:ext cx="0" cy="2201334"/>
            </a:xfrm>
            <a:prstGeom prst="line">
              <a:avLst/>
            </a:prstGeom>
            <a:noFill/>
            <a:ln w="9525">
              <a:solidFill>
                <a:srgbClr val="FFFFFF">
                  <a:lumMod val="50000"/>
                </a:srgbClr>
              </a:solidFill>
              <a:prstDash val="lgDashDot"/>
              <a:round/>
              <a:headEnd/>
              <a:tailEnd/>
            </a:ln>
          </p:spPr>
          <p:txBody>
            <a:bodyPr/>
            <a:lstStyle/>
            <a:p>
              <a:pPr defTabSz="642816">
                <a:defRPr/>
              </a:pPr>
              <a:endParaRPr lang="es-PE" sz="13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1" name="Line 36"/>
            <p:cNvSpPr>
              <a:spLocks noChangeShapeType="1"/>
            </p:cNvSpPr>
            <p:nvPr/>
          </p:nvSpPr>
          <p:spPr bwMode="auto">
            <a:xfrm>
              <a:off x="7215858" y="2515165"/>
              <a:ext cx="0" cy="2201334"/>
            </a:xfrm>
            <a:prstGeom prst="line">
              <a:avLst/>
            </a:prstGeom>
            <a:noFill/>
            <a:ln w="9525">
              <a:solidFill>
                <a:srgbClr val="FFFFFF">
                  <a:lumMod val="50000"/>
                </a:srgbClr>
              </a:solidFill>
              <a:prstDash val="lgDashDot"/>
              <a:round/>
              <a:headEnd/>
              <a:tailEnd/>
            </a:ln>
          </p:spPr>
          <p:txBody>
            <a:bodyPr/>
            <a:lstStyle/>
            <a:p>
              <a:pPr defTabSz="642816">
                <a:defRPr/>
              </a:pPr>
              <a:endParaRPr lang="es-PE" sz="20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" name="Line 36"/>
            <p:cNvSpPr>
              <a:spLocks noChangeShapeType="1"/>
            </p:cNvSpPr>
            <p:nvPr/>
          </p:nvSpPr>
          <p:spPr bwMode="auto">
            <a:xfrm>
              <a:off x="4757139" y="2515165"/>
              <a:ext cx="0" cy="2201334"/>
            </a:xfrm>
            <a:prstGeom prst="line">
              <a:avLst/>
            </a:prstGeom>
            <a:noFill/>
            <a:ln w="9525">
              <a:solidFill>
                <a:srgbClr val="FFFFFF">
                  <a:lumMod val="50000"/>
                </a:srgbClr>
              </a:solidFill>
              <a:prstDash val="lgDashDot"/>
              <a:round/>
              <a:headEnd/>
              <a:tailEnd/>
            </a:ln>
          </p:spPr>
          <p:txBody>
            <a:bodyPr/>
            <a:lstStyle/>
            <a:p>
              <a:pPr defTabSz="642816">
                <a:defRPr/>
              </a:pPr>
              <a:endParaRPr lang="es-PE" sz="13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3" name="Line 36"/>
            <p:cNvSpPr>
              <a:spLocks noChangeShapeType="1"/>
            </p:cNvSpPr>
            <p:nvPr/>
          </p:nvSpPr>
          <p:spPr bwMode="auto">
            <a:xfrm>
              <a:off x="6278881" y="2923823"/>
              <a:ext cx="0" cy="1792676"/>
            </a:xfrm>
            <a:prstGeom prst="line">
              <a:avLst/>
            </a:prstGeom>
            <a:noFill/>
            <a:ln w="28575" cmpd="dbl">
              <a:solidFill>
                <a:srgbClr val="000000">
                  <a:lumMod val="65000"/>
                  <a:lumOff val="35000"/>
                </a:srgb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42816">
                <a:defRPr/>
              </a:pPr>
              <a:endParaRPr lang="es-PE" sz="13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74" name="Text Box 31"/>
            <p:cNvSpPr txBox="1">
              <a:spLocks noChangeArrowheads="1"/>
            </p:cNvSpPr>
            <p:nvPr/>
          </p:nvSpPr>
          <p:spPr bwMode="auto">
            <a:xfrm>
              <a:off x="4454600" y="3847254"/>
              <a:ext cx="548639" cy="248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642816">
                <a:defRPr/>
              </a:pPr>
              <a:r>
                <a:rPr lang="es-ES" sz="600" kern="0" dirty="0">
                  <a:solidFill>
                    <a:sysClr val="windowText" lastClr="000000"/>
                  </a:solidFill>
                </a:rPr>
                <a:t>2.000 msnm</a:t>
              </a:r>
            </a:p>
          </p:txBody>
        </p:sp>
        <p:sp>
          <p:nvSpPr>
            <p:cNvPr id="75" name="Text Box 29"/>
            <p:cNvSpPr txBox="1">
              <a:spLocks noChangeArrowheads="1"/>
            </p:cNvSpPr>
            <p:nvPr/>
          </p:nvSpPr>
          <p:spPr bwMode="auto">
            <a:xfrm>
              <a:off x="-29349" y="3244431"/>
              <a:ext cx="566703" cy="248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642816">
                <a:defRPr/>
              </a:pPr>
              <a:r>
                <a:rPr lang="es-ES" sz="600" kern="0" dirty="0">
                  <a:solidFill>
                    <a:sysClr val="windowText" lastClr="000000"/>
                  </a:solidFill>
                </a:rPr>
                <a:t>3.250 msnm</a:t>
              </a:r>
            </a:p>
          </p:txBody>
        </p:sp>
        <p:sp>
          <p:nvSpPr>
            <p:cNvPr id="76" name="Text Box 30"/>
            <p:cNvSpPr txBox="1">
              <a:spLocks noChangeArrowheads="1"/>
            </p:cNvSpPr>
            <p:nvPr/>
          </p:nvSpPr>
          <p:spPr bwMode="auto">
            <a:xfrm>
              <a:off x="2980270" y="3124761"/>
              <a:ext cx="478647" cy="496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642816">
                <a:defRPr/>
              </a:pPr>
              <a:r>
                <a:rPr lang="es-ES" sz="600" kern="0" dirty="0">
                  <a:solidFill>
                    <a:sysClr val="windowText" lastClr="000000"/>
                  </a:solidFill>
                </a:rPr>
                <a:t>4.500 msnm</a:t>
              </a:r>
            </a:p>
          </p:txBody>
        </p:sp>
        <p:sp>
          <p:nvSpPr>
            <p:cNvPr id="77" name="Text Box 32"/>
            <p:cNvSpPr txBox="1">
              <a:spLocks noChangeArrowheads="1"/>
            </p:cNvSpPr>
            <p:nvPr/>
          </p:nvSpPr>
          <p:spPr bwMode="auto">
            <a:xfrm>
              <a:off x="6197604" y="4149796"/>
              <a:ext cx="546382" cy="248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642816">
                <a:defRPr/>
              </a:pPr>
              <a:r>
                <a:rPr lang="es-ES" sz="600" kern="0" dirty="0">
                  <a:solidFill>
                    <a:sysClr val="windowText" lastClr="000000"/>
                  </a:solidFill>
                </a:rPr>
                <a:t>370 msnm</a:t>
              </a:r>
            </a:p>
          </p:txBody>
        </p:sp>
        <p:sp>
          <p:nvSpPr>
            <p:cNvPr id="78" name="Text Box 39"/>
            <p:cNvSpPr txBox="1">
              <a:spLocks noChangeArrowheads="1"/>
            </p:cNvSpPr>
            <p:nvPr/>
          </p:nvSpPr>
          <p:spPr bwMode="auto">
            <a:xfrm>
              <a:off x="2181017" y="3023166"/>
              <a:ext cx="605085" cy="248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642816">
                <a:defRPr/>
              </a:pPr>
              <a:r>
                <a:rPr lang="es-ES" sz="600" kern="0" dirty="0">
                  <a:solidFill>
                    <a:sysClr val="windowText" lastClr="000000"/>
                  </a:solidFill>
                </a:rPr>
                <a:t>4.700 msnm</a:t>
              </a:r>
            </a:p>
          </p:txBody>
        </p:sp>
        <p:sp>
          <p:nvSpPr>
            <p:cNvPr id="79" name="Text Box 32"/>
            <p:cNvSpPr txBox="1">
              <a:spLocks noChangeArrowheads="1"/>
            </p:cNvSpPr>
            <p:nvPr/>
          </p:nvSpPr>
          <p:spPr bwMode="auto">
            <a:xfrm>
              <a:off x="7168449" y="4242368"/>
              <a:ext cx="546382" cy="248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642816">
                <a:defRPr/>
              </a:pPr>
              <a:r>
                <a:rPr lang="es-ES" sz="600" kern="0" dirty="0">
                  <a:solidFill>
                    <a:sysClr val="windowText" lastClr="000000"/>
                  </a:solidFill>
                </a:rPr>
                <a:t>300 msnm</a:t>
              </a:r>
            </a:p>
          </p:txBody>
        </p:sp>
        <p:grpSp>
          <p:nvGrpSpPr>
            <p:cNvPr id="80" name="85 Grupo"/>
            <p:cNvGrpSpPr>
              <a:grpSpLocks/>
            </p:cNvGrpSpPr>
            <p:nvPr/>
          </p:nvGrpSpPr>
          <p:grpSpPr bwMode="auto">
            <a:xfrm>
              <a:off x="-355745" y="1723167"/>
              <a:ext cx="6652689" cy="608278"/>
              <a:chOff x="-250643" y="942860"/>
              <a:chExt cx="4678644" cy="427695"/>
            </a:xfrm>
          </p:grpSpPr>
          <p:sp>
            <p:nvSpPr>
              <p:cNvPr id="153" name="66 Rectángulo"/>
              <p:cNvSpPr>
                <a:spLocks noChangeArrowheads="1"/>
              </p:cNvSpPr>
              <p:nvPr/>
            </p:nvSpPr>
            <p:spPr bwMode="auto">
              <a:xfrm>
                <a:off x="-250643" y="962490"/>
                <a:ext cx="4678644" cy="408065"/>
              </a:xfrm>
              <a:prstGeom prst="rect">
                <a:avLst/>
              </a:prstGeom>
              <a:solidFill>
                <a:srgbClr val="006699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816">
                  <a:defRPr/>
                </a:pPr>
                <a:endParaRPr lang="es-PE" sz="1400" b="1" kern="0" dirty="0"/>
              </a:p>
            </p:txBody>
          </p:sp>
          <p:sp>
            <p:nvSpPr>
              <p:cNvPr id="154" name="Text Box 28"/>
              <p:cNvSpPr txBox="1">
                <a:spLocks noChangeArrowheads="1"/>
              </p:cNvSpPr>
              <p:nvPr/>
            </p:nvSpPr>
            <p:spPr bwMode="auto">
              <a:xfrm>
                <a:off x="-167043" y="942860"/>
                <a:ext cx="4397828" cy="4070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spAutoFit/>
              </a:bodyPr>
              <a:lstStyle/>
              <a:p>
                <a:pPr defTabSz="642816">
                  <a:defRPr/>
                </a:pPr>
                <a:r>
                  <a:rPr lang="es-ES" sz="1400" b="1" kern="0" dirty="0">
                    <a:solidFill>
                      <a:schemeClr val="bg1"/>
                    </a:solidFill>
                    <a:latin typeface="Calibri" pitchFamily="34" charset="0"/>
                  </a:rPr>
                  <a:t>TRAMO 2 – Sierra</a:t>
                </a:r>
              </a:p>
            </p:txBody>
          </p:sp>
        </p:grpSp>
        <p:sp>
          <p:nvSpPr>
            <p:cNvPr id="81" name="Text Box 16"/>
            <p:cNvSpPr txBox="1">
              <a:spLocks noChangeArrowheads="1"/>
            </p:cNvSpPr>
            <p:nvPr/>
          </p:nvSpPr>
          <p:spPr bwMode="auto">
            <a:xfrm>
              <a:off x="-160643" y="5359226"/>
              <a:ext cx="572070" cy="454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642816">
                <a:defRPr/>
              </a:pPr>
              <a:r>
                <a:rPr lang="es-ES" sz="1100" b="1" kern="0" dirty="0">
                  <a:solidFill>
                    <a:srgbClr val="002060"/>
                  </a:solidFill>
                  <a:latin typeface="Calibri" pitchFamily="34" charset="0"/>
                </a:rPr>
                <a:t>URCOS</a:t>
              </a:r>
            </a:p>
          </p:txBody>
        </p:sp>
        <p:sp>
          <p:nvSpPr>
            <p:cNvPr id="82" name="Text Box 16"/>
            <p:cNvSpPr txBox="1">
              <a:spLocks noChangeArrowheads="1"/>
            </p:cNvSpPr>
            <p:nvPr/>
          </p:nvSpPr>
          <p:spPr bwMode="auto">
            <a:xfrm>
              <a:off x="5703797" y="5359226"/>
              <a:ext cx="1427367" cy="454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642816">
                <a:defRPr/>
              </a:pPr>
              <a:r>
                <a:rPr lang="es-ES" sz="1100" b="1" kern="0" dirty="0">
                  <a:solidFill>
                    <a:srgbClr val="002060"/>
                  </a:solidFill>
                  <a:latin typeface="Calibri" pitchFamily="34" charset="0"/>
                </a:rPr>
                <a:t>PTE. INAMBARI</a:t>
              </a:r>
            </a:p>
          </p:txBody>
        </p:sp>
        <p:sp>
          <p:nvSpPr>
            <p:cNvPr id="83" name="Text Box 13"/>
            <p:cNvSpPr txBox="1">
              <a:spLocks noChangeArrowheads="1"/>
            </p:cNvSpPr>
            <p:nvPr/>
          </p:nvSpPr>
          <p:spPr bwMode="auto">
            <a:xfrm>
              <a:off x="2298421" y="5080033"/>
              <a:ext cx="1054382" cy="330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642816">
                <a:defRPr/>
              </a:pPr>
              <a:r>
                <a:rPr lang="es-ES" sz="800" kern="0" dirty="0">
                  <a:solidFill>
                    <a:sysClr val="windowText" lastClr="000000"/>
                  </a:solidFill>
                </a:rPr>
                <a:t>Km 108</a:t>
              </a:r>
            </a:p>
          </p:txBody>
        </p:sp>
        <p:sp>
          <p:nvSpPr>
            <p:cNvPr id="84" name="Text Box 13"/>
            <p:cNvSpPr txBox="1">
              <a:spLocks noChangeArrowheads="1"/>
            </p:cNvSpPr>
            <p:nvPr/>
          </p:nvSpPr>
          <p:spPr bwMode="auto">
            <a:xfrm>
              <a:off x="60964" y="5080033"/>
              <a:ext cx="774418" cy="330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642816">
                <a:defRPr/>
              </a:pPr>
              <a:r>
                <a:rPr lang="es-ES" sz="800" kern="0" dirty="0">
                  <a:solidFill>
                    <a:sysClr val="windowText" lastClr="000000"/>
                  </a:solidFill>
                </a:rPr>
                <a:t>Km 0</a:t>
              </a:r>
            </a:p>
          </p:txBody>
        </p:sp>
        <p:sp>
          <p:nvSpPr>
            <p:cNvPr id="85" name="Text Box 13"/>
            <p:cNvSpPr txBox="1">
              <a:spLocks noChangeArrowheads="1"/>
            </p:cNvSpPr>
            <p:nvPr/>
          </p:nvSpPr>
          <p:spPr bwMode="auto">
            <a:xfrm>
              <a:off x="4235594" y="5080033"/>
              <a:ext cx="1052125" cy="330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642816">
                <a:defRPr/>
              </a:pPr>
              <a:r>
                <a:rPr lang="es-ES" sz="800" kern="0" dirty="0">
                  <a:solidFill>
                    <a:sysClr val="windowText" lastClr="000000"/>
                  </a:solidFill>
                </a:rPr>
                <a:t>Km 146</a:t>
              </a:r>
            </a:p>
          </p:txBody>
        </p:sp>
        <p:sp>
          <p:nvSpPr>
            <p:cNvPr id="86" name="Text Box 13"/>
            <p:cNvSpPr txBox="1">
              <a:spLocks noChangeArrowheads="1"/>
            </p:cNvSpPr>
            <p:nvPr/>
          </p:nvSpPr>
          <p:spPr bwMode="auto">
            <a:xfrm>
              <a:off x="5995389" y="5080033"/>
              <a:ext cx="594449" cy="336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642816">
                <a:defRPr/>
              </a:pPr>
              <a:r>
                <a:rPr lang="es-ES" sz="800" kern="0" dirty="0">
                  <a:solidFill>
                    <a:sysClr val="windowText" lastClr="000000"/>
                  </a:solidFill>
                </a:rPr>
                <a:t>Km 246</a:t>
              </a:r>
            </a:p>
          </p:txBody>
        </p:sp>
        <p:sp>
          <p:nvSpPr>
            <p:cNvPr id="87" name="Text Box 13"/>
            <p:cNvSpPr txBox="1">
              <a:spLocks noChangeArrowheads="1"/>
            </p:cNvSpPr>
            <p:nvPr/>
          </p:nvSpPr>
          <p:spPr bwMode="auto">
            <a:xfrm>
              <a:off x="6802688" y="5080033"/>
              <a:ext cx="812800" cy="330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642816">
                <a:defRPr/>
              </a:pPr>
              <a:r>
                <a:rPr lang="es-ES" sz="800" kern="0" dirty="0">
                  <a:solidFill>
                    <a:sysClr val="windowText" lastClr="000000"/>
                  </a:solidFill>
                </a:rPr>
                <a:t>Km 288</a:t>
              </a:r>
            </a:p>
          </p:txBody>
        </p:sp>
        <p:sp>
          <p:nvSpPr>
            <p:cNvPr id="88" name="Line 8"/>
            <p:cNvSpPr>
              <a:spLocks noChangeShapeType="1"/>
            </p:cNvSpPr>
            <p:nvPr/>
          </p:nvSpPr>
          <p:spPr bwMode="auto">
            <a:xfrm>
              <a:off x="126447" y="4617923"/>
              <a:ext cx="0" cy="45530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642816">
                <a:defRPr/>
              </a:pPr>
              <a:endParaRPr lang="es-PE" sz="13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9" name="Oval 18"/>
            <p:cNvSpPr>
              <a:spLocks noChangeArrowheads="1"/>
            </p:cNvSpPr>
            <p:nvPr/>
          </p:nvSpPr>
          <p:spPr bwMode="auto">
            <a:xfrm>
              <a:off x="51543" y="4502979"/>
              <a:ext cx="150556" cy="290179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44450"/>
            </a:sp3d>
          </p:spPr>
          <p:txBody>
            <a:bodyPr wrap="none" anchor="ctr"/>
            <a:lstStyle/>
            <a:p>
              <a:pPr defTabSz="642816">
                <a:defRPr/>
              </a:pPr>
              <a:endParaRPr lang="es-PE" sz="13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0" name="Line 11"/>
            <p:cNvSpPr>
              <a:spLocks noChangeShapeType="1"/>
            </p:cNvSpPr>
            <p:nvPr/>
          </p:nvSpPr>
          <p:spPr bwMode="auto">
            <a:xfrm>
              <a:off x="6281954" y="4543542"/>
              <a:ext cx="0" cy="52969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642816">
                <a:defRPr/>
              </a:pPr>
              <a:endParaRPr lang="es-PE" sz="13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1" name="Oval 19"/>
            <p:cNvSpPr>
              <a:spLocks noChangeArrowheads="1"/>
            </p:cNvSpPr>
            <p:nvPr/>
          </p:nvSpPr>
          <p:spPr bwMode="auto">
            <a:xfrm>
              <a:off x="6210256" y="4530898"/>
              <a:ext cx="150556" cy="290179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44450"/>
            </a:sp3d>
          </p:spPr>
          <p:txBody>
            <a:bodyPr wrap="none" anchor="ctr"/>
            <a:lstStyle/>
            <a:p>
              <a:pPr defTabSz="642816">
                <a:defRPr/>
              </a:pPr>
              <a:endParaRPr lang="es-PE" sz="13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2" name="Line 11"/>
            <p:cNvSpPr>
              <a:spLocks noChangeShapeType="1"/>
            </p:cNvSpPr>
            <p:nvPr/>
          </p:nvSpPr>
          <p:spPr bwMode="auto">
            <a:xfrm>
              <a:off x="2815453" y="4470407"/>
              <a:ext cx="0" cy="4102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642816">
                <a:defRPr/>
              </a:pPr>
              <a:endParaRPr lang="es-PE" sz="13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" name="Line 11"/>
            <p:cNvSpPr>
              <a:spLocks noChangeShapeType="1"/>
            </p:cNvSpPr>
            <p:nvPr/>
          </p:nvSpPr>
          <p:spPr bwMode="auto">
            <a:xfrm>
              <a:off x="4766173" y="4470407"/>
              <a:ext cx="0" cy="4102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642816">
                <a:defRPr/>
              </a:pPr>
              <a:endParaRPr lang="es-PE" sz="13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9" name="Line 11"/>
            <p:cNvSpPr>
              <a:spLocks noChangeShapeType="1"/>
            </p:cNvSpPr>
            <p:nvPr/>
          </p:nvSpPr>
          <p:spPr bwMode="auto">
            <a:xfrm>
              <a:off x="7215861" y="4470407"/>
              <a:ext cx="0" cy="4102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642816">
                <a:defRPr/>
              </a:pPr>
              <a:endParaRPr lang="es-PE" sz="1300" kern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50" name="Picture 92" descr="F:\Sector Km. 0+000 - 162+000\7.0 VIA TERMINADA\3.0 Semana 09 al 15 Marzo 09\Via Asfaltada km. 112+000.JPG"/>
            <p:cNvPicPr>
              <a:picLocks noChangeAspect="1" noChangeArrowheads="1"/>
            </p:cNvPicPr>
            <p:nvPr/>
          </p:nvPicPr>
          <p:blipFill>
            <a:blip r:embed="rId6" cstate="email">
              <a:lum contrast="10000"/>
            </a:blip>
            <a:srcRect/>
            <a:stretch>
              <a:fillRect/>
            </a:stretch>
          </p:blipFill>
          <p:spPr bwMode="auto">
            <a:xfrm>
              <a:off x="2416227" y="6906077"/>
              <a:ext cx="2419607" cy="1639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1" name="Picture 3" descr="C:\ODEBRECHT\OBRAS ACCESORIAS-Tramo II\URCOS-Ipad-Fotos\IMG_0616.JP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6921846"/>
              <a:ext cx="2422641" cy="1629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2" name="Picture 4" descr="F:\herbert\15.-25_09_2012\SECTOR 19\DSC07771.JPG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78"/>
            <a:stretch/>
          </p:blipFill>
          <p:spPr bwMode="auto">
            <a:xfrm>
              <a:off x="4837542" y="6906077"/>
              <a:ext cx="2384078" cy="1662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9" name="168 Abrir llave"/>
          <p:cNvSpPr/>
          <p:nvPr/>
        </p:nvSpPr>
        <p:spPr>
          <a:xfrm rot="16200000">
            <a:off x="1470823" y="1318475"/>
            <a:ext cx="160785" cy="1979837"/>
          </a:xfrm>
          <a:prstGeom prst="leftBrace">
            <a:avLst>
              <a:gd name="adj1" fmla="val 8333"/>
              <a:gd name="adj2" fmla="val 48953"/>
            </a:avLst>
          </a:prstGeom>
          <a:ln w="317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4291" tIns="32146" rIns="64291" bIns="32146" rtlCol="0" anchor="ctr"/>
          <a:lstStyle/>
          <a:p>
            <a:pPr algn="ctr"/>
            <a:endParaRPr lang="es-PE" dirty="0"/>
          </a:p>
        </p:txBody>
      </p:sp>
      <p:sp>
        <p:nvSpPr>
          <p:cNvPr id="170" name="169 Abrir llave"/>
          <p:cNvSpPr/>
          <p:nvPr/>
        </p:nvSpPr>
        <p:spPr>
          <a:xfrm rot="16200000">
            <a:off x="3149283" y="1628784"/>
            <a:ext cx="160785" cy="1366875"/>
          </a:xfrm>
          <a:prstGeom prst="leftBrace">
            <a:avLst>
              <a:gd name="adj1" fmla="val 8333"/>
              <a:gd name="adj2" fmla="val 48953"/>
            </a:avLst>
          </a:prstGeom>
          <a:ln w="317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4291" tIns="32146" rIns="64291" bIns="32146" rtlCol="0" anchor="ctr"/>
          <a:lstStyle/>
          <a:p>
            <a:pPr algn="ctr"/>
            <a:endParaRPr lang="es-PE" dirty="0"/>
          </a:p>
        </p:txBody>
      </p:sp>
      <p:sp>
        <p:nvSpPr>
          <p:cNvPr id="171" name="170 Abrir llave"/>
          <p:cNvSpPr/>
          <p:nvPr/>
        </p:nvSpPr>
        <p:spPr>
          <a:xfrm rot="16200000">
            <a:off x="4385137" y="1751518"/>
            <a:ext cx="160785" cy="1113750"/>
          </a:xfrm>
          <a:prstGeom prst="leftBrace">
            <a:avLst>
              <a:gd name="adj1" fmla="val 8333"/>
              <a:gd name="adj2" fmla="val 48953"/>
            </a:avLst>
          </a:prstGeom>
          <a:ln w="317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4291" tIns="32146" rIns="64291" bIns="32146" rtlCol="0" anchor="ctr"/>
          <a:lstStyle/>
          <a:p>
            <a:pPr algn="ctr"/>
            <a:endParaRPr lang="es-PE" dirty="0"/>
          </a:p>
        </p:txBody>
      </p:sp>
      <p:sp>
        <p:nvSpPr>
          <p:cNvPr id="172" name="Text Box 13"/>
          <p:cNvSpPr txBox="1">
            <a:spLocks noChangeArrowheads="1"/>
          </p:cNvSpPr>
          <p:nvPr/>
        </p:nvSpPr>
        <p:spPr bwMode="auto">
          <a:xfrm>
            <a:off x="1115657" y="2402527"/>
            <a:ext cx="75635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642816">
              <a:defRPr/>
            </a:pPr>
            <a:r>
              <a:rPr lang="es-ES" sz="800" kern="0" dirty="0">
                <a:solidFill>
                  <a:sysClr val="windowText" lastClr="000000"/>
                </a:solidFill>
              </a:rPr>
              <a:t>108 Km</a:t>
            </a:r>
          </a:p>
        </p:txBody>
      </p:sp>
      <p:sp>
        <p:nvSpPr>
          <p:cNvPr id="173" name="Text Box 13"/>
          <p:cNvSpPr txBox="1">
            <a:spLocks noChangeArrowheads="1"/>
          </p:cNvSpPr>
          <p:nvPr/>
        </p:nvSpPr>
        <p:spPr bwMode="auto">
          <a:xfrm>
            <a:off x="2804644" y="2406354"/>
            <a:ext cx="75635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642816">
              <a:defRPr/>
            </a:pPr>
            <a:r>
              <a:rPr lang="es-ES" sz="800" kern="0" dirty="0">
                <a:solidFill>
                  <a:sysClr val="windowText" lastClr="000000"/>
                </a:solidFill>
              </a:rPr>
              <a:t>38 Km</a:t>
            </a:r>
          </a:p>
        </p:txBody>
      </p:sp>
      <p:sp>
        <p:nvSpPr>
          <p:cNvPr id="174" name="Text Box 13"/>
          <p:cNvSpPr txBox="1">
            <a:spLocks noChangeArrowheads="1"/>
          </p:cNvSpPr>
          <p:nvPr/>
        </p:nvSpPr>
        <p:spPr bwMode="auto">
          <a:xfrm>
            <a:off x="4075216" y="2410183"/>
            <a:ext cx="75635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642816">
              <a:defRPr/>
            </a:pPr>
            <a:r>
              <a:rPr lang="es-ES" sz="800" kern="0" dirty="0">
                <a:solidFill>
                  <a:sysClr val="windowText" lastClr="000000"/>
                </a:solidFill>
              </a:rPr>
              <a:t>100 Km</a:t>
            </a:r>
          </a:p>
        </p:txBody>
      </p:sp>
      <p:sp>
        <p:nvSpPr>
          <p:cNvPr id="109" name="Text Box 13"/>
          <p:cNvSpPr txBox="1">
            <a:spLocks noChangeArrowheads="1"/>
          </p:cNvSpPr>
          <p:nvPr/>
        </p:nvSpPr>
        <p:spPr bwMode="auto">
          <a:xfrm>
            <a:off x="3549640" y="3394028"/>
            <a:ext cx="75635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642816">
              <a:defRPr/>
            </a:pPr>
            <a:r>
              <a:rPr lang="es-ES" sz="800" b="1" kern="0" dirty="0" smtClean="0">
                <a:solidFill>
                  <a:sysClr val="windowText" lastClr="000000"/>
                </a:solidFill>
              </a:rPr>
              <a:t>246 </a:t>
            </a:r>
            <a:r>
              <a:rPr lang="es-ES" sz="800" b="1" kern="0" dirty="0">
                <a:solidFill>
                  <a:sysClr val="windowText" lastClr="000000"/>
                </a:solidFill>
              </a:rPr>
              <a:t>Km</a:t>
            </a:r>
          </a:p>
        </p:txBody>
      </p:sp>
      <p:sp>
        <p:nvSpPr>
          <p:cNvPr id="175" name="174 CuadroTexto"/>
          <p:cNvSpPr txBox="1"/>
          <p:nvPr/>
        </p:nvSpPr>
        <p:spPr>
          <a:xfrm>
            <a:off x="1259632" y="237844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INTRODUCCIÓN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6" name="175 CuadroTexto"/>
          <p:cNvSpPr txBox="1"/>
          <p:nvPr/>
        </p:nvSpPr>
        <p:spPr>
          <a:xfrm>
            <a:off x="755576" y="238548"/>
            <a:ext cx="504056" cy="30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5" name="21 CuadroTexto"/>
          <p:cNvSpPr txBox="1">
            <a:spLocks noChangeArrowheads="1"/>
          </p:cNvSpPr>
          <p:nvPr/>
        </p:nvSpPr>
        <p:spPr bwMode="auto">
          <a:xfrm>
            <a:off x="7509732" y="3213442"/>
            <a:ext cx="57150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900"/>
              </a:lnSpc>
            </a:pPr>
            <a:r>
              <a:rPr lang="es-PE" sz="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Pto</a:t>
            </a:r>
            <a:r>
              <a:rPr lang="es-PE" sz="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. Maldonado</a:t>
            </a:r>
          </a:p>
          <a:p>
            <a:pPr eaLnBrk="1" hangingPunct="1">
              <a:lnSpc>
                <a:spcPts val="900"/>
              </a:lnSpc>
            </a:pPr>
            <a:r>
              <a:rPr lang="es-PE" sz="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Km. 423</a:t>
            </a:r>
          </a:p>
        </p:txBody>
      </p:sp>
      <p:sp>
        <p:nvSpPr>
          <p:cNvPr id="106" name="22 CuadroTexto"/>
          <p:cNvSpPr txBox="1">
            <a:spLocks noChangeArrowheads="1"/>
          </p:cNvSpPr>
          <p:nvPr/>
        </p:nvSpPr>
        <p:spPr bwMode="auto">
          <a:xfrm>
            <a:off x="7507240" y="2899427"/>
            <a:ext cx="5715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900"/>
              </a:lnSpc>
            </a:pPr>
            <a:r>
              <a:rPr lang="es-PE" sz="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Planchón</a:t>
            </a:r>
          </a:p>
          <a:p>
            <a:pPr eaLnBrk="1" hangingPunct="1">
              <a:lnSpc>
                <a:spcPts val="900"/>
              </a:lnSpc>
            </a:pPr>
            <a:r>
              <a:rPr lang="es-PE" sz="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Km. 471</a:t>
            </a:r>
          </a:p>
        </p:txBody>
      </p:sp>
      <p:sp>
        <p:nvSpPr>
          <p:cNvPr id="107" name="23 CuadroTexto"/>
          <p:cNvSpPr txBox="1">
            <a:spLocks noChangeArrowheads="1"/>
          </p:cNvSpPr>
          <p:nvPr/>
        </p:nvSpPr>
        <p:spPr bwMode="auto">
          <a:xfrm>
            <a:off x="7428091" y="2393994"/>
            <a:ext cx="5715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900"/>
              </a:lnSpc>
            </a:pPr>
            <a:r>
              <a:rPr lang="es-PE" sz="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Mavila</a:t>
            </a:r>
          </a:p>
          <a:p>
            <a:pPr eaLnBrk="1" hangingPunct="1">
              <a:lnSpc>
                <a:spcPts val="900"/>
              </a:lnSpc>
            </a:pPr>
            <a:r>
              <a:rPr lang="es-PE" sz="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Km. 512</a:t>
            </a:r>
          </a:p>
        </p:txBody>
      </p:sp>
      <p:sp>
        <p:nvSpPr>
          <p:cNvPr id="108" name="24 CuadroTexto"/>
          <p:cNvSpPr txBox="1">
            <a:spLocks noChangeArrowheads="1"/>
          </p:cNvSpPr>
          <p:nvPr/>
        </p:nvSpPr>
        <p:spPr bwMode="auto">
          <a:xfrm>
            <a:off x="7213778" y="2064703"/>
            <a:ext cx="5715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900"/>
              </a:lnSpc>
            </a:pPr>
            <a:r>
              <a:rPr lang="es-PE" sz="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Alerta</a:t>
            </a:r>
          </a:p>
          <a:p>
            <a:pPr eaLnBrk="1" hangingPunct="1">
              <a:lnSpc>
                <a:spcPts val="900"/>
              </a:lnSpc>
            </a:pPr>
            <a:r>
              <a:rPr lang="es-PE" sz="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Km. 555</a:t>
            </a:r>
          </a:p>
        </p:txBody>
      </p:sp>
      <p:sp>
        <p:nvSpPr>
          <p:cNvPr id="126" name="25 CuadroTexto"/>
          <p:cNvSpPr txBox="1">
            <a:spLocks noChangeArrowheads="1"/>
          </p:cNvSpPr>
          <p:nvPr/>
        </p:nvSpPr>
        <p:spPr bwMode="auto">
          <a:xfrm>
            <a:off x="6245173" y="1988128"/>
            <a:ext cx="5715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ts val="900"/>
              </a:lnSpc>
            </a:pPr>
            <a:r>
              <a:rPr lang="es-PE" sz="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San Lorenzo</a:t>
            </a:r>
          </a:p>
          <a:p>
            <a:pPr algn="r" eaLnBrk="1" hangingPunct="1">
              <a:lnSpc>
                <a:spcPts val="900"/>
              </a:lnSpc>
            </a:pPr>
            <a:r>
              <a:rPr lang="es-PE" sz="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Km. 577</a:t>
            </a:r>
          </a:p>
        </p:txBody>
      </p:sp>
      <p:sp>
        <p:nvSpPr>
          <p:cNvPr id="132" name="26 CuadroTexto"/>
          <p:cNvSpPr txBox="1">
            <a:spLocks noChangeArrowheads="1"/>
          </p:cNvSpPr>
          <p:nvPr/>
        </p:nvSpPr>
        <p:spPr bwMode="auto">
          <a:xfrm>
            <a:off x="6802617" y="1713449"/>
            <a:ext cx="5715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900"/>
              </a:lnSpc>
            </a:pPr>
            <a:r>
              <a:rPr lang="es-PE" sz="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Iberia</a:t>
            </a:r>
          </a:p>
          <a:p>
            <a:pPr eaLnBrk="1" hangingPunct="1">
              <a:lnSpc>
                <a:spcPts val="900"/>
              </a:lnSpc>
            </a:pPr>
            <a:r>
              <a:rPr lang="es-PE" sz="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Km. 595</a:t>
            </a:r>
          </a:p>
        </p:txBody>
      </p:sp>
      <p:grpSp>
        <p:nvGrpSpPr>
          <p:cNvPr id="135" name="34 Grupo"/>
          <p:cNvGrpSpPr>
            <a:grpSpLocks/>
          </p:cNvGrpSpPr>
          <p:nvPr/>
        </p:nvGrpSpPr>
        <p:grpSpPr bwMode="auto">
          <a:xfrm>
            <a:off x="6980409" y="3518054"/>
            <a:ext cx="571499" cy="343077"/>
            <a:chOff x="2819688" y="4888299"/>
            <a:chExt cx="571306" cy="458156"/>
          </a:xfrm>
        </p:grpSpPr>
        <p:pic>
          <p:nvPicPr>
            <p:cNvPr id="138" name="Picture 35" descr="251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 flipH="1">
              <a:off x="3128621" y="4888299"/>
              <a:ext cx="183866" cy="162443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165" name="44 CuadroTexto"/>
            <p:cNvSpPr txBox="1">
              <a:spLocks noChangeArrowheads="1"/>
            </p:cNvSpPr>
            <p:nvPr/>
          </p:nvSpPr>
          <p:spPr bwMode="auto">
            <a:xfrm>
              <a:off x="2819688" y="5072446"/>
              <a:ext cx="571306" cy="274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lnSpc>
                  <a:spcPts val="800"/>
                </a:lnSpc>
              </a:pPr>
              <a:r>
                <a:rPr lang="es-PE" sz="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</a:rPr>
                <a:t>Castañal</a:t>
              </a:r>
              <a:endParaRPr lang="es-PE" sz="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endParaRPr>
            </a:p>
            <a:p>
              <a:pPr algn="r" eaLnBrk="1" hangingPunct="1">
                <a:lnSpc>
                  <a:spcPts val="800"/>
                </a:lnSpc>
              </a:pPr>
              <a:r>
                <a:rPr lang="es-PE" sz="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</a:rPr>
                <a:t>Km. 418</a:t>
              </a:r>
            </a:p>
          </p:txBody>
        </p:sp>
      </p:grpSp>
      <p:sp>
        <p:nvSpPr>
          <p:cNvPr id="178" name="20 CuadroTexto"/>
          <p:cNvSpPr txBox="1">
            <a:spLocks noChangeArrowheads="1"/>
          </p:cNvSpPr>
          <p:nvPr/>
        </p:nvSpPr>
        <p:spPr bwMode="auto">
          <a:xfrm>
            <a:off x="6505601" y="3696208"/>
            <a:ext cx="5860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900"/>
              </a:lnSpc>
            </a:pPr>
            <a:r>
              <a:rPr lang="es-PE" sz="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U. Progreso</a:t>
            </a:r>
          </a:p>
          <a:p>
            <a:pPr eaLnBrk="1" hangingPunct="1">
              <a:lnSpc>
                <a:spcPts val="900"/>
              </a:lnSpc>
            </a:pPr>
            <a:r>
              <a:rPr lang="es-PE" sz="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Km. 400</a:t>
            </a:r>
          </a:p>
        </p:txBody>
      </p:sp>
      <p:sp>
        <p:nvSpPr>
          <p:cNvPr id="131" name="118 Elipse"/>
          <p:cNvSpPr/>
          <p:nvPr/>
        </p:nvSpPr>
        <p:spPr>
          <a:xfrm>
            <a:off x="6692603" y="3517534"/>
            <a:ext cx="111645" cy="83760"/>
          </a:xfrm>
          <a:prstGeom prst="ellipse">
            <a:avLst/>
          </a:prstGeom>
          <a:solidFill>
            <a:srgbClr val="33931D"/>
          </a:solidFill>
          <a:ln w="635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latin typeface="+mj-lt"/>
            </a:endParaRPr>
          </a:p>
        </p:txBody>
      </p:sp>
      <p:pic>
        <p:nvPicPr>
          <p:cNvPr id="177" name="14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5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5 CuadroTexto"/>
          <p:cNvSpPr txBox="1"/>
          <p:nvPr/>
        </p:nvSpPr>
        <p:spPr>
          <a:xfrm>
            <a:off x="1259632" y="24490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 ALCANZADAS 2017 </a:t>
            </a:r>
            <a:r>
              <a:rPr lang="es-PE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s-PE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ASPECTOS OPERATIVOS – MEDIO AMBIENTE</a:t>
            </a:r>
            <a:endParaRPr lang="es-PE" sz="1400" b="1" dirty="0">
              <a:solidFill>
                <a:prstClr val="black">
                  <a:lumMod val="65000"/>
                  <a:lumOff val="3500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17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endParaRPr lang="es-PE" sz="1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16 CuadroTexto"/>
          <p:cNvSpPr txBox="1"/>
          <p:nvPr/>
        </p:nvSpPr>
        <p:spPr>
          <a:xfrm>
            <a:off x="-92585" y="818726"/>
            <a:ext cx="9394981" cy="34673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130025" tIns="65013" rIns="130025" bIns="65013" rtlCol="0">
            <a:spAutoFit/>
          </a:bodyPr>
          <a:lstStyle>
            <a:defPPr>
              <a:defRPr lang="es-PE"/>
            </a:defPPr>
            <a:lvl1pPr>
              <a:defRPr sz="1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pt-BR" dirty="0"/>
              <a:t>PMSA Obras </a:t>
            </a:r>
            <a:r>
              <a:rPr lang="pt-BR" dirty="0" smtClean="0"/>
              <a:t>Acessórias </a:t>
            </a:r>
            <a:endParaRPr lang="pt-BR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301027" y="1819296"/>
            <a:ext cx="1917205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PE"/>
            </a:defPPr>
          </a:lstStyle>
          <a:p>
            <a:pPr algn="ctr"/>
            <a:r>
              <a:rPr lang="es-PE" dirty="0"/>
              <a:t>PMSA </a:t>
            </a:r>
            <a:r>
              <a:rPr lang="es-PE" dirty="0" smtClean="0"/>
              <a:t>OA 13 </a:t>
            </a:r>
            <a:endParaRPr lang="es-PE" dirty="0"/>
          </a:p>
        </p:txBody>
      </p:sp>
      <p:sp>
        <p:nvSpPr>
          <p:cNvPr id="2" name="Rectángulo 1"/>
          <p:cNvSpPr/>
          <p:nvPr/>
        </p:nvSpPr>
        <p:spPr>
          <a:xfrm>
            <a:off x="3017930" y="1819296"/>
            <a:ext cx="1360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/>
              <a:t>PMSA OA </a:t>
            </a:r>
            <a:r>
              <a:rPr lang="es-PE" dirty="0" smtClean="0"/>
              <a:t>39</a:t>
            </a:r>
            <a:endParaRPr lang="es-PE" dirty="0"/>
          </a:p>
        </p:txBody>
      </p:sp>
      <p:sp>
        <p:nvSpPr>
          <p:cNvPr id="3" name="Rectángulo 2"/>
          <p:cNvSpPr/>
          <p:nvPr/>
        </p:nvSpPr>
        <p:spPr>
          <a:xfrm>
            <a:off x="7224209" y="1866485"/>
            <a:ext cx="1530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/>
              <a:t> PMSA OA </a:t>
            </a:r>
            <a:r>
              <a:rPr lang="es-PE" dirty="0" smtClean="0"/>
              <a:t>125</a:t>
            </a:r>
            <a:endParaRPr lang="es-PE" dirty="0"/>
          </a:p>
        </p:txBody>
      </p:sp>
      <p:pic>
        <p:nvPicPr>
          <p:cNvPr id="17" name="14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"/>
          <a:stretch/>
        </p:blipFill>
        <p:spPr>
          <a:xfrm>
            <a:off x="6892282" y="2383143"/>
            <a:ext cx="2211094" cy="1477009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5089285" y="1866485"/>
            <a:ext cx="1413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/>
              <a:t> PMSA OA </a:t>
            </a:r>
            <a:r>
              <a:rPr lang="es-PE" dirty="0" smtClean="0"/>
              <a:t>49</a:t>
            </a:r>
            <a:endParaRPr lang="es-PE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7" t="1635" r="11248"/>
          <a:stretch/>
        </p:blipFill>
        <p:spPr>
          <a:xfrm>
            <a:off x="4747299" y="2385224"/>
            <a:ext cx="2097116" cy="147579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13"/>
          <a:stretch/>
        </p:blipFill>
        <p:spPr>
          <a:xfrm>
            <a:off x="185885" y="2388776"/>
            <a:ext cx="2241463" cy="147579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5"/>
          <a:stretch/>
        </p:blipFill>
        <p:spPr>
          <a:xfrm>
            <a:off x="2473010" y="2383143"/>
            <a:ext cx="2235902" cy="1477009"/>
          </a:xfrm>
          <a:prstGeom prst="rect">
            <a:avLst/>
          </a:prstGeom>
        </p:spPr>
      </p:pic>
      <p:sp>
        <p:nvSpPr>
          <p:cNvPr id="18" name="2 Marcador de contenido"/>
          <p:cNvSpPr txBox="1">
            <a:spLocks/>
          </p:cNvSpPr>
          <p:nvPr/>
        </p:nvSpPr>
        <p:spPr>
          <a:xfrm>
            <a:off x="348013" y="3980940"/>
            <a:ext cx="191720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PE"/>
            </a:defPPr>
          </a:lstStyle>
          <a:p>
            <a:pPr algn="ctr"/>
            <a:r>
              <a:rPr lang="es-PE" sz="1400" dirty="0" smtClean="0"/>
              <a:t>Obra Culminada</a:t>
            </a:r>
            <a:endParaRPr lang="es-PE" sz="1400" dirty="0"/>
          </a:p>
        </p:txBody>
      </p:sp>
      <p:sp>
        <p:nvSpPr>
          <p:cNvPr id="19" name="2 Marcador de contenido"/>
          <p:cNvSpPr txBox="1">
            <a:spLocks/>
          </p:cNvSpPr>
          <p:nvPr/>
        </p:nvSpPr>
        <p:spPr>
          <a:xfrm>
            <a:off x="2632358" y="3980941"/>
            <a:ext cx="191720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PE"/>
            </a:defPPr>
          </a:lstStyle>
          <a:p>
            <a:pPr algn="ctr"/>
            <a:r>
              <a:rPr lang="es-PE" sz="1400" dirty="0" smtClean="0"/>
              <a:t>Obra Culminada</a:t>
            </a:r>
            <a:endParaRPr lang="es-PE" sz="1400" dirty="0"/>
          </a:p>
        </p:txBody>
      </p:sp>
      <p:sp>
        <p:nvSpPr>
          <p:cNvPr id="20" name="2 Marcador de contenido"/>
          <p:cNvSpPr txBox="1">
            <a:spLocks/>
          </p:cNvSpPr>
          <p:nvPr/>
        </p:nvSpPr>
        <p:spPr>
          <a:xfrm>
            <a:off x="4841654" y="3982939"/>
            <a:ext cx="191720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PE"/>
            </a:defPPr>
          </a:lstStyle>
          <a:p>
            <a:pPr algn="ctr"/>
            <a:r>
              <a:rPr lang="es-PE" sz="1400" dirty="0" smtClean="0"/>
              <a:t>Obra Culminada</a:t>
            </a:r>
            <a:endParaRPr lang="es-PE" sz="1400" dirty="0"/>
          </a:p>
        </p:txBody>
      </p:sp>
      <p:sp>
        <p:nvSpPr>
          <p:cNvPr id="21" name="2 Marcador de contenido"/>
          <p:cNvSpPr txBox="1">
            <a:spLocks/>
          </p:cNvSpPr>
          <p:nvPr/>
        </p:nvSpPr>
        <p:spPr>
          <a:xfrm>
            <a:off x="7030687" y="3980939"/>
            <a:ext cx="191720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PE"/>
            </a:defPPr>
          </a:lstStyle>
          <a:p>
            <a:pPr algn="ctr"/>
            <a:r>
              <a:rPr lang="es-PE" sz="1400" dirty="0" smtClean="0"/>
              <a:t>Obra en Proceso </a:t>
            </a:r>
            <a:endParaRPr lang="es-PE" sz="1400" dirty="0"/>
          </a:p>
        </p:txBody>
      </p:sp>
    </p:spTree>
    <p:extLst>
      <p:ext uri="{BB962C8B-B14F-4D97-AF65-F5344CB8AC3E}">
        <p14:creationId xmlns:p14="http://schemas.microsoft.com/office/powerpoint/2010/main" val="39671765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5 CuadroTexto"/>
          <p:cNvSpPr txBox="1"/>
          <p:nvPr/>
        </p:nvSpPr>
        <p:spPr>
          <a:xfrm>
            <a:off x="1259632" y="24490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 ALCANZADAS 2017 </a:t>
            </a:r>
            <a:r>
              <a:rPr lang="es-PE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s-PE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ASPECTOS OPERATIVOS – MEDIO AMBIENTE</a:t>
            </a:r>
            <a:endParaRPr lang="es-PE" sz="1400" b="1" dirty="0">
              <a:solidFill>
                <a:prstClr val="black">
                  <a:lumMod val="65000"/>
                  <a:lumOff val="3500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17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endParaRPr lang="es-PE" sz="1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16 CuadroTexto"/>
          <p:cNvSpPr txBox="1"/>
          <p:nvPr/>
        </p:nvSpPr>
        <p:spPr>
          <a:xfrm>
            <a:off x="-92585" y="818726"/>
            <a:ext cx="9394981" cy="34673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130025" tIns="65013" rIns="130025" bIns="65013" rtlCol="0">
            <a:spAutoFit/>
          </a:bodyPr>
          <a:lstStyle>
            <a:defPPr>
              <a:defRPr lang="es-PE"/>
            </a:defPPr>
            <a:lvl1pPr>
              <a:defRPr sz="1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pt-BR" dirty="0" smtClean="0"/>
              <a:t>PROGRAMA DE REDUCCIÓN DE GASES DE EFECTO INVERNADERO</a:t>
            </a:r>
            <a:endParaRPr lang="pt-BR" dirty="0"/>
          </a:p>
        </p:txBody>
      </p:sp>
      <p:sp>
        <p:nvSpPr>
          <p:cNvPr id="18" name="23 Rectángulo"/>
          <p:cNvSpPr/>
          <p:nvPr/>
        </p:nvSpPr>
        <p:spPr>
          <a:xfrm>
            <a:off x="4604905" y="3759795"/>
            <a:ext cx="4031204" cy="73866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PE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buenas prácticas ambientales de IIRSA SUR </a:t>
            </a:r>
            <a:r>
              <a:rPr lang="es-PE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logra reducir la emisión de CO</a:t>
            </a:r>
            <a:r>
              <a:rPr lang="es-PE" sz="1400" baseline="-25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PE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ambiente.</a:t>
            </a:r>
            <a:endParaRPr lang="es-ES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" name="29 Tabla"/>
          <p:cNvGraphicFramePr>
            <a:graphicFrameLocks noGrp="1"/>
          </p:cNvGraphicFramePr>
          <p:nvPr>
            <p:extLst/>
          </p:nvPr>
        </p:nvGraphicFramePr>
        <p:xfrm>
          <a:off x="4977858" y="1348370"/>
          <a:ext cx="3481382" cy="32403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481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4036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s-PE" sz="12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COMPOSTAJE</a:t>
                      </a:r>
                      <a:endParaRPr lang="es-PE" sz="1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2" marR="91412" marT="34291" marB="3429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" name="33 CuadroTexto"/>
          <p:cNvSpPr txBox="1"/>
          <p:nvPr/>
        </p:nvSpPr>
        <p:spPr>
          <a:xfrm>
            <a:off x="468812" y="4828947"/>
            <a:ext cx="4895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100" b="1" dirty="0">
                <a:solidFill>
                  <a:prstClr val="black"/>
                </a:solidFill>
              </a:rPr>
              <a:t>Fuente: Indicadores de Desempeño Ambiental - IDA (Enero – Diciembre)</a:t>
            </a:r>
          </a:p>
        </p:txBody>
      </p:sp>
      <p:graphicFrame>
        <p:nvGraphicFramePr>
          <p:cNvPr id="31" name="32 Tabla"/>
          <p:cNvGraphicFramePr>
            <a:graphicFrameLocks noGrp="1"/>
          </p:cNvGraphicFramePr>
          <p:nvPr>
            <p:extLst/>
          </p:nvPr>
        </p:nvGraphicFramePr>
        <p:xfrm>
          <a:off x="1132319" y="3572517"/>
          <a:ext cx="2463846" cy="1091186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231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1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1494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Residuo</a:t>
                      </a:r>
                      <a:endParaRPr lang="es-PE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2" marR="9522" marT="7144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Cantidad Reciclada (Kg)</a:t>
                      </a:r>
                      <a:endParaRPr lang="es-PE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2" marR="9522" marT="7144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594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Plástico</a:t>
                      </a:r>
                      <a:endParaRPr lang="es-PE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2" marR="9522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3,546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2" marR="9522" marT="7144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504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Compostaje</a:t>
                      </a:r>
                      <a:endParaRPr lang="es-PE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2" marR="9522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4,785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2" marR="9522" marT="7144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8594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endParaRPr lang="es-PE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2" marR="9522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8,331</a:t>
                      </a:r>
                      <a:endParaRPr lang="es-PE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2" marR="9522" marT="7144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6" name="14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484" y="1886210"/>
            <a:ext cx="2011876" cy="150890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7" y="1886210"/>
            <a:ext cx="2010995" cy="1508246"/>
          </a:xfrm>
          <a:prstGeom prst="rect">
            <a:avLst/>
          </a:prstGeom>
        </p:spPr>
      </p:pic>
      <p:graphicFrame>
        <p:nvGraphicFramePr>
          <p:cNvPr id="17" name="29 Tabla"/>
          <p:cNvGraphicFramePr>
            <a:graphicFrameLocks noGrp="1"/>
          </p:cNvGraphicFramePr>
          <p:nvPr>
            <p:extLst/>
          </p:nvPr>
        </p:nvGraphicFramePr>
        <p:xfrm>
          <a:off x="755576" y="1366252"/>
          <a:ext cx="3481382" cy="32403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481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4036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s-PE" sz="12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PLASTICO</a:t>
                      </a:r>
                      <a:endParaRPr lang="es-PE" sz="1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2" marR="91412" marT="34291" marB="3429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" name="Imagen 19" descr="D:\usuario\Escritorio\IIRSA SUR\FOTOGRAFIAS\MATENIMIENTO\12.DICIEMBRE\fotos Urcos-Limacpunko\TAPIA\05-12\DSC0369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42" y="1886209"/>
            <a:ext cx="2012400" cy="152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58" b="23408"/>
          <a:stretch/>
        </p:blipFill>
        <p:spPr>
          <a:xfrm>
            <a:off x="2439129" y="1886852"/>
            <a:ext cx="2012400" cy="152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1140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0 CuadroTexto"/>
          <p:cNvSpPr txBox="1"/>
          <p:nvPr/>
        </p:nvSpPr>
        <p:spPr>
          <a:xfrm>
            <a:off x="1259632" y="24490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 ALCANZADAS 2017 </a:t>
            </a:r>
            <a:r>
              <a:rPr lang="es-PE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s-PE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ASPECTOS OPERATIVOS – MEDIO AMBIENTE</a:t>
            </a:r>
            <a:endParaRPr lang="es-PE" sz="1400" b="1" dirty="0">
              <a:solidFill>
                <a:prstClr val="black">
                  <a:lumMod val="65000"/>
                  <a:lumOff val="3500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11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endParaRPr lang="es-PE" sz="1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3 CuadroTexto"/>
          <p:cNvSpPr txBox="1"/>
          <p:nvPr/>
        </p:nvSpPr>
        <p:spPr>
          <a:xfrm>
            <a:off x="-92585" y="819521"/>
            <a:ext cx="9394981" cy="34673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130025" tIns="65013" rIns="130025" bIns="65013" rtlCol="0">
            <a:spAutoFit/>
          </a:bodyPr>
          <a:lstStyle>
            <a:defPPr>
              <a:defRPr lang="es-PE"/>
            </a:defPPr>
            <a:lvl1pPr>
              <a:defRPr sz="1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ctr"/>
            <a:r>
              <a:rPr lang="es-PE" dirty="0"/>
              <a:t>PROGRAMA DE RESPONSABILIDAD SOCIAL: </a:t>
            </a:r>
            <a:r>
              <a:rPr lang="es-PE" dirty="0" smtClean="0"/>
              <a:t>“CAMPAÑA GENERANDO CALOR EN LA IIRSA SUR”</a:t>
            </a:r>
            <a:endParaRPr lang="es-PE" dirty="0"/>
          </a:p>
        </p:txBody>
      </p:sp>
      <p:sp>
        <p:nvSpPr>
          <p:cNvPr id="14" name="1 Rectángulo"/>
          <p:cNvSpPr/>
          <p:nvPr/>
        </p:nvSpPr>
        <p:spPr>
          <a:xfrm>
            <a:off x="4482526" y="2573341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35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6" name="3 CuadroTexto"/>
          <p:cNvSpPr txBox="1"/>
          <p:nvPr/>
        </p:nvSpPr>
        <p:spPr>
          <a:xfrm>
            <a:off x="4206676" y="3867582"/>
            <a:ext cx="2152650" cy="292838"/>
          </a:xfrm>
          <a:prstGeom prst="rect">
            <a:avLst/>
          </a:prstGeom>
          <a:gradFill>
            <a:gsLst>
              <a:gs pos="25000">
                <a:schemeClr val="accent1"/>
              </a:gs>
              <a:gs pos="0">
                <a:schemeClr val="accent1"/>
              </a:gs>
              <a:gs pos="90000">
                <a:schemeClr val="accent1">
                  <a:lumMod val="40000"/>
                  <a:lumOff val="60000"/>
                </a:schemeClr>
              </a:gs>
              <a:gs pos="50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129985" tIns="64993" rIns="129985" bIns="64993" rtlCol="0">
            <a:spAutoFit/>
          </a:bodyPr>
          <a:lstStyle>
            <a:defPPr>
              <a:defRPr lang="es-PE"/>
            </a:defPPr>
            <a:lvl1pPr>
              <a:defRPr sz="1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s-PE" sz="1050" dirty="0">
                <a:solidFill>
                  <a:prstClr val="white"/>
                </a:solidFill>
              </a:rPr>
              <a:t>POBLACIÓN BENEFICIADA</a:t>
            </a:r>
          </a:p>
        </p:txBody>
      </p:sp>
      <p:pic>
        <p:nvPicPr>
          <p:cNvPr id="23" name="14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470" y="1359617"/>
            <a:ext cx="1872208" cy="140415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8" t="1172" r="29469" b="-1172"/>
          <a:stretch/>
        </p:blipFill>
        <p:spPr>
          <a:xfrm>
            <a:off x="257724" y="1359617"/>
            <a:ext cx="2520281" cy="35989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204" y="2710374"/>
            <a:ext cx="1872000" cy="1404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830" y="2008374"/>
            <a:ext cx="1872000" cy="1404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5856" y="4206467"/>
            <a:ext cx="4014290" cy="67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7599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3 Conector recto"/>
          <p:cNvCxnSpPr/>
          <p:nvPr/>
        </p:nvCxnSpPr>
        <p:spPr>
          <a:xfrm>
            <a:off x="-323664" y="2086340"/>
            <a:ext cx="7920000" cy="0"/>
          </a:xfrm>
          <a:prstGeom prst="line">
            <a:avLst/>
          </a:prstGeom>
          <a:ln w="10160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1547664" y="2842657"/>
            <a:ext cx="7920000" cy="0"/>
          </a:xfrm>
          <a:prstGeom prst="line">
            <a:avLst/>
          </a:prstGeom>
          <a:ln w="101600" cmpd="thinThick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Rectángulo"/>
          <p:cNvSpPr/>
          <p:nvPr/>
        </p:nvSpPr>
        <p:spPr>
          <a:xfrm>
            <a:off x="1783337" y="2258647"/>
            <a:ext cx="55819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PE" sz="2800" b="1" u="sng" dirty="0"/>
              <a:t>ASPECTOS OPERATIVOS</a:t>
            </a:r>
            <a:r>
              <a:rPr lang="es-PE" sz="2800" b="1" dirty="0"/>
              <a:t>: </a:t>
            </a:r>
            <a:r>
              <a:rPr lang="es-PE" sz="2800" dirty="0" smtClean="0"/>
              <a:t>SEGURIDAD</a:t>
            </a:r>
            <a:endParaRPr lang="es-PE" sz="28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259632" y="24490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 ALCANZADAS 2017 </a:t>
            </a:r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ASPECTOS OPERATIVOS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1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8239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1259632" y="24490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 ALCANZADAS 2017 </a:t>
            </a: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kumimoji="0" lang="es-PE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ASPECTOS OPERATIVOS - SEGURIDAD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7 CuadroTexto"/>
          <p:cNvSpPr txBox="1"/>
          <p:nvPr/>
        </p:nvSpPr>
        <p:spPr>
          <a:xfrm>
            <a:off x="1073561" y="728233"/>
            <a:ext cx="7046236" cy="26013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7519" tIns="48760" rIns="97519" bIns="48760" rtlCol="0">
            <a:spAutoFit/>
          </a:bodyPr>
          <a:lstStyle>
            <a:defPPr>
              <a:defRPr lang="es-PE"/>
            </a:defPPr>
            <a:lvl1pPr>
              <a:defRPr sz="1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INDICADORES DE SEGURIDAD DEL TRABAJO</a:t>
            </a:r>
          </a:p>
        </p:txBody>
      </p:sp>
      <p:grpSp>
        <p:nvGrpSpPr>
          <p:cNvPr id="22" name="6 Grupo"/>
          <p:cNvGrpSpPr/>
          <p:nvPr/>
        </p:nvGrpSpPr>
        <p:grpSpPr>
          <a:xfrm>
            <a:off x="4930638" y="2540745"/>
            <a:ext cx="3240652" cy="1504799"/>
            <a:chOff x="5652120" y="820420"/>
            <a:chExt cx="3241652" cy="2005778"/>
          </a:xfrm>
        </p:grpSpPr>
        <p:sp>
          <p:nvSpPr>
            <p:cNvPr id="24" name="7 Rectángulo redondeado"/>
            <p:cNvSpPr/>
            <p:nvPr/>
          </p:nvSpPr>
          <p:spPr>
            <a:xfrm>
              <a:off x="5779101" y="820420"/>
              <a:ext cx="2967013" cy="741538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HORAS HOMBRE SIN ACCIDENTES GRAVES E INCAPACITANTES</a:t>
              </a:r>
            </a:p>
          </p:txBody>
        </p:sp>
        <p:grpSp>
          <p:nvGrpSpPr>
            <p:cNvPr id="25" name="8 Grupo"/>
            <p:cNvGrpSpPr/>
            <p:nvPr/>
          </p:nvGrpSpPr>
          <p:grpSpPr>
            <a:xfrm>
              <a:off x="5652120" y="1700808"/>
              <a:ext cx="3241652" cy="1125390"/>
              <a:chOff x="5652120" y="1700808"/>
              <a:chExt cx="3241652" cy="1125390"/>
            </a:xfrm>
          </p:grpSpPr>
          <p:sp>
            <p:nvSpPr>
              <p:cNvPr id="26" name="12 Rectángulo redondeado"/>
              <p:cNvSpPr/>
              <p:nvPr/>
            </p:nvSpPr>
            <p:spPr>
              <a:xfrm>
                <a:off x="7269487" y="1700808"/>
                <a:ext cx="1624285" cy="481136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1199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Tahoma" panose="020B0604030504040204" pitchFamily="34" charset="0"/>
                    <a:cs typeface="Arial" pitchFamily="34" charset="0"/>
                  </a:rPr>
                  <a:t>1’763,793.72</a:t>
                </a:r>
                <a:endParaRPr kumimoji="0" lang="es-PE" sz="11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itchFamily="34" charset="0"/>
                  <a:ea typeface="Tahoma" panose="020B0604030504040204" pitchFamily="34" charset="0"/>
                  <a:cs typeface="Arial" pitchFamily="34" charset="0"/>
                </a:endParaRPr>
              </a:p>
            </p:txBody>
          </p:sp>
          <p:sp>
            <p:nvSpPr>
              <p:cNvPr id="27" name="13 Pentágono"/>
              <p:cNvSpPr/>
              <p:nvPr/>
            </p:nvSpPr>
            <p:spPr>
              <a:xfrm>
                <a:off x="5652120" y="1700808"/>
                <a:ext cx="1617367" cy="544034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ACUMULADO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1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2017</a:t>
                </a:r>
                <a:endParaRPr kumimoji="0" lang="es-PE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8" name="14 Rectángulo redondeado"/>
              <p:cNvSpPr/>
              <p:nvPr/>
            </p:nvSpPr>
            <p:spPr>
              <a:xfrm>
                <a:off x="7269487" y="2282164"/>
                <a:ext cx="1624285" cy="481136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1199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itchFamily="34" charset="0"/>
                    <a:ea typeface="Tahoma" panose="020B0604030504040204" pitchFamily="34" charset="0"/>
                    <a:cs typeface="Arial" pitchFamily="34" charset="0"/>
                  </a:rPr>
                  <a:t>22’582,678.81</a:t>
                </a:r>
                <a:endParaRPr kumimoji="0" lang="es-PE" sz="11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9" name="15 Pentágono"/>
              <p:cNvSpPr/>
              <p:nvPr/>
            </p:nvSpPr>
            <p:spPr>
              <a:xfrm>
                <a:off x="5652120" y="2282164"/>
                <a:ext cx="1617367" cy="544034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1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SET 2009 </a:t>
                </a:r>
                <a:r>
                  <a:rPr kumimoji="0" lang="es-PE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-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DIC </a:t>
                </a:r>
                <a:r>
                  <a:rPr kumimoji="0" lang="es-PE" sz="1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2017</a:t>
                </a:r>
                <a:endParaRPr kumimoji="0" lang="es-PE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</p:grpSp>
      <p:graphicFrame>
        <p:nvGraphicFramePr>
          <p:cNvPr id="30" name="16 Tabla"/>
          <p:cNvGraphicFramePr>
            <a:graphicFrameLocks noGrp="1"/>
          </p:cNvGraphicFramePr>
          <p:nvPr>
            <p:extLst/>
          </p:nvPr>
        </p:nvGraphicFramePr>
        <p:xfrm>
          <a:off x="828739" y="1114123"/>
          <a:ext cx="6766666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9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58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70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70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70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r>
                        <a:rPr lang="es-PE" sz="10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Descripción</a:t>
                      </a:r>
                      <a:endParaRPr lang="es-PE" sz="1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12" marR="91412" anchor="ctr">
                    <a:solidFill>
                      <a:srgbClr val="CF17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Acumulado O&amp;M</a:t>
                      </a:r>
                      <a:endParaRPr lang="es-PE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12" marR="91412" anchor="ctr">
                    <a:solidFill>
                      <a:srgbClr val="CF17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Meta O&amp;M</a:t>
                      </a:r>
                      <a:endParaRPr lang="es-PE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12" marR="91412" anchor="ctr">
                    <a:solidFill>
                      <a:srgbClr val="CF17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Acumulado C</a:t>
                      </a:r>
                      <a:endParaRPr lang="es-PE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12" marR="91412" anchor="ctr">
                    <a:solidFill>
                      <a:srgbClr val="CF17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Meta</a:t>
                      </a:r>
                      <a:r>
                        <a:rPr lang="es-PE" sz="10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C</a:t>
                      </a:r>
                      <a:endParaRPr lang="es-PE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12" marR="91412" anchor="ctr">
                    <a:solidFill>
                      <a:srgbClr val="CF17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s-PE" sz="10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TFT</a:t>
                      </a:r>
                      <a:r>
                        <a:rPr lang="es-PE" sz="10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- </a:t>
                      </a:r>
                      <a:r>
                        <a:rPr lang="es-PE" sz="10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Tasa Frecuencia</a:t>
                      </a:r>
                      <a:r>
                        <a:rPr lang="es-PE" sz="10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Total (TFT=TSAA+TASB+TACB) </a:t>
                      </a:r>
                      <a:r>
                        <a:rPr lang="es-PE" sz="8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*</a:t>
                      </a:r>
                      <a:endParaRPr lang="es-PE" sz="8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12" marR="91412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0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2.83</a:t>
                      </a:r>
                    </a:p>
                  </a:txBody>
                  <a:tcPr marL="91412" marR="91412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0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8.20</a:t>
                      </a:r>
                      <a:endParaRPr lang="es-PE" sz="1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12" marR="91412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0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0.00</a:t>
                      </a:r>
                      <a:endParaRPr lang="es-PE" sz="1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12" marR="91412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0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9.20</a:t>
                      </a:r>
                      <a:endParaRPr lang="es-PE" sz="1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12" marR="91412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72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0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TG - Tasa</a:t>
                      </a:r>
                      <a:r>
                        <a:rPr lang="es-PE" sz="10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Gravedad (TG= N° DIAS PERDIDOS*1’000,000 / HT) </a:t>
                      </a:r>
                      <a:r>
                        <a:rPr lang="es-PE" sz="8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*</a:t>
                      </a:r>
                      <a:endParaRPr lang="es-PE" sz="8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es-PE" sz="10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12" marR="91412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0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34.58</a:t>
                      </a:r>
                      <a:endParaRPr lang="es-PE" sz="1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12" marR="91412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0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</a:t>
                      </a:r>
                      <a:endParaRPr lang="es-PE" sz="1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12" marR="91412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0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0.00</a:t>
                      </a:r>
                      <a:endParaRPr lang="es-PE" sz="1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12" marR="91412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0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20.00</a:t>
                      </a:r>
                      <a:endParaRPr lang="es-PE" sz="1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12" marR="91412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1" name="14 Rectángulo redondeado"/>
          <p:cNvSpPr/>
          <p:nvPr/>
        </p:nvSpPr>
        <p:spPr>
          <a:xfrm>
            <a:off x="5057580" y="4296682"/>
            <a:ext cx="2998850" cy="36096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99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11,775.75 </a:t>
            </a:r>
            <a:r>
              <a:rPr kumimoji="0" lang="es-PE" sz="1199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HH CAPACITADAS</a:t>
            </a:r>
            <a:endParaRPr kumimoji="0" lang="es-PE" sz="11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2" name="14 Rectángulo redondeado"/>
          <p:cNvSpPr/>
          <p:nvPr/>
        </p:nvSpPr>
        <p:spPr>
          <a:xfrm>
            <a:off x="1476611" y="4572808"/>
            <a:ext cx="3023403" cy="5192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* TSAA : Tasa de simple atención ambulatoria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 TASB : Tasa de accidentes sin baja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 TACB : Tasa de intereses con baja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  HT     : Horas trabajadas en el mes</a:t>
            </a:r>
            <a:endParaRPr kumimoji="0" lang="es-P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3" name="1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66" y="2508310"/>
            <a:ext cx="2458088" cy="1843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14 Image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6411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1259632" y="24490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 ALCANZADAS 2017 </a:t>
            </a: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kumimoji="0" lang="es-PE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ASPECTOS OPERATIVOS - SEGURIDAD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7 CuadroTexto"/>
          <p:cNvSpPr txBox="1"/>
          <p:nvPr/>
        </p:nvSpPr>
        <p:spPr>
          <a:xfrm>
            <a:off x="1073561" y="728233"/>
            <a:ext cx="7046236" cy="26013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7519" tIns="48760" rIns="97519" bIns="48760" rtlCol="0">
            <a:spAutoFit/>
          </a:bodyPr>
          <a:lstStyle>
            <a:defPPr>
              <a:defRPr lang="es-PE"/>
            </a:defPPr>
            <a:lvl1pPr>
              <a:defRPr sz="1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PROGRAMA DE SEGURIDAD VIAL</a:t>
            </a:r>
            <a:endParaRPr kumimoji="0" lang="es-PE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1" name="7 Grupo"/>
          <p:cNvGrpSpPr/>
          <p:nvPr/>
        </p:nvGrpSpPr>
        <p:grpSpPr>
          <a:xfrm>
            <a:off x="286751" y="2227976"/>
            <a:ext cx="3671275" cy="2576127"/>
            <a:chOff x="395536" y="1196752"/>
            <a:chExt cx="3672408" cy="3434835"/>
          </a:xfrm>
        </p:grpSpPr>
        <p:grpSp>
          <p:nvGrpSpPr>
            <p:cNvPr id="52" name="8 Grupo"/>
            <p:cNvGrpSpPr/>
            <p:nvPr/>
          </p:nvGrpSpPr>
          <p:grpSpPr>
            <a:xfrm>
              <a:off x="395537" y="1196752"/>
              <a:ext cx="3672407" cy="1710779"/>
              <a:chOff x="362346" y="1109022"/>
              <a:chExt cx="3672407" cy="1710779"/>
            </a:xfrm>
          </p:grpSpPr>
          <p:sp>
            <p:nvSpPr>
              <p:cNvPr id="62" name="18 Pentágono"/>
              <p:cNvSpPr/>
              <p:nvPr/>
            </p:nvSpPr>
            <p:spPr>
              <a:xfrm>
                <a:off x="362346" y="1685086"/>
                <a:ext cx="1617367" cy="558651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Índice de Accidentes</a:t>
                </a:r>
              </a:p>
            </p:txBody>
          </p:sp>
          <p:sp>
            <p:nvSpPr>
              <p:cNvPr id="63" name="19 Rectángulo redondeado"/>
              <p:cNvSpPr/>
              <p:nvPr/>
            </p:nvSpPr>
            <p:spPr>
              <a:xfrm>
                <a:off x="1946521" y="1119579"/>
                <a:ext cx="949368" cy="509221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11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2016</a:t>
                </a:r>
                <a:endParaRPr kumimoji="0" lang="es-PE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4" name="20 Rectángulo redondeado"/>
              <p:cNvSpPr/>
              <p:nvPr/>
            </p:nvSpPr>
            <p:spPr>
              <a:xfrm>
                <a:off x="3026641" y="1109022"/>
                <a:ext cx="1008112" cy="509221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11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2017</a:t>
                </a:r>
                <a:endParaRPr kumimoji="0" lang="es-PE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5" name="21 Rectángulo redondeado"/>
              <p:cNvSpPr/>
              <p:nvPr/>
            </p:nvSpPr>
            <p:spPr>
              <a:xfrm>
                <a:off x="1946521" y="1718221"/>
                <a:ext cx="949368" cy="481136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11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0.70</a:t>
                </a:r>
                <a:endParaRPr kumimoji="0" lang="es-PE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6" name="22 Rectángulo redondeado"/>
              <p:cNvSpPr/>
              <p:nvPr/>
            </p:nvSpPr>
            <p:spPr>
              <a:xfrm>
                <a:off x="3026641" y="1707664"/>
                <a:ext cx="1008112" cy="481136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0.70</a:t>
                </a:r>
              </a:p>
            </p:txBody>
          </p:sp>
          <p:sp>
            <p:nvSpPr>
              <p:cNvPr id="67" name="23 Pentágono"/>
              <p:cNvSpPr/>
              <p:nvPr/>
            </p:nvSpPr>
            <p:spPr>
              <a:xfrm>
                <a:off x="362346" y="2275767"/>
                <a:ext cx="1617367" cy="544034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Índice de heridos</a:t>
                </a:r>
              </a:p>
            </p:txBody>
          </p:sp>
          <p:sp>
            <p:nvSpPr>
              <p:cNvPr id="68" name="24 Rectángulo redondeado"/>
              <p:cNvSpPr/>
              <p:nvPr/>
            </p:nvSpPr>
            <p:spPr>
              <a:xfrm>
                <a:off x="1946521" y="2299792"/>
                <a:ext cx="949368" cy="481136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11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56.86</a:t>
                </a:r>
                <a:endParaRPr kumimoji="0" lang="es-PE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9" name="25 Rectángulo redondeado"/>
              <p:cNvSpPr/>
              <p:nvPr/>
            </p:nvSpPr>
            <p:spPr>
              <a:xfrm>
                <a:off x="3026641" y="2289235"/>
                <a:ext cx="1008112" cy="481136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11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39.13</a:t>
                </a:r>
                <a:endParaRPr kumimoji="0" lang="es-PE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53" name="9 Pentágono"/>
            <p:cNvSpPr/>
            <p:nvPr/>
          </p:nvSpPr>
          <p:spPr>
            <a:xfrm>
              <a:off x="395537" y="2935425"/>
              <a:ext cx="1617367" cy="544034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Índice de muertos</a:t>
              </a:r>
            </a:p>
          </p:txBody>
        </p:sp>
        <p:sp>
          <p:nvSpPr>
            <p:cNvPr id="54" name="10 Rectángulo redondeado"/>
            <p:cNvSpPr/>
            <p:nvPr/>
          </p:nvSpPr>
          <p:spPr>
            <a:xfrm>
              <a:off x="1979712" y="2959450"/>
              <a:ext cx="949368" cy="48113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12.44</a:t>
              </a:r>
              <a:endParaRPr kumimoji="0" lang="es-PE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5" name="11 Rectángulo redondeado"/>
            <p:cNvSpPr/>
            <p:nvPr/>
          </p:nvSpPr>
          <p:spPr>
            <a:xfrm>
              <a:off x="3059832" y="2948893"/>
              <a:ext cx="1008112" cy="48113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4.18</a:t>
              </a:r>
              <a:endParaRPr kumimoji="0" lang="es-PE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6" name="12 Pentágono"/>
            <p:cNvSpPr/>
            <p:nvPr/>
          </p:nvSpPr>
          <p:spPr>
            <a:xfrm>
              <a:off x="395536" y="3511489"/>
              <a:ext cx="1617367" cy="544034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Índice de mortalidad</a:t>
              </a:r>
            </a:p>
          </p:txBody>
        </p:sp>
        <p:sp>
          <p:nvSpPr>
            <p:cNvPr id="57" name="13 Rectángulo redondeado"/>
            <p:cNvSpPr/>
            <p:nvPr/>
          </p:nvSpPr>
          <p:spPr>
            <a:xfrm>
              <a:off x="1979711" y="3535514"/>
              <a:ext cx="949368" cy="48113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4.82</a:t>
              </a:r>
              <a:endParaRPr kumimoji="0" lang="es-PE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8" name="14 Rectángulo redondeado"/>
            <p:cNvSpPr/>
            <p:nvPr/>
          </p:nvSpPr>
          <p:spPr>
            <a:xfrm>
              <a:off x="3059831" y="3524957"/>
              <a:ext cx="1008112" cy="48113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2.46</a:t>
              </a:r>
              <a:endParaRPr kumimoji="0" lang="es-PE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9" name="15 Pentágono"/>
            <p:cNvSpPr/>
            <p:nvPr/>
          </p:nvSpPr>
          <p:spPr>
            <a:xfrm>
              <a:off x="395537" y="4087553"/>
              <a:ext cx="1617367" cy="544034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Índice de gravedad</a:t>
              </a:r>
            </a:p>
          </p:txBody>
        </p:sp>
        <p:sp>
          <p:nvSpPr>
            <p:cNvPr id="60" name="16 Rectángulo redondeado"/>
            <p:cNvSpPr/>
            <p:nvPr/>
          </p:nvSpPr>
          <p:spPr>
            <a:xfrm>
              <a:off x="1979712" y="4111578"/>
              <a:ext cx="949368" cy="48113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0.49</a:t>
              </a:r>
              <a:endParaRPr kumimoji="0" lang="es-PE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1" name="17 Rectángulo redondeado"/>
            <p:cNvSpPr/>
            <p:nvPr/>
          </p:nvSpPr>
          <p:spPr>
            <a:xfrm>
              <a:off x="3059832" y="4101021"/>
              <a:ext cx="1008112" cy="48113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0.23</a:t>
              </a:r>
              <a:endParaRPr kumimoji="0" lang="es-PE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70" name="6 Rectángulo"/>
          <p:cNvSpPr/>
          <p:nvPr/>
        </p:nvSpPr>
        <p:spPr>
          <a:xfrm flipH="1">
            <a:off x="1412" y="1068901"/>
            <a:ext cx="2725098" cy="587496"/>
          </a:xfrm>
          <a:custGeom>
            <a:avLst/>
            <a:gdLst>
              <a:gd name="connsiteX0" fmla="*/ 0 w 1152128"/>
              <a:gd name="connsiteY0" fmla="*/ 0 h 1563638"/>
              <a:gd name="connsiteX1" fmla="*/ 1152128 w 1152128"/>
              <a:gd name="connsiteY1" fmla="*/ 0 h 1563638"/>
              <a:gd name="connsiteX2" fmla="*/ 1152128 w 1152128"/>
              <a:gd name="connsiteY2" fmla="*/ 1563638 h 1563638"/>
              <a:gd name="connsiteX3" fmla="*/ 0 w 1152128"/>
              <a:gd name="connsiteY3" fmla="*/ 1563638 h 1563638"/>
              <a:gd name="connsiteX4" fmla="*/ 0 w 1152128"/>
              <a:gd name="connsiteY4" fmla="*/ 0 h 1563638"/>
              <a:gd name="connsiteX0" fmla="*/ 0 w 1353834"/>
              <a:gd name="connsiteY0" fmla="*/ 13447 h 1577085"/>
              <a:gd name="connsiteX1" fmla="*/ 1353834 w 1353834"/>
              <a:gd name="connsiteY1" fmla="*/ 0 h 1577085"/>
              <a:gd name="connsiteX2" fmla="*/ 1152128 w 1353834"/>
              <a:gd name="connsiteY2" fmla="*/ 1577085 h 1577085"/>
              <a:gd name="connsiteX3" fmla="*/ 0 w 1353834"/>
              <a:gd name="connsiteY3" fmla="*/ 1577085 h 1577085"/>
              <a:gd name="connsiteX4" fmla="*/ 0 w 1353834"/>
              <a:gd name="connsiteY4" fmla="*/ 13447 h 1577085"/>
              <a:gd name="connsiteX0" fmla="*/ 221876 w 1353834"/>
              <a:gd name="connsiteY0" fmla="*/ 0 h 1577085"/>
              <a:gd name="connsiteX1" fmla="*/ 1353834 w 1353834"/>
              <a:gd name="connsiteY1" fmla="*/ 0 h 1577085"/>
              <a:gd name="connsiteX2" fmla="*/ 1152128 w 1353834"/>
              <a:gd name="connsiteY2" fmla="*/ 1577085 h 1577085"/>
              <a:gd name="connsiteX3" fmla="*/ 0 w 1353834"/>
              <a:gd name="connsiteY3" fmla="*/ 1577085 h 1577085"/>
              <a:gd name="connsiteX4" fmla="*/ 221876 w 1353834"/>
              <a:gd name="connsiteY4" fmla="*/ 0 h 1577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3834" h="1577085">
                <a:moveTo>
                  <a:pt x="221876" y="0"/>
                </a:moveTo>
                <a:lnTo>
                  <a:pt x="1353834" y="0"/>
                </a:lnTo>
                <a:lnTo>
                  <a:pt x="1152128" y="1577085"/>
                </a:lnTo>
                <a:lnTo>
                  <a:pt x="0" y="1577085"/>
                </a:lnTo>
                <a:lnTo>
                  <a:pt x="221876" y="0"/>
                </a:lnTo>
                <a:close/>
              </a:path>
            </a:pathLst>
          </a:custGeom>
          <a:solidFill>
            <a:srgbClr val="C41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SEGURIDAD VIAL</a:t>
            </a:r>
          </a:p>
        </p:txBody>
      </p:sp>
      <p:sp>
        <p:nvSpPr>
          <p:cNvPr id="71" name="1 CuadroTexto"/>
          <p:cNvSpPr txBox="1"/>
          <p:nvPr/>
        </p:nvSpPr>
        <p:spPr>
          <a:xfrm>
            <a:off x="1953053" y="1898030"/>
            <a:ext cx="1943616" cy="276871"/>
          </a:xfrm>
          <a:prstGeom prst="rect">
            <a:avLst/>
          </a:prstGeom>
          <a:solidFill>
            <a:srgbClr val="C4161C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REALIZADO</a:t>
            </a:r>
            <a:endParaRPr kumimoji="0" lang="es-ES" sz="11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4" name="14 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graphicFrame>
        <p:nvGraphicFramePr>
          <p:cNvPr id="29" name="8 Gráfico" title="Indide de Mortalidad"/>
          <p:cNvGraphicFramePr>
            <a:graphicFrameLocks/>
          </p:cNvGraphicFramePr>
          <p:nvPr>
            <p:extLst/>
          </p:nvPr>
        </p:nvGraphicFramePr>
        <p:xfrm>
          <a:off x="4860032" y="1068901"/>
          <a:ext cx="3455255" cy="1871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0" name="9 Gráfico" title="Victimas fatales"/>
          <p:cNvGraphicFramePr>
            <a:graphicFrameLocks/>
          </p:cNvGraphicFramePr>
          <p:nvPr>
            <p:extLst/>
          </p:nvPr>
        </p:nvGraphicFramePr>
        <p:xfrm>
          <a:off x="4860032" y="3045728"/>
          <a:ext cx="3456384" cy="1907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42518485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3 Conector recto"/>
          <p:cNvCxnSpPr/>
          <p:nvPr/>
        </p:nvCxnSpPr>
        <p:spPr>
          <a:xfrm>
            <a:off x="-323664" y="2086340"/>
            <a:ext cx="7920000" cy="0"/>
          </a:xfrm>
          <a:prstGeom prst="line">
            <a:avLst/>
          </a:prstGeom>
          <a:ln w="10160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1547664" y="2842657"/>
            <a:ext cx="7920000" cy="0"/>
          </a:xfrm>
          <a:prstGeom prst="line">
            <a:avLst/>
          </a:prstGeom>
          <a:ln w="101600" cmpd="thinThick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Rectángulo"/>
          <p:cNvSpPr/>
          <p:nvPr/>
        </p:nvSpPr>
        <p:spPr>
          <a:xfrm>
            <a:off x="1378028" y="2258647"/>
            <a:ext cx="63430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PE" sz="2800" b="1" u="sng" dirty="0" smtClean="0"/>
              <a:t>ASPECTOS ECONÓMICOS Y COMERCIALES</a:t>
            </a:r>
            <a:endParaRPr lang="es-PE" sz="28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259632" y="24490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 ALCANZADAS 2017 </a:t>
            </a:r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ASPECTOS ECONÓMICOS Y COMERCIALES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1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325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1259632" y="24490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 ALCANZADAS 2017 </a:t>
            </a:r>
            <a:r>
              <a:rPr lang="es-PE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s-PE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ASPECTOS OPERATIVOS</a:t>
            </a:r>
            <a:endParaRPr lang="es-PE" sz="1400" b="1" dirty="0">
              <a:solidFill>
                <a:prstClr val="black">
                  <a:lumMod val="65000"/>
                  <a:lumOff val="3500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endParaRPr lang="es-PE" sz="1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1 CuadroTexto"/>
          <p:cNvSpPr txBox="1"/>
          <p:nvPr/>
        </p:nvSpPr>
        <p:spPr>
          <a:xfrm>
            <a:off x="1242832" y="3679676"/>
            <a:ext cx="70015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i="1" dirty="0" smtClean="0">
                <a:solidFill>
                  <a:prstClr val="black"/>
                </a:solidFill>
              </a:rPr>
              <a:t>NOTA:</a:t>
            </a:r>
          </a:p>
          <a:p>
            <a:r>
              <a:rPr lang="es-ES" sz="900" b="1" i="1" dirty="0" smtClean="0">
                <a:solidFill>
                  <a:prstClr val="black"/>
                </a:solidFill>
              </a:rPr>
              <a:t>* Aún no se puede iniciar la Explotación del Tramo 2, depende de la liberación social y entrega de terreno para el inicio y culminación de la segunda UIPP.</a:t>
            </a:r>
            <a:endParaRPr lang="es-ES" sz="900" b="1" i="1" dirty="0">
              <a:solidFill>
                <a:prstClr val="black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073561" y="1088273"/>
            <a:ext cx="7046236" cy="26013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7519" tIns="48760" rIns="97519" bIns="48760" rtlCol="0">
            <a:spAutoFit/>
          </a:bodyPr>
          <a:lstStyle>
            <a:defPPr>
              <a:defRPr lang="es-PE"/>
            </a:defPPr>
            <a:lvl1pPr>
              <a:defRPr sz="1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s-PE" sz="1050" dirty="0" smtClean="0">
                <a:solidFill>
                  <a:prstClr val="white"/>
                </a:solidFill>
              </a:rPr>
              <a:t>TRÁFICO EN 2017 Y INGRESOS NO RECAUDADOS 2017</a:t>
            </a:r>
            <a:endParaRPr lang="es-PE" sz="1050" dirty="0">
              <a:solidFill>
                <a:prstClr val="white"/>
              </a:solidFill>
            </a:endParaRPr>
          </a:p>
        </p:txBody>
      </p:sp>
      <p:pic>
        <p:nvPicPr>
          <p:cNvPr id="10" name="14 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/>
          </p:nvPr>
        </p:nvGraphicFramePr>
        <p:xfrm>
          <a:off x="1250950" y="1638300"/>
          <a:ext cx="6642100" cy="1866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7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1000">
                <a:tc gridSpan="7">
                  <a:txBody>
                    <a:bodyPr/>
                    <a:lstStyle/>
                    <a:p>
                      <a:pPr algn="ctr" rtl="0" fontAlgn="b"/>
                      <a:r>
                        <a:rPr lang="es-PE" sz="1100" b="1" u="none" strike="noStrike" dirty="0">
                          <a:effectLst/>
                        </a:rPr>
                        <a:t>EVOLUCIÓN HISTORICA ANUAL DE TRÁFICO Y POSIBLES INGRESOS POR PEAJE EN CARRETERAS</a:t>
                      </a:r>
                      <a:endParaRPr lang="es-P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INDICADOR</a:t>
                      </a:r>
                      <a:endParaRPr lang="es-PE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3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2012</a:t>
                      </a:r>
                      <a:endParaRPr lang="es-PE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3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2013</a:t>
                      </a:r>
                      <a:endParaRPr lang="es-PE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3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2014</a:t>
                      </a:r>
                      <a:endParaRPr lang="es-PE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3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2015</a:t>
                      </a:r>
                      <a:endParaRPr lang="es-PE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3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2016</a:t>
                      </a:r>
                      <a:endParaRPr lang="es-PE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362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2017</a:t>
                      </a:r>
                      <a:endParaRPr lang="es-PE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36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100" u="none" strike="noStrike">
                          <a:effectLst/>
                        </a:rPr>
                        <a:t>VEHÍCULOS </a:t>
                      </a:r>
                      <a:endParaRPr lang="es-PE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100" u="none" strike="noStrike"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100" u="none" strike="noStrike"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100" u="none" strike="noStrike"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100" u="none" strike="noStrike"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100" u="none" strike="noStrike"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100" u="none" strike="noStrike"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100" u="none" strike="noStrike">
                          <a:effectLst/>
                        </a:rPr>
                        <a:t>   LIVIANOS (Unidades)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>
                          <a:effectLst/>
                        </a:rPr>
                        <a:t>26,269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>
                          <a:effectLst/>
                        </a:rPr>
                        <a:t>98,881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>
                          <a:effectLst/>
                        </a:rPr>
                        <a:t>101,000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>
                          <a:effectLst/>
                        </a:rPr>
                        <a:t>114,200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>
                          <a:effectLst/>
                        </a:rPr>
                        <a:t>134,240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>
                          <a:effectLst/>
                        </a:rPr>
                        <a:t>149,043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100" u="none" strike="noStrike">
                          <a:effectLst/>
                        </a:rPr>
                        <a:t>   PESADOS (Unidades)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>
                          <a:effectLst/>
                        </a:rPr>
                        <a:t>16,182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>
                          <a:effectLst/>
                        </a:rPr>
                        <a:t>59,504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>
                          <a:effectLst/>
                        </a:rPr>
                        <a:t>64,835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>
                          <a:effectLst/>
                        </a:rPr>
                        <a:t>64,364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>
                          <a:effectLst/>
                        </a:rPr>
                        <a:t>68,924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>
                          <a:effectLst/>
                        </a:rPr>
                        <a:t>76,046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100" u="none" strike="noStrike">
                          <a:effectLst/>
                        </a:rPr>
                        <a:t>INGRESOS NO RECAUDADOS</a:t>
                      </a:r>
                      <a:endParaRPr lang="es-PE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100" u="none" strike="noStrike"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100" u="none" strike="noStrike"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100" u="none" strike="noStrike"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100" u="none" strike="noStrike"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100" u="none" strike="noStrike"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100" u="none" strike="noStrike">
                          <a:effectLst/>
                        </a:rPr>
                        <a:t> 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100" u="none" strike="noStrike">
                          <a:effectLst/>
                        </a:rPr>
                        <a:t>   RECAUDACION LIVIANOS (U$S)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>
                          <a:effectLst/>
                        </a:rPr>
                        <a:t>43,068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>
                          <a:effectLst/>
                        </a:rPr>
                        <a:t>158,310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>
                          <a:effectLst/>
                        </a:rPr>
                        <a:t>162,129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>
                          <a:effectLst/>
                        </a:rPr>
                        <a:t>158,795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>
                          <a:effectLst/>
                        </a:rPr>
                        <a:t>208,005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>
                          <a:effectLst/>
                        </a:rPr>
                        <a:t>247,663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100" u="none" strike="noStrike">
                          <a:effectLst/>
                        </a:rPr>
                        <a:t>   RECAUDACIÓN PESADOS (U$S)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>
                          <a:effectLst/>
                        </a:rPr>
                        <a:t>89,830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>
                          <a:effectLst/>
                        </a:rPr>
                        <a:t>322,400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>
                          <a:effectLst/>
                        </a:rPr>
                        <a:t>359,161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>
                          <a:effectLst/>
                        </a:rPr>
                        <a:t>311,178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>
                          <a:effectLst/>
                        </a:rPr>
                        <a:t>382,082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 dirty="0">
                          <a:effectLst/>
                        </a:rPr>
                        <a:t>450,614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4" name="2 Rectángulo"/>
          <p:cNvSpPr/>
          <p:nvPr/>
        </p:nvSpPr>
        <p:spPr>
          <a:xfrm>
            <a:off x="7164288" y="2003898"/>
            <a:ext cx="720080" cy="1480614"/>
          </a:xfrm>
          <a:prstGeom prst="rect">
            <a:avLst/>
          </a:prstGeom>
          <a:noFill/>
          <a:ln w="31750" cmpd="sng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799"/>
          </a:p>
        </p:txBody>
      </p:sp>
    </p:spTree>
    <p:extLst>
      <p:ext uri="{BB962C8B-B14F-4D97-AF65-F5344CB8AC3E}">
        <p14:creationId xmlns:p14="http://schemas.microsoft.com/office/powerpoint/2010/main" val="305233872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1259632" y="24490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 ALCANZADAS 2017 </a:t>
            </a:r>
            <a:r>
              <a:rPr lang="es-PE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s-PE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ASPECTOS OPERATIVOS</a:t>
            </a:r>
            <a:endParaRPr lang="es-PE" sz="1400" b="1" dirty="0">
              <a:solidFill>
                <a:prstClr val="black">
                  <a:lumMod val="65000"/>
                  <a:lumOff val="3500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endParaRPr lang="es-PE" sz="1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5 CuadroTexto"/>
          <p:cNvSpPr txBox="1"/>
          <p:nvPr/>
        </p:nvSpPr>
        <p:spPr>
          <a:xfrm>
            <a:off x="1143001" y="799775"/>
            <a:ext cx="6901200" cy="26013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7519" tIns="48760" rIns="97519" bIns="48760" rtlCol="0">
            <a:spAutoFit/>
          </a:bodyPr>
          <a:lstStyle>
            <a:defPPr>
              <a:defRPr lang="es-PE"/>
            </a:defPPr>
            <a:lvl1pPr>
              <a:defRPr sz="1400" b="1"/>
            </a:lvl1pPr>
          </a:lstStyle>
          <a:p>
            <a:pPr algn="ctr"/>
            <a:r>
              <a:rPr lang="es-PE" sz="1050" dirty="0">
                <a:solidFill>
                  <a:prstClr val="white"/>
                </a:solidFill>
              </a:rPr>
              <a:t>TRÁNSITO IMDA</a:t>
            </a:r>
          </a:p>
        </p:txBody>
      </p:sp>
      <p:pic>
        <p:nvPicPr>
          <p:cNvPr id="14" name="14 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6074817"/>
              </p:ext>
            </p:extLst>
          </p:nvPr>
        </p:nvGraphicFramePr>
        <p:xfrm>
          <a:off x="1691680" y="1348408"/>
          <a:ext cx="5760640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4334381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1259632" y="24490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 ALCANZADAS 2017 </a:t>
            </a:r>
            <a:r>
              <a:rPr lang="es-PE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s-PE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ASPECTOS OPERATIVOS</a:t>
            </a:r>
            <a:endParaRPr lang="es-PE" sz="1400" b="1" dirty="0">
              <a:solidFill>
                <a:prstClr val="black">
                  <a:lumMod val="65000"/>
                  <a:lumOff val="3500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endParaRPr lang="es-PE" sz="1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073561" y="799775"/>
            <a:ext cx="7046236" cy="26013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7519" tIns="48760" rIns="97519" bIns="48760" rtlCol="0">
            <a:spAutoFit/>
          </a:bodyPr>
          <a:lstStyle>
            <a:defPPr>
              <a:defRPr lang="es-PE"/>
            </a:defPPr>
            <a:lvl1pPr>
              <a:defRPr sz="1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s-PE" sz="1050" dirty="0">
                <a:solidFill>
                  <a:prstClr val="white"/>
                </a:solidFill>
              </a:rPr>
              <a:t>EVENTOS REPORTADOS Y ATENDIDOS POR EL </a:t>
            </a:r>
            <a:r>
              <a:rPr lang="es-PE" sz="1050" dirty="0" smtClean="0">
                <a:solidFill>
                  <a:prstClr val="white"/>
                </a:solidFill>
              </a:rPr>
              <a:t>CCO – RECLAMOS</a:t>
            </a:r>
            <a:endParaRPr lang="es-PE" sz="1050" dirty="0">
              <a:solidFill>
                <a:prstClr val="white"/>
              </a:solidFill>
            </a:endParaRPr>
          </a:p>
        </p:txBody>
      </p:sp>
      <p:sp>
        <p:nvSpPr>
          <p:cNvPr id="21" name="Logo01"/>
          <p:cNvSpPr/>
          <p:nvPr/>
        </p:nvSpPr>
        <p:spPr>
          <a:xfrm>
            <a:off x="1958688" y="2910421"/>
            <a:ext cx="917759" cy="864096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49" dirty="0">
              <a:solidFill>
                <a:prstClr val="white"/>
              </a:solidFill>
            </a:endParaRPr>
          </a:p>
        </p:txBody>
      </p:sp>
      <p:grpSp>
        <p:nvGrpSpPr>
          <p:cNvPr id="22" name="4 Grupo"/>
          <p:cNvGrpSpPr/>
          <p:nvPr/>
        </p:nvGrpSpPr>
        <p:grpSpPr>
          <a:xfrm>
            <a:off x="6353648" y="2787015"/>
            <a:ext cx="971808" cy="570160"/>
            <a:chOff x="2843808" y="3874390"/>
            <a:chExt cx="1296144" cy="760213"/>
          </a:xfrm>
        </p:grpSpPr>
        <p:sp>
          <p:nvSpPr>
            <p:cNvPr id="23" name="2 Rectángulo redondeado"/>
            <p:cNvSpPr/>
            <p:nvPr/>
          </p:nvSpPr>
          <p:spPr>
            <a:xfrm>
              <a:off x="2843808" y="4204211"/>
              <a:ext cx="1296144" cy="43039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sz="675" b="1" dirty="0">
                  <a:solidFill>
                    <a:prstClr val="white"/>
                  </a:solidFill>
                </a:rPr>
                <a:t>LIBRO DE RECLAMOS Y SUGERENCIAS</a:t>
              </a:r>
              <a:endParaRPr lang="es-ES" sz="675" b="1" dirty="0">
                <a:solidFill>
                  <a:prstClr val="white"/>
                </a:solidFill>
              </a:endParaRPr>
            </a:p>
          </p:txBody>
        </p:sp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667" l="0" r="100000">
                          <a14:foregroundMark x1="54222" y1="18000" x2="76444" y2="65000"/>
                          <a14:foregroundMark x1="75556" y1="27000" x2="56444" y2="66000"/>
                          <a14:foregroundMark x1="61333" y1="19000" x2="82222" y2="50000"/>
                          <a14:foregroundMark x1="82222" y1="50000" x2="82222" y2="50000"/>
                          <a14:foregroundMark x1="68444" y1="19000" x2="81778" y2="30000"/>
                          <a14:foregroundMark x1="84889" y1="72000" x2="78667" y2="45000"/>
                          <a14:foregroundMark x1="21333" y1="20000" x2="46222" y2="67000"/>
                          <a14:foregroundMark x1="35556" y1="24000" x2="41778" y2="64000"/>
                          <a14:foregroundMark x1="42667" y1="14000" x2="42667" y2="6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400" y="3874390"/>
              <a:ext cx="868958" cy="386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01646" y="3165823"/>
            <a:ext cx="2710070" cy="1591969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14 Imagen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/>
          </p:nvPr>
        </p:nvGraphicFramePr>
        <p:xfrm>
          <a:off x="1187624" y="1168465"/>
          <a:ext cx="6696743" cy="1548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98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95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95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95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95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95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595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595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88018">
                <a:tc gridSpan="8"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 dirty="0">
                          <a:effectLst/>
                        </a:rPr>
                        <a:t>EVOLUCIÓN HISTÓRICA ANUAL DE RECLAMOS</a:t>
                      </a:r>
                      <a:endParaRPr lang="es-P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C362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012"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INDICADOR</a:t>
                      </a:r>
                      <a:endParaRPr lang="es-PE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2011</a:t>
                      </a:r>
                      <a:endParaRPr lang="es-PE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2012</a:t>
                      </a:r>
                      <a:endParaRPr lang="es-PE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2013</a:t>
                      </a:r>
                      <a:endParaRPr lang="es-PE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2014</a:t>
                      </a:r>
                      <a:endParaRPr lang="es-PE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2015</a:t>
                      </a:r>
                      <a:endParaRPr lang="es-PE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 dirty="0">
                          <a:effectLst/>
                        </a:rPr>
                        <a:t>2016</a:t>
                      </a:r>
                      <a:endParaRPr lang="es-PE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2017</a:t>
                      </a:r>
                      <a:endParaRPr lang="es-PE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012"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ADMISIBLES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-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-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-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-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-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-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-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014"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IMPROCEDENTES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-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-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-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-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-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-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-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9012"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FUNDADOS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-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-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-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-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-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-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-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5014"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INFUNDADOS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-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-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1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-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-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-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-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014"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TOTAL RECLAMOS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-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-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1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-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-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>
                          <a:effectLst/>
                        </a:rPr>
                        <a:t>-</a:t>
                      </a:r>
                      <a:endParaRPr lang="es-P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100" u="none" strike="noStrike" dirty="0">
                          <a:effectLst/>
                        </a:rPr>
                        <a:t>-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923476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683568" y="2744975"/>
            <a:ext cx="3528392" cy="162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rgbClr val="AE0917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76" r="5048"/>
          <a:stretch/>
        </p:blipFill>
        <p:spPr>
          <a:xfrm>
            <a:off x="0" y="-13427"/>
            <a:ext cx="9252520" cy="5178983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683568" y="-13427"/>
            <a:ext cx="3528392" cy="5195872"/>
          </a:xfrm>
          <a:prstGeom prst="rect">
            <a:avLst/>
          </a:prstGeom>
          <a:solidFill>
            <a:srgbClr val="E2001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prstClr val="white"/>
              </a:solidFill>
            </a:endParaRPr>
          </a:p>
        </p:txBody>
      </p:sp>
      <p:sp>
        <p:nvSpPr>
          <p:cNvPr id="18" name="TextBox 7"/>
          <p:cNvSpPr txBox="1"/>
          <p:nvPr/>
        </p:nvSpPr>
        <p:spPr>
          <a:xfrm>
            <a:off x="755576" y="579547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40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CONTENIDO</a:t>
            </a:r>
            <a:endParaRPr lang="es-PE" b="1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18 Imagen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25" y="1365483"/>
            <a:ext cx="2534876" cy="126941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790998" y="2367799"/>
            <a:ext cx="5053871" cy="399960"/>
          </a:xfrm>
          <a:prstGeom prst="rect">
            <a:avLst/>
          </a:prstGeom>
          <a:noFill/>
        </p:spPr>
        <p:txBody>
          <a:bodyPr wrap="square" lIns="91301" tIns="45646" rIns="91301" bIns="45646" rtlCol="0">
            <a:spAutoFit/>
          </a:bodyPr>
          <a:lstStyle/>
          <a:p>
            <a:r>
              <a:rPr lang="es-PE" sz="2000" b="1" dirty="0" smtClean="0"/>
              <a:t>II. ASPECTOS GENERALES</a:t>
            </a:r>
            <a:endParaRPr lang="es-PE" sz="20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814806" y="2798998"/>
            <a:ext cx="8797754" cy="399960"/>
          </a:xfrm>
          <a:prstGeom prst="rect">
            <a:avLst/>
          </a:prstGeom>
          <a:noFill/>
        </p:spPr>
        <p:txBody>
          <a:bodyPr wrap="square" lIns="91301" tIns="45646" rIns="91301" bIns="45646" rtlCol="0">
            <a:spAutoFit/>
          </a:bodyPr>
          <a:lstStyle/>
          <a:p>
            <a:r>
              <a:rPr lang="es-PE" sz="2000" b="1" dirty="0" smtClean="0">
                <a:solidFill>
                  <a:prstClr val="white">
                    <a:lumMod val="85000"/>
                    <a:lumOff val="15000"/>
                  </a:prstClr>
                </a:solidFill>
              </a:rPr>
              <a:t>III. RESUMEN EJECUTIVO 2017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786230" y="3231179"/>
            <a:ext cx="5530122" cy="399960"/>
          </a:xfrm>
          <a:prstGeom prst="rect">
            <a:avLst/>
          </a:prstGeom>
          <a:noFill/>
        </p:spPr>
        <p:txBody>
          <a:bodyPr wrap="square" lIns="91301" tIns="45646" rIns="91301" bIns="45646" rtlCol="0">
            <a:spAutoFit/>
          </a:bodyPr>
          <a:lstStyle/>
          <a:p>
            <a:r>
              <a:rPr lang="es-PE" sz="2000" b="1" dirty="0" smtClean="0">
                <a:solidFill>
                  <a:prstClr val="white">
                    <a:lumMod val="85000"/>
                    <a:lumOff val="15000"/>
                  </a:prstClr>
                </a:solidFill>
              </a:rPr>
              <a:t>IV. METAS ALCANZADAS 2017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828535" y="1924472"/>
            <a:ext cx="4365813" cy="399960"/>
          </a:xfrm>
          <a:prstGeom prst="rect">
            <a:avLst/>
          </a:prstGeom>
          <a:noFill/>
        </p:spPr>
        <p:txBody>
          <a:bodyPr wrap="square" lIns="91301" tIns="45646" rIns="91301" bIns="45646" rtlCol="0">
            <a:spAutoFit/>
          </a:bodyPr>
          <a:lstStyle/>
          <a:p>
            <a:r>
              <a:rPr lang="es-PE" sz="2000" b="1" dirty="0" smtClean="0">
                <a:solidFill>
                  <a:schemeClr val="bg1"/>
                </a:solidFill>
              </a:rPr>
              <a:t>I. INTRODUCCIÓN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786230" y="3663361"/>
            <a:ext cx="5530122" cy="399960"/>
          </a:xfrm>
          <a:prstGeom prst="rect">
            <a:avLst/>
          </a:prstGeom>
          <a:noFill/>
        </p:spPr>
        <p:txBody>
          <a:bodyPr wrap="square" lIns="91301" tIns="45646" rIns="91301" bIns="45646" rtlCol="0">
            <a:spAutoFit/>
          </a:bodyPr>
          <a:lstStyle/>
          <a:p>
            <a:r>
              <a:rPr lang="es-PE" sz="2000" b="1" dirty="0" smtClean="0">
                <a:solidFill>
                  <a:prstClr val="white">
                    <a:lumMod val="85000"/>
                    <a:lumOff val="15000"/>
                  </a:prstClr>
                </a:solidFill>
              </a:rPr>
              <a:t>V</a:t>
            </a:r>
            <a:r>
              <a:rPr lang="es-PE" sz="2000" b="1" dirty="0">
                <a:solidFill>
                  <a:prstClr val="white">
                    <a:lumMod val="85000"/>
                    <a:lumOff val="15000"/>
                  </a:prstClr>
                </a:solidFill>
              </a:rPr>
              <a:t>. OBJETIVOS Y AGENDA  </a:t>
            </a:r>
            <a:r>
              <a:rPr lang="es-PE" sz="2000" b="1" dirty="0" smtClean="0">
                <a:solidFill>
                  <a:prstClr val="white">
                    <a:lumMod val="85000"/>
                    <a:lumOff val="15000"/>
                  </a:prstClr>
                </a:solidFill>
              </a:rPr>
              <a:t>2018</a:t>
            </a:r>
            <a:endParaRPr lang="es-PE" sz="2000" b="1" dirty="0">
              <a:solidFill>
                <a:prstClr val="white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68102" y="4084712"/>
            <a:ext cx="5530122" cy="399960"/>
          </a:xfrm>
          <a:prstGeom prst="rect">
            <a:avLst/>
          </a:prstGeom>
          <a:noFill/>
        </p:spPr>
        <p:txBody>
          <a:bodyPr wrap="square" lIns="91301" tIns="45646" rIns="91301" bIns="45646" rtlCol="0">
            <a:spAutoFit/>
          </a:bodyPr>
          <a:lstStyle/>
          <a:p>
            <a:r>
              <a:rPr lang="es-PE" sz="2000" b="1" dirty="0" smtClean="0">
                <a:solidFill>
                  <a:prstClr val="white">
                    <a:lumMod val="85000"/>
                    <a:lumOff val="15000"/>
                  </a:prstClr>
                </a:solidFill>
              </a:rPr>
              <a:t>VI. OTROS ASPECTOS</a:t>
            </a:r>
          </a:p>
        </p:txBody>
      </p:sp>
    </p:spTree>
    <p:extLst>
      <p:ext uri="{BB962C8B-B14F-4D97-AF65-F5344CB8AC3E}">
        <p14:creationId xmlns:p14="http://schemas.microsoft.com/office/powerpoint/2010/main" val="3883945813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cxnSp>
        <p:nvCxnSpPr>
          <p:cNvPr id="4" name="3 Conector recto"/>
          <p:cNvCxnSpPr/>
          <p:nvPr/>
        </p:nvCxnSpPr>
        <p:spPr>
          <a:xfrm>
            <a:off x="-323664" y="2086340"/>
            <a:ext cx="7920000" cy="0"/>
          </a:xfrm>
          <a:prstGeom prst="line">
            <a:avLst/>
          </a:prstGeom>
          <a:ln w="10160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1547664" y="2842657"/>
            <a:ext cx="7920000" cy="0"/>
          </a:xfrm>
          <a:prstGeom prst="line">
            <a:avLst/>
          </a:prstGeom>
          <a:ln w="101600" cmpd="thinThick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Rectángulo"/>
          <p:cNvSpPr/>
          <p:nvPr/>
        </p:nvSpPr>
        <p:spPr>
          <a:xfrm>
            <a:off x="1060819" y="2258647"/>
            <a:ext cx="69774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PE" sz="2800" b="1" u="sng" dirty="0" smtClean="0"/>
              <a:t>ASPECTOS ADMINISTRATIVOS Y FINANCIEROS</a:t>
            </a:r>
            <a:endParaRPr lang="es-PE" sz="28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259631" y="244906"/>
            <a:ext cx="7128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 ALCANZADAS 2017 </a:t>
            </a:r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ASPECTOS ADMINISTRATIVOS Y FINANCIEROS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041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92" y="1420416"/>
            <a:ext cx="8828739" cy="2242577"/>
          </a:xfrm>
          <a:prstGeom prst="rect">
            <a:avLst/>
          </a:prstGeom>
        </p:spPr>
      </p:pic>
      <p:pic>
        <p:nvPicPr>
          <p:cNvPr id="7" name="1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259631" y="244906"/>
            <a:ext cx="7128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 ALCANZADAS 2017 </a:t>
            </a:r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ASPECTOS ADMINISTRATIVOS Y FINANCIEROS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2 Rectángulo"/>
          <p:cNvSpPr/>
          <p:nvPr/>
        </p:nvSpPr>
        <p:spPr>
          <a:xfrm>
            <a:off x="8158989" y="1713613"/>
            <a:ext cx="903406" cy="2016224"/>
          </a:xfrm>
          <a:prstGeom prst="rect">
            <a:avLst/>
          </a:prstGeom>
          <a:noFill/>
          <a:ln w="31750" cmpd="sng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799"/>
          </a:p>
        </p:txBody>
      </p:sp>
      <p:sp>
        <p:nvSpPr>
          <p:cNvPr id="10" name="1 CuadroTexto"/>
          <p:cNvSpPr txBox="1"/>
          <p:nvPr/>
        </p:nvSpPr>
        <p:spPr>
          <a:xfrm>
            <a:off x="755576" y="3796680"/>
            <a:ext cx="3334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b="1" i="1" dirty="0" smtClean="0">
                <a:solidFill>
                  <a:srgbClr val="FF0000"/>
                </a:solidFill>
              </a:rPr>
              <a:t>* Montos Expresado en Soles</a:t>
            </a:r>
            <a:endParaRPr lang="es-ES" sz="1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30740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259631" y="244906"/>
            <a:ext cx="7128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 ALCANZADAS 2017 </a:t>
            </a:r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ASPECTOS ADMINISTRATIVOS Y FINANCIEROS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201" y="1276400"/>
            <a:ext cx="7217788" cy="143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4740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259631" y="244906"/>
            <a:ext cx="7128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 ALCANZADAS 2017 </a:t>
            </a:r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ASPECTOS ADMINISTRATIVOS Y FINANCIEROS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51" y="1276400"/>
            <a:ext cx="8945980" cy="184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627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683568" y="2744975"/>
            <a:ext cx="3528392" cy="162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rgbClr val="AE0917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76" r="5048"/>
          <a:stretch/>
        </p:blipFill>
        <p:spPr>
          <a:xfrm>
            <a:off x="0" y="-13427"/>
            <a:ext cx="9252520" cy="5178983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683568" y="-13427"/>
            <a:ext cx="3528392" cy="5195872"/>
          </a:xfrm>
          <a:prstGeom prst="rect">
            <a:avLst/>
          </a:prstGeom>
          <a:solidFill>
            <a:srgbClr val="E2001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prstClr val="white"/>
              </a:solidFill>
            </a:endParaRPr>
          </a:p>
        </p:txBody>
      </p:sp>
      <p:sp>
        <p:nvSpPr>
          <p:cNvPr id="18" name="TextBox 7"/>
          <p:cNvSpPr txBox="1"/>
          <p:nvPr/>
        </p:nvSpPr>
        <p:spPr>
          <a:xfrm>
            <a:off x="755576" y="579547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40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CONTENIDO</a:t>
            </a:r>
            <a:endParaRPr lang="es-PE" b="1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18 Imagen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25" y="1365483"/>
            <a:ext cx="2534876" cy="126941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790998" y="2367799"/>
            <a:ext cx="5053871" cy="399960"/>
          </a:xfrm>
          <a:prstGeom prst="rect">
            <a:avLst/>
          </a:prstGeom>
          <a:noFill/>
        </p:spPr>
        <p:txBody>
          <a:bodyPr wrap="square" lIns="91301" tIns="45646" rIns="91301" bIns="45646" rtlCol="0">
            <a:spAutoFit/>
          </a:bodyPr>
          <a:lstStyle/>
          <a:p>
            <a:r>
              <a:rPr lang="es-PE" sz="2000" b="1" dirty="0" smtClean="0">
                <a:solidFill>
                  <a:schemeClr val="bg1"/>
                </a:solidFill>
              </a:rPr>
              <a:t>II. ASPECTOS GENERALES</a:t>
            </a:r>
            <a:endParaRPr lang="es-PE" sz="2000" b="1" dirty="0">
              <a:solidFill>
                <a:schemeClr val="bg1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814806" y="2798998"/>
            <a:ext cx="8797754" cy="399960"/>
          </a:xfrm>
          <a:prstGeom prst="rect">
            <a:avLst/>
          </a:prstGeom>
          <a:noFill/>
        </p:spPr>
        <p:txBody>
          <a:bodyPr wrap="square" lIns="91301" tIns="45646" rIns="91301" bIns="45646" rtlCol="0">
            <a:spAutoFit/>
          </a:bodyPr>
          <a:lstStyle/>
          <a:p>
            <a:r>
              <a:rPr lang="es-PE" sz="2000" b="1" dirty="0" smtClean="0">
                <a:solidFill>
                  <a:schemeClr val="bg1"/>
                </a:solidFill>
              </a:rPr>
              <a:t>III. RESUMEN EJECUTIVO 2017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786230" y="3231179"/>
            <a:ext cx="5530122" cy="399960"/>
          </a:xfrm>
          <a:prstGeom prst="rect">
            <a:avLst/>
          </a:prstGeom>
          <a:noFill/>
        </p:spPr>
        <p:txBody>
          <a:bodyPr wrap="square" lIns="91301" tIns="45646" rIns="91301" bIns="45646" rtlCol="0">
            <a:spAutoFit/>
          </a:bodyPr>
          <a:lstStyle/>
          <a:p>
            <a:r>
              <a:rPr lang="es-PE" sz="2000" b="1" dirty="0" smtClean="0">
                <a:solidFill>
                  <a:schemeClr val="bg1"/>
                </a:solidFill>
              </a:rPr>
              <a:t>IV. METAS ALCANZADAS 2017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828535" y="1924472"/>
            <a:ext cx="4365813" cy="399960"/>
          </a:xfrm>
          <a:prstGeom prst="rect">
            <a:avLst/>
          </a:prstGeom>
          <a:noFill/>
        </p:spPr>
        <p:txBody>
          <a:bodyPr wrap="square" lIns="91301" tIns="45646" rIns="91301" bIns="45646" rtlCol="0">
            <a:spAutoFit/>
          </a:bodyPr>
          <a:lstStyle/>
          <a:p>
            <a:r>
              <a:rPr lang="es-PE" sz="2000" b="1" dirty="0" smtClean="0">
                <a:solidFill>
                  <a:prstClr val="white"/>
                </a:solidFill>
              </a:rPr>
              <a:t>I. INTRODUCCIÓN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786230" y="3663361"/>
            <a:ext cx="5530122" cy="399960"/>
          </a:xfrm>
          <a:prstGeom prst="rect">
            <a:avLst/>
          </a:prstGeom>
          <a:noFill/>
        </p:spPr>
        <p:txBody>
          <a:bodyPr wrap="square" lIns="91301" tIns="45646" rIns="91301" bIns="45646" rtlCol="0">
            <a:spAutoFit/>
          </a:bodyPr>
          <a:lstStyle/>
          <a:p>
            <a:r>
              <a:rPr lang="es-PE" sz="2000" b="1" dirty="0" smtClean="0"/>
              <a:t>V</a:t>
            </a:r>
            <a:r>
              <a:rPr lang="es-PE" sz="2000" b="1" dirty="0"/>
              <a:t>. OBJETIVOS Y AGENDA  </a:t>
            </a:r>
            <a:r>
              <a:rPr lang="es-PE" sz="2000" b="1" dirty="0" smtClean="0"/>
              <a:t>2018</a:t>
            </a:r>
            <a:endParaRPr lang="es-PE" sz="2000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768102" y="4084712"/>
            <a:ext cx="5530122" cy="399960"/>
          </a:xfrm>
          <a:prstGeom prst="rect">
            <a:avLst/>
          </a:prstGeom>
          <a:noFill/>
        </p:spPr>
        <p:txBody>
          <a:bodyPr wrap="square" lIns="91301" tIns="45646" rIns="91301" bIns="45646" rtlCol="0">
            <a:spAutoFit/>
          </a:bodyPr>
          <a:lstStyle/>
          <a:p>
            <a:r>
              <a:rPr lang="es-PE" sz="2000" b="1" dirty="0" smtClean="0">
                <a:solidFill>
                  <a:prstClr val="white">
                    <a:lumMod val="85000"/>
                    <a:lumOff val="15000"/>
                  </a:prstClr>
                </a:solidFill>
              </a:rPr>
              <a:t>VI. OTROS ASPECTOS</a:t>
            </a:r>
          </a:p>
        </p:txBody>
      </p:sp>
    </p:spTree>
    <p:extLst>
      <p:ext uri="{BB962C8B-B14F-4D97-AF65-F5344CB8AC3E}">
        <p14:creationId xmlns:p14="http://schemas.microsoft.com/office/powerpoint/2010/main" val="3055536510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3 Conector recto"/>
          <p:cNvCxnSpPr/>
          <p:nvPr/>
        </p:nvCxnSpPr>
        <p:spPr>
          <a:xfrm>
            <a:off x="-323664" y="2086340"/>
            <a:ext cx="7920000" cy="0"/>
          </a:xfrm>
          <a:prstGeom prst="line">
            <a:avLst/>
          </a:prstGeom>
          <a:ln w="10160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1547664" y="2842657"/>
            <a:ext cx="7920000" cy="0"/>
          </a:xfrm>
          <a:prstGeom prst="line">
            <a:avLst/>
          </a:prstGeom>
          <a:ln w="101600" cmpd="thinThick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Rectángulo"/>
          <p:cNvSpPr/>
          <p:nvPr/>
        </p:nvSpPr>
        <p:spPr>
          <a:xfrm>
            <a:off x="1885382" y="2258647"/>
            <a:ext cx="53283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PE" sz="2800" b="1" u="sng" dirty="0" smtClean="0"/>
              <a:t>PROGRAMACIÓN DE INVERSIONES</a:t>
            </a:r>
            <a:endParaRPr lang="es-PE" sz="28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259631" y="244906"/>
            <a:ext cx="7128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OBJETIVOS Y AGENDA  </a:t>
            </a:r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 – PROGRAMACIÓN DE INVERSIONES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1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5174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827584" y="3004592"/>
            <a:ext cx="43111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i="1" dirty="0" smtClean="0"/>
              <a:t>*</a:t>
            </a:r>
            <a:r>
              <a:rPr lang="es-PE" sz="900" b="1" i="1" dirty="0"/>
              <a:t>Monto en US$ </a:t>
            </a:r>
            <a:r>
              <a:rPr lang="es-PE" sz="900" b="1" i="1" dirty="0" smtClean="0"/>
              <a:t>incluye  </a:t>
            </a:r>
            <a:r>
              <a:rPr lang="es-PE" sz="900" b="1" i="1" dirty="0" err="1" smtClean="0"/>
              <a:t>CD+GG+UT+Reajuste+Tasa</a:t>
            </a:r>
            <a:r>
              <a:rPr lang="es-PE" sz="900" b="1" i="1" dirty="0" smtClean="0"/>
              <a:t> de Regulación  (Sin IGV)</a:t>
            </a:r>
            <a:endParaRPr lang="es-ES" sz="900" b="1" i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259631" y="244906"/>
            <a:ext cx="7128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OBJETIVOS Y AGENDA  </a:t>
            </a:r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 – PROGRAMACIÓN DE INVERSIONES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1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060376"/>
            <a:ext cx="8055968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1914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3 Conector recto"/>
          <p:cNvCxnSpPr/>
          <p:nvPr/>
        </p:nvCxnSpPr>
        <p:spPr>
          <a:xfrm>
            <a:off x="-323664" y="2086340"/>
            <a:ext cx="7920000" cy="0"/>
          </a:xfrm>
          <a:prstGeom prst="line">
            <a:avLst/>
          </a:prstGeom>
          <a:ln w="10160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1547664" y="2842657"/>
            <a:ext cx="7920000" cy="0"/>
          </a:xfrm>
          <a:prstGeom prst="line">
            <a:avLst/>
          </a:prstGeom>
          <a:ln w="101600" cmpd="thinThick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Rectángulo"/>
          <p:cNvSpPr/>
          <p:nvPr/>
        </p:nvSpPr>
        <p:spPr>
          <a:xfrm>
            <a:off x="1577351" y="2258647"/>
            <a:ext cx="59443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PE" sz="2800" b="1" u="sng" dirty="0" smtClean="0"/>
              <a:t>ASPECTOS OPERATIVOS:</a:t>
            </a:r>
            <a:r>
              <a:rPr lang="es-PE" sz="2800" dirty="0" smtClean="0"/>
              <a:t> OPERACIONES</a:t>
            </a:r>
            <a:endParaRPr lang="es-PE" sz="2800" dirty="0"/>
          </a:p>
        </p:txBody>
      </p:sp>
      <p:sp>
        <p:nvSpPr>
          <p:cNvPr id="9" name="8 CuadroTexto"/>
          <p:cNvSpPr txBox="1"/>
          <p:nvPr/>
        </p:nvSpPr>
        <p:spPr>
          <a:xfrm>
            <a:off x="1259631" y="244906"/>
            <a:ext cx="7128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OBJETIVOS Y AGENDA  </a:t>
            </a:r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 – ASPECTOS OPERATIVOS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1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88774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44 CuadroTexto"/>
          <p:cNvSpPr txBox="1"/>
          <p:nvPr/>
        </p:nvSpPr>
        <p:spPr>
          <a:xfrm>
            <a:off x="1555974" y="1137265"/>
            <a:ext cx="6111736" cy="34673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130025" tIns="65013" rIns="130025" bIns="65013" rtlCol="0">
            <a:spAutoFit/>
          </a:bodyPr>
          <a:lstStyle>
            <a:defPPr>
              <a:defRPr lang="es-PE"/>
            </a:defPPr>
            <a:lvl1pPr>
              <a:defRPr sz="1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pt-BR" dirty="0" smtClean="0"/>
              <a:t>INICIO DE OPERACIÓN DEL SEGUNDO PEAJE UIPP YANACANCHA (Km. 90)</a:t>
            </a:r>
            <a:endParaRPr lang="pt-BR" dirty="0"/>
          </a:p>
        </p:txBody>
      </p:sp>
      <p:sp>
        <p:nvSpPr>
          <p:cNvPr id="13" name="12 CuadroTexto"/>
          <p:cNvSpPr txBox="1"/>
          <p:nvPr/>
        </p:nvSpPr>
        <p:spPr>
          <a:xfrm>
            <a:off x="1259631" y="244906"/>
            <a:ext cx="7128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OBJETIVOS Y AGENDA  </a:t>
            </a:r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 – ASPECTOS OPERATIVOS - OPERACIONES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" name="19 Grupo"/>
          <p:cNvGrpSpPr/>
          <p:nvPr/>
        </p:nvGrpSpPr>
        <p:grpSpPr>
          <a:xfrm>
            <a:off x="1220988" y="1856773"/>
            <a:ext cx="6851724" cy="2445457"/>
            <a:chOff x="1127805" y="2420888"/>
            <a:chExt cx="6851724" cy="3259603"/>
          </a:xfrm>
        </p:grpSpPr>
        <p:pic>
          <p:nvPicPr>
            <p:cNvPr id="21" name="Picture 3" descr="D:\Downloads\09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27805" y="2420888"/>
              <a:ext cx="6851724" cy="314385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22" name="21 Rectángulo"/>
            <p:cNvSpPr/>
            <p:nvPr/>
          </p:nvSpPr>
          <p:spPr>
            <a:xfrm>
              <a:off x="4154571" y="5188200"/>
              <a:ext cx="3824958" cy="4922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b="1" dirty="0" smtClean="0">
                  <a:solidFill>
                    <a:schemeClr val="bg1"/>
                  </a:solidFill>
                </a:rPr>
                <a:t>VISTA URCOS – PUERTO MALDONADO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22 Rectángulo"/>
            <p:cNvSpPr/>
            <p:nvPr/>
          </p:nvSpPr>
          <p:spPr>
            <a:xfrm>
              <a:off x="3250408" y="2467976"/>
              <a:ext cx="4705968" cy="4922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b="1" dirty="0" smtClean="0">
                  <a:solidFill>
                    <a:schemeClr val="bg1"/>
                  </a:solidFill>
                </a:rPr>
                <a:t>EDIF. PRINCIPAL Y CARRIL DE PESAJE SELECTIVO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14 Image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sp>
        <p:nvSpPr>
          <p:cNvPr id="11" name="1 CuadroTexto"/>
          <p:cNvSpPr txBox="1"/>
          <p:nvPr/>
        </p:nvSpPr>
        <p:spPr>
          <a:xfrm>
            <a:off x="757364" y="4302230"/>
            <a:ext cx="71513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i="1" dirty="0">
                <a:solidFill>
                  <a:prstClr val="black"/>
                </a:solidFill>
              </a:rPr>
              <a:t>NOTA: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900" b="1" i="1" dirty="0" smtClean="0">
                <a:solidFill>
                  <a:prstClr val="black"/>
                </a:solidFill>
              </a:rPr>
              <a:t>Para iniciar con la Operación se requiere: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" sz="900" b="1" i="1" dirty="0" smtClean="0">
                <a:solidFill>
                  <a:prstClr val="black"/>
                </a:solidFill>
              </a:rPr>
              <a:t>Entrega de Terreno por parte del Concedente (MTC)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" sz="900" b="1" i="1" dirty="0" smtClean="0">
                <a:solidFill>
                  <a:prstClr val="black"/>
                </a:solidFill>
              </a:rPr>
              <a:t>Inicio y Culminación de la construcción de la Segunda UIPP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" sz="900" b="1" i="1" dirty="0" smtClean="0">
                <a:solidFill>
                  <a:prstClr val="black"/>
                </a:solidFill>
              </a:rPr>
              <a:t>Solicitar el inicio de la Operación al Concedente (MTC)</a:t>
            </a:r>
            <a:endParaRPr lang="es-ES" sz="9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21951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CuadroTexto"/>
          <p:cNvSpPr txBox="1"/>
          <p:nvPr/>
        </p:nvSpPr>
        <p:spPr>
          <a:xfrm>
            <a:off x="1259631" y="244906"/>
            <a:ext cx="7128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OBJETIVOS Y AGENDA  </a:t>
            </a:r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 – ASPECTOS OPERATIVOS - OPERACIONES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1555974" y="916360"/>
            <a:ext cx="6111736" cy="34673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130025" tIns="65013" rIns="130025" bIns="65013" rtlCol="0">
            <a:spAutoFit/>
          </a:bodyPr>
          <a:lstStyle>
            <a:defPPr>
              <a:defRPr lang="es-PE"/>
            </a:defPPr>
            <a:lvl1pPr>
              <a:defRPr sz="1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s-PE" dirty="0"/>
              <a:t>OBLIGACIONES CONTRACTUALES PEAJE Y PESAJE</a:t>
            </a:r>
            <a:endParaRPr lang="pt-BR" dirty="0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sp>
        <p:nvSpPr>
          <p:cNvPr id="16" name="28 CuadroTexto"/>
          <p:cNvSpPr txBox="1"/>
          <p:nvPr/>
        </p:nvSpPr>
        <p:spPr>
          <a:xfrm>
            <a:off x="938783" y="3349616"/>
            <a:ext cx="6728927" cy="430798"/>
          </a:xfrm>
          <a:prstGeom prst="rect">
            <a:avLst/>
          </a:prstGeom>
          <a:noFill/>
        </p:spPr>
        <p:txBody>
          <a:bodyPr wrap="square" lIns="91343" tIns="45676" rIns="91343" bIns="45676" rtlCol="0">
            <a:spAutoFit/>
          </a:bodyPr>
          <a:lstStyle/>
          <a:p>
            <a:pPr defTabSz="913962"/>
            <a:r>
              <a:rPr lang="es-PE" sz="1100" dirty="0" smtClean="0">
                <a:solidFill>
                  <a:srgbClr val="000000"/>
                </a:solidFill>
                <a:latin typeface="Arial"/>
              </a:rPr>
              <a:t>TEC </a:t>
            </a:r>
            <a:r>
              <a:rPr lang="es-PE" sz="1100" dirty="0">
                <a:solidFill>
                  <a:srgbClr val="000000"/>
                </a:solidFill>
                <a:latin typeface="Arial"/>
              </a:rPr>
              <a:t>: Tiempo de Espera en Cola 	 Anual</a:t>
            </a:r>
          </a:p>
          <a:p>
            <a:pPr defTabSz="913962"/>
            <a:r>
              <a:rPr lang="es-PE" sz="1100" dirty="0">
                <a:solidFill>
                  <a:srgbClr val="000000"/>
                </a:solidFill>
                <a:latin typeface="Arial"/>
              </a:rPr>
              <a:t>CB : Calibración Balanza Fija	                         Semestral</a:t>
            </a:r>
          </a:p>
        </p:txBody>
      </p:sp>
      <p:sp>
        <p:nvSpPr>
          <p:cNvPr id="17" name="30 Rectángulo"/>
          <p:cNvSpPr/>
          <p:nvPr/>
        </p:nvSpPr>
        <p:spPr>
          <a:xfrm>
            <a:off x="653957" y="1621957"/>
            <a:ext cx="5126257" cy="276776"/>
          </a:xfrm>
          <a:prstGeom prst="rect">
            <a:avLst/>
          </a:prstGeom>
          <a:solidFill>
            <a:srgbClr val="FFFFFF">
              <a:lumMod val="75000"/>
            </a:srgbClr>
          </a:solidFill>
        </p:spPr>
        <p:txBody>
          <a:bodyPr wrap="square" lIns="91338" tIns="45673" rIns="91338" bIns="45673">
            <a:spAutoFit/>
          </a:bodyPr>
          <a:lstStyle/>
          <a:p>
            <a:pPr defTabSz="913915"/>
            <a:r>
              <a:rPr lang="es-PE" sz="1199" b="1" kern="0" dirty="0">
                <a:solidFill>
                  <a:srgbClr val="000000"/>
                </a:solidFill>
                <a:latin typeface="Arial"/>
              </a:rPr>
              <a:t>Cumplir con las Obligaciones contractuales Peaje y Pesaje Tramo 2</a:t>
            </a:r>
          </a:p>
        </p:txBody>
      </p:sp>
      <p:sp>
        <p:nvSpPr>
          <p:cNvPr id="18" name="26 Flecha derecha"/>
          <p:cNvSpPr/>
          <p:nvPr/>
        </p:nvSpPr>
        <p:spPr>
          <a:xfrm>
            <a:off x="913803" y="1965298"/>
            <a:ext cx="7367530" cy="615188"/>
          </a:xfrm>
          <a:prstGeom prst="rightArrow">
            <a:avLst/>
          </a:prstGeom>
          <a:noFill/>
          <a:ln w="28575" cap="flat" cmpd="sng" algn="ctr">
            <a:solidFill>
              <a:srgbClr val="FFFFFF">
                <a:lumMod val="75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338" tIns="45673" rIns="91338" bIns="45673" rtlCol="0" anchor="ctr"/>
          <a:lstStyle/>
          <a:p>
            <a:pPr defTabSz="913915">
              <a:defRPr/>
            </a:pPr>
            <a:endParaRPr lang="es-PE" sz="1799" kern="0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9" name="27 Tabla"/>
          <p:cNvGraphicFramePr>
            <a:graphicFrameLocks noGrp="1"/>
          </p:cNvGraphicFramePr>
          <p:nvPr>
            <p:extLst/>
          </p:nvPr>
        </p:nvGraphicFramePr>
        <p:xfrm>
          <a:off x="941090" y="2182570"/>
          <a:ext cx="6835428" cy="234131"/>
        </p:xfrm>
        <a:graphic>
          <a:graphicData uri="http://schemas.openxmlformats.org/drawingml/2006/table">
            <a:tbl>
              <a:tblPr/>
              <a:tblGrid>
                <a:gridCol w="569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96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96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96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96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96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961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6961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6961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6961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6961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34131">
                <a:tc>
                  <a:txBody>
                    <a:bodyPr/>
                    <a:lstStyle>
                      <a:lvl1pPr marL="0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49187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98393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947603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596799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245991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895200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544394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5193594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PE" sz="900" u="none" strike="noStrike" dirty="0"/>
                        <a:t>ENE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2" marR="9522" marT="7144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49187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98393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947603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596799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245991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895200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544394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5193594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PE" sz="900" u="none" strike="noStrike" dirty="0"/>
                        <a:t>FEB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2" marR="9522" marT="7144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49187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98393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947603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596799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245991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895200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544394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5193594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PE" sz="900" u="none" strike="noStrike"/>
                        <a:t>MAR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2" marR="9522" marT="7144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49187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98393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947603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596799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245991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895200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544394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5193594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PE" sz="900" u="none" strike="noStrike"/>
                        <a:t>ABR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2" marR="9522" marT="7144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49187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98393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947603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596799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245991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895200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544394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5193594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PE" sz="900" u="none" strike="noStrike" dirty="0"/>
                        <a:t>MAY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2" marR="9522" marT="7144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49187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98393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947603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596799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245991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895200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544394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5193594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PE" sz="900" u="none" strike="noStrike"/>
                        <a:t>JUN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2" marR="9522" marT="7144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49187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98393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947603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596799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245991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895200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544394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5193594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PE" sz="900" u="none" strike="noStrike"/>
                        <a:t>JUL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2" marR="9522" marT="7144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49187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98393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947603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596799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245991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895200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544394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5193594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PE" sz="900" u="none" strike="noStrike" dirty="0"/>
                        <a:t>AGO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2" marR="9522" marT="7144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49187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98393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947603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596799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245991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895200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544394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5193594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PE" sz="900" u="none" strike="noStrike" dirty="0"/>
                        <a:t>SET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2" marR="9522" marT="7144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49187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98393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947603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596799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245991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895200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544394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5193594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PE" sz="900" u="none" strike="noStrike" dirty="0"/>
                        <a:t>OCT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2" marR="9522" marT="7144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49187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98393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947603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596799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245991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895200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544394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5193594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PE" sz="900" u="none" strike="noStrike"/>
                        <a:t>NOV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2" marR="9522" marT="7144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49187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98393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947603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596799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245991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895200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544394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5193594" algn="l" defTabSz="649187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s-PE" sz="900" u="none" strike="noStrike" dirty="0"/>
                        <a:t>DIC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2" marR="9522" marT="7144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" name="36 Rectángulo"/>
          <p:cNvSpPr/>
          <p:nvPr/>
        </p:nvSpPr>
        <p:spPr>
          <a:xfrm>
            <a:off x="5504061" y="2070290"/>
            <a:ext cx="625429" cy="1020391"/>
          </a:xfrm>
          <a:prstGeom prst="rect">
            <a:avLst/>
          </a:prstGeom>
          <a:solidFill>
            <a:srgbClr val="FFFF00">
              <a:alpha val="2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338" tIns="0" rIns="91338" bIns="45673" rtlCol="0" anchor="t" anchorCtr="0"/>
          <a:lstStyle/>
          <a:p>
            <a:pPr defTabSz="913915">
              <a:defRPr/>
            </a:pPr>
            <a:endParaRPr lang="es-PE" sz="1199" b="1" kern="0" dirty="0">
              <a:solidFill>
                <a:srgbClr val="000000"/>
              </a:solidFill>
              <a:latin typeface="Arial"/>
            </a:endParaRPr>
          </a:p>
          <a:p>
            <a:pPr defTabSz="913915">
              <a:defRPr/>
            </a:pPr>
            <a:endParaRPr lang="es-PE" sz="1199" b="1" kern="0" dirty="0">
              <a:solidFill>
                <a:srgbClr val="000000"/>
              </a:solidFill>
              <a:latin typeface="Arial"/>
            </a:endParaRPr>
          </a:p>
          <a:p>
            <a:pPr defTabSz="913915">
              <a:defRPr/>
            </a:pPr>
            <a:endParaRPr lang="es-PE" sz="1199" b="1" kern="0" dirty="0">
              <a:solidFill>
                <a:srgbClr val="000000"/>
              </a:solidFill>
              <a:latin typeface="Arial"/>
            </a:endParaRPr>
          </a:p>
          <a:p>
            <a:pPr defTabSz="913915">
              <a:defRPr/>
            </a:pPr>
            <a:r>
              <a:rPr lang="es-PE" sz="1199" b="1" kern="0" dirty="0" smtClean="0">
                <a:solidFill>
                  <a:srgbClr val="000000"/>
                </a:solidFill>
                <a:latin typeface="Arial"/>
              </a:rPr>
              <a:t>TEC</a:t>
            </a:r>
            <a:endParaRPr lang="es-PE" sz="1199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38 Rectángulo"/>
          <p:cNvSpPr/>
          <p:nvPr/>
        </p:nvSpPr>
        <p:spPr>
          <a:xfrm>
            <a:off x="3201785" y="2043123"/>
            <a:ext cx="639723" cy="1023587"/>
          </a:xfrm>
          <a:prstGeom prst="rect">
            <a:avLst/>
          </a:prstGeom>
          <a:solidFill>
            <a:srgbClr val="40F101">
              <a:alpha val="2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338" tIns="0" rIns="91338" bIns="45673" rtlCol="0" anchor="t" anchorCtr="0"/>
          <a:lstStyle/>
          <a:p>
            <a:pPr defTabSz="913915">
              <a:defRPr/>
            </a:pPr>
            <a:endParaRPr lang="es-PE" sz="1199" b="1" kern="0" dirty="0">
              <a:solidFill>
                <a:srgbClr val="000000"/>
              </a:solidFill>
              <a:latin typeface="Arial"/>
            </a:endParaRPr>
          </a:p>
          <a:p>
            <a:pPr defTabSz="913915">
              <a:defRPr/>
            </a:pPr>
            <a:endParaRPr lang="es-PE" sz="1199" b="1" kern="0" dirty="0">
              <a:solidFill>
                <a:srgbClr val="000000"/>
              </a:solidFill>
              <a:latin typeface="Arial"/>
            </a:endParaRPr>
          </a:p>
          <a:p>
            <a:pPr defTabSz="913915">
              <a:defRPr/>
            </a:pPr>
            <a:endParaRPr lang="es-PE" sz="1199" b="1" kern="0" dirty="0">
              <a:solidFill>
                <a:srgbClr val="000000"/>
              </a:solidFill>
              <a:latin typeface="Arial"/>
            </a:endParaRPr>
          </a:p>
          <a:p>
            <a:pPr algn="ctr" defTabSz="913915">
              <a:defRPr/>
            </a:pPr>
            <a:r>
              <a:rPr lang="es-PE" sz="1199" b="1" kern="0" dirty="0">
                <a:solidFill>
                  <a:srgbClr val="000000"/>
                </a:solidFill>
                <a:latin typeface="Arial"/>
              </a:rPr>
              <a:t>CB </a:t>
            </a:r>
          </a:p>
          <a:p>
            <a:pPr defTabSz="913915">
              <a:defRPr/>
            </a:pPr>
            <a:r>
              <a:rPr lang="es-PE" sz="1199" b="1" kern="0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defTabSz="913915">
              <a:defRPr/>
            </a:pPr>
            <a:endParaRPr lang="es-PE" sz="1199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39 Rectángulo"/>
          <p:cNvSpPr/>
          <p:nvPr/>
        </p:nvSpPr>
        <p:spPr>
          <a:xfrm>
            <a:off x="6638519" y="2046483"/>
            <a:ext cx="637637" cy="1000793"/>
          </a:xfrm>
          <a:prstGeom prst="rect">
            <a:avLst/>
          </a:prstGeom>
          <a:solidFill>
            <a:srgbClr val="40F101">
              <a:alpha val="2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338" tIns="0" rIns="91338" bIns="45673" rtlCol="0" anchor="t" anchorCtr="0"/>
          <a:lstStyle/>
          <a:p>
            <a:pPr defTabSz="913915">
              <a:defRPr/>
            </a:pPr>
            <a:endParaRPr lang="es-PE" sz="1199" b="1" kern="0" dirty="0">
              <a:solidFill>
                <a:srgbClr val="000000"/>
              </a:solidFill>
              <a:latin typeface="Arial"/>
            </a:endParaRPr>
          </a:p>
          <a:p>
            <a:pPr defTabSz="913915">
              <a:defRPr/>
            </a:pPr>
            <a:endParaRPr lang="es-PE" sz="1199" b="1" kern="0" dirty="0">
              <a:solidFill>
                <a:srgbClr val="000000"/>
              </a:solidFill>
              <a:latin typeface="Arial"/>
            </a:endParaRPr>
          </a:p>
          <a:p>
            <a:pPr defTabSz="913915">
              <a:defRPr/>
            </a:pPr>
            <a:endParaRPr lang="es-PE" sz="1199" b="1" kern="0" dirty="0">
              <a:solidFill>
                <a:srgbClr val="000000"/>
              </a:solidFill>
              <a:latin typeface="Arial"/>
            </a:endParaRPr>
          </a:p>
          <a:p>
            <a:pPr defTabSz="913915">
              <a:defRPr/>
            </a:pPr>
            <a:r>
              <a:rPr lang="es-PE" sz="1199" b="1" kern="0" dirty="0">
                <a:solidFill>
                  <a:srgbClr val="000000"/>
                </a:solidFill>
                <a:latin typeface="Arial"/>
              </a:rPr>
              <a:t>CB </a:t>
            </a:r>
          </a:p>
          <a:p>
            <a:pPr defTabSz="913915">
              <a:defRPr/>
            </a:pPr>
            <a:endParaRPr lang="es-PE" sz="1199" b="1" kern="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37547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274096" y="3824771"/>
            <a:ext cx="1993648" cy="1197490"/>
            <a:chOff x="484066" y="5098120"/>
            <a:chExt cx="1993648" cy="1596161"/>
          </a:xfrm>
        </p:grpSpPr>
        <p:pic>
          <p:nvPicPr>
            <p:cNvPr id="1027" name="Picture 3" descr="D:\Julissa\Panel Fotográfico T2\47.- 17 Enero 2014\Sector 01\DSC01197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4066" y="5098120"/>
              <a:ext cx="1992380" cy="131625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57" name="56 Rectángulo"/>
            <p:cNvSpPr/>
            <p:nvPr/>
          </p:nvSpPr>
          <p:spPr>
            <a:xfrm>
              <a:off x="485620" y="6428942"/>
              <a:ext cx="1992094" cy="265339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sz="1300" dirty="0" smtClean="0">
                  <a:solidFill>
                    <a:schemeClr val="tx1"/>
                  </a:solidFill>
                </a:rPr>
                <a:t>1,044 </a:t>
              </a:r>
              <a:r>
                <a:rPr lang="es-PE" sz="1300" dirty="0">
                  <a:solidFill>
                    <a:schemeClr val="tx1"/>
                  </a:solidFill>
                </a:rPr>
                <a:t>ALCANTARILLAS</a:t>
              </a:r>
            </a:p>
          </p:txBody>
        </p:sp>
      </p:grpSp>
      <p:grpSp>
        <p:nvGrpSpPr>
          <p:cNvPr id="5" name="59 Grupo"/>
          <p:cNvGrpSpPr/>
          <p:nvPr/>
        </p:nvGrpSpPr>
        <p:grpSpPr>
          <a:xfrm>
            <a:off x="2483768" y="3829358"/>
            <a:ext cx="2005639" cy="1186219"/>
            <a:chOff x="253999" y="4347028"/>
            <a:chExt cx="2852465" cy="2248728"/>
          </a:xfrm>
        </p:grpSpPr>
        <p:pic>
          <p:nvPicPr>
            <p:cNvPr id="61" name="Picture 3" descr="D:\Julissa\Panel Fotográfico T2\47.- 17 Enero 2014\Sector 01\DSC01197.JPG"/>
            <p:cNvPicPr>
              <a:picLocks noChangeAspect="1" noChangeArrowheads="1"/>
            </p:cNvPicPr>
            <p:nvPr/>
          </p:nvPicPr>
          <p:blipFill>
            <a:blip r:embed="rId4" cstate="print"/>
            <a:srcRect l="11506" t="38424" r="3814" b="19896"/>
            <a:stretch>
              <a:fillRect/>
            </a:stretch>
          </p:blipFill>
          <p:spPr bwMode="auto">
            <a:xfrm>
              <a:off x="254001" y="4347028"/>
              <a:ext cx="2852463" cy="187200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62" name="61 Rectángulo"/>
            <p:cNvSpPr/>
            <p:nvPr/>
          </p:nvSpPr>
          <p:spPr>
            <a:xfrm>
              <a:off x="253999" y="6218385"/>
              <a:ext cx="2851200" cy="377371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sz="1300" dirty="0">
                  <a:solidFill>
                    <a:schemeClr val="tx1"/>
                  </a:solidFill>
                </a:rPr>
                <a:t>85 PONTONES</a:t>
              </a:r>
            </a:p>
          </p:txBody>
        </p:sp>
      </p:grpSp>
      <p:grpSp>
        <p:nvGrpSpPr>
          <p:cNvPr id="2" name="1 Grupo"/>
          <p:cNvGrpSpPr/>
          <p:nvPr/>
        </p:nvGrpSpPr>
        <p:grpSpPr>
          <a:xfrm>
            <a:off x="4716016" y="3829357"/>
            <a:ext cx="2075625" cy="1191458"/>
            <a:chOff x="428636" y="3225810"/>
            <a:chExt cx="2075625" cy="1588121"/>
          </a:xfrm>
        </p:grpSpPr>
        <p:sp>
          <p:nvSpPr>
            <p:cNvPr id="56" name="55 Rectángulo"/>
            <p:cNvSpPr/>
            <p:nvPr/>
          </p:nvSpPr>
          <p:spPr>
            <a:xfrm>
              <a:off x="434431" y="4548592"/>
              <a:ext cx="2068031" cy="265339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sz="1300" dirty="0">
                  <a:solidFill>
                    <a:schemeClr val="tx1"/>
                  </a:solidFill>
                </a:rPr>
                <a:t>32 PUENTES</a:t>
              </a:r>
            </a:p>
          </p:txBody>
        </p:sp>
        <p:pic>
          <p:nvPicPr>
            <p:cNvPr id="32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8636" y="3225810"/>
              <a:ext cx="2075625" cy="1322781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 descr="\\Rmatos\iirsa sur\2013\07. Registro Fotográfico\DE CARÁTULA\_MG_49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693536"/>
            <a:ext cx="5184576" cy="2931560"/>
          </a:xfrm>
          <a:prstGeom prst="rect">
            <a:avLst/>
          </a:prstGeom>
          <a:noFill/>
        </p:spPr>
      </p:pic>
      <p:grpSp>
        <p:nvGrpSpPr>
          <p:cNvPr id="26" name="25 Grupo"/>
          <p:cNvGrpSpPr/>
          <p:nvPr/>
        </p:nvGrpSpPr>
        <p:grpSpPr>
          <a:xfrm>
            <a:off x="6948264" y="3844655"/>
            <a:ext cx="2037048" cy="1176161"/>
            <a:chOff x="8991601" y="7259356"/>
            <a:chExt cx="2897135" cy="2229661"/>
          </a:xfrm>
        </p:grpSpPr>
        <p:sp>
          <p:nvSpPr>
            <p:cNvPr id="65" name="64 Rectángulo"/>
            <p:cNvSpPr/>
            <p:nvPr/>
          </p:nvSpPr>
          <p:spPr>
            <a:xfrm>
              <a:off x="8991601" y="9111646"/>
              <a:ext cx="2880000" cy="377371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sz="1300" dirty="0">
                  <a:solidFill>
                    <a:schemeClr val="tx1"/>
                  </a:solidFill>
                </a:rPr>
                <a:t>1 </a:t>
              </a:r>
              <a:r>
                <a:rPr lang="es-PE" sz="1300" dirty="0" smtClean="0">
                  <a:solidFill>
                    <a:schemeClr val="tx1"/>
                  </a:solidFill>
                </a:rPr>
                <a:t>UIPP</a:t>
              </a:r>
              <a:endParaRPr lang="es-PE" sz="1300" dirty="0">
                <a:solidFill>
                  <a:schemeClr val="tx1"/>
                </a:solidFill>
              </a:endParaRPr>
            </a:p>
          </p:txBody>
        </p:sp>
        <p:pic>
          <p:nvPicPr>
            <p:cNvPr id="25" name="24 Imagen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008736" y="7259356"/>
              <a:ext cx="2880000" cy="188402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4" name="23 CuadroTexto"/>
          <p:cNvSpPr txBox="1"/>
          <p:nvPr/>
        </p:nvSpPr>
        <p:spPr>
          <a:xfrm>
            <a:off x="1259632" y="24490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ASPECTOS GENERALES – INFRAESTRUCTURA CONCESIONADA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5868144" y="620019"/>
            <a:ext cx="2880320" cy="2880372"/>
            <a:chOff x="6084168" y="552683"/>
            <a:chExt cx="2880320" cy="2880372"/>
          </a:xfrm>
        </p:grpSpPr>
        <p:pic>
          <p:nvPicPr>
            <p:cNvPr id="18" name="Picture 2" descr="http://previews.123rf.com/images/deryacelik/deryacelik0907/deryacelik090700017/5176452-Blank-Post-it-note-paper-with-paperclip-Stock-Vector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552683"/>
              <a:ext cx="2880320" cy="2880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67 Rectángulo"/>
            <p:cNvSpPr/>
            <p:nvPr/>
          </p:nvSpPr>
          <p:spPr>
            <a:xfrm>
              <a:off x="6553447" y="1132384"/>
              <a:ext cx="1941761" cy="1855643"/>
            </a:xfrm>
            <a:prstGeom prst="rect">
              <a:avLst/>
            </a:prstGeom>
            <a:noFill/>
            <a:ln w="127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4291" tIns="32146" rIns="64291" bIns="32146" rtlCol="0" anchor="ctr"/>
            <a:lstStyle/>
            <a:p>
              <a:pPr algn="ctr"/>
              <a:r>
                <a:rPr lang="es-PE" sz="1400" b="1" u="sng" dirty="0">
                  <a:solidFill>
                    <a:schemeClr val="tx1"/>
                  </a:solidFill>
                </a:rPr>
                <a:t>CARRETERA INTEROCEÁNICA SUR TRAMO 2</a:t>
              </a:r>
            </a:p>
            <a:p>
              <a:pPr algn="ctr"/>
              <a:endParaRPr lang="es-PE" sz="1400" b="1" u="sng" dirty="0">
                <a:solidFill>
                  <a:schemeClr val="tx1"/>
                </a:solidFill>
              </a:endParaRPr>
            </a:p>
            <a:p>
              <a:pPr algn="ctr"/>
              <a:r>
                <a:rPr lang="es-PE" sz="1400" dirty="0">
                  <a:solidFill>
                    <a:schemeClr val="tx1"/>
                  </a:solidFill>
                </a:rPr>
                <a:t> </a:t>
              </a:r>
              <a:r>
                <a:rPr lang="es-PE" sz="1400" dirty="0" smtClean="0">
                  <a:solidFill>
                    <a:schemeClr val="tx1"/>
                  </a:solidFill>
                </a:rPr>
                <a:t>246 </a:t>
              </a:r>
              <a:r>
                <a:rPr lang="es-PE" sz="1400" dirty="0">
                  <a:solidFill>
                    <a:schemeClr val="tx1"/>
                  </a:solidFill>
                </a:rPr>
                <a:t>Km de carretera </a:t>
              </a:r>
              <a:r>
                <a:rPr lang="es-PE" sz="1400" dirty="0" smtClean="0">
                  <a:solidFill>
                    <a:schemeClr val="tx1"/>
                  </a:solidFill>
                </a:rPr>
                <a:t>con </a:t>
              </a:r>
              <a:endParaRPr lang="es-PE" sz="1400" b="1" dirty="0">
                <a:solidFill>
                  <a:srgbClr val="FF0000"/>
                </a:solidFill>
              </a:endParaRPr>
            </a:p>
            <a:p>
              <a:pPr algn="ctr"/>
              <a:r>
                <a:rPr lang="es-PE" sz="1400" dirty="0">
                  <a:solidFill>
                    <a:schemeClr val="tx1"/>
                  </a:solidFill>
                </a:rPr>
                <a:t>Carpeta Asfáltica en caliente</a:t>
              </a:r>
            </a:p>
          </p:txBody>
        </p:sp>
      </p:grpSp>
      <p:pic>
        <p:nvPicPr>
          <p:cNvPr id="21" name="14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05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3 Conector recto"/>
          <p:cNvCxnSpPr/>
          <p:nvPr/>
        </p:nvCxnSpPr>
        <p:spPr>
          <a:xfrm>
            <a:off x="-323664" y="2086340"/>
            <a:ext cx="7920000" cy="0"/>
          </a:xfrm>
          <a:prstGeom prst="line">
            <a:avLst/>
          </a:prstGeom>
          <a:ln w="10160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1547664" y="2842657"/>
            <a:ext cx="7920000" cy="0"/>
          </a:xfrm>
          <a:prstGeom prst="line">
            <a:avLst/>
          </a:prstGeom>
          <a:ln w="101600" cmpd="thinThick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Rectángulo"/>
          <p:cNvSpPr/>
          <p:nvPr/>
        </p:nvSpPr>
        <p:spPr>
          <a:xfrm>
            <a:off x="1306865" y="2258647"/>
            <a:ext cx="64853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PE" sz="2800" b="1" u="sng" dirty="0" smtClean="0"/>
              <a:t>ASPECTOS OPERATIVOS:</a:t>
            </a:r>
            <a:r>
              <a:rPr lang="es-PE" sz="2800" dirty="0" smtClean="0"/>
              <a:t> MANTENIMIENTO</a:t>
            </a:r>
            <a:endParaRPr lang="es-PE" sz="28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259631" y="244906"/>
            <a:ext cx="7128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OBJETIVOS Y AGENDA  </a:t>
            </a:r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 – ASPECTOS OPERATIVOS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1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201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12 CuadroTexto"/>
          <p:cNvSpPr txBox="1"/>
          <p:nvPr/>
        </p:nvSpPr>
        <p:spPr>
          <a:xfrm>
            <a:off x="514388" y="1791148"/>
            <a:ext cx="6937932" cy="276932"/>
          </a:xfrm>
          <a:prstGeom prst="rect">
            <a:avLst/>
          </a:prstGeom>
          <a:solidFill>
            <a:srgbClr val="FFFFFF">
              <a:lumMod val="75000"/>
            </a:srgbClr>
          </a:solidFill>
        </p:spPr>
        <p:txBody>
          <a:bodyPr wrap="square" lIns="91366" tIns="45687" rIns="91366" bIns="45687">
            <a:spAutoFit/>
          </a:bodyPr>
          <a:lstStyle>
            <a:defPPr>
              <a:defRPr lang="es-PE"/>
            </a:defPPr>
            <a:lvl1pPr>
              <a:defRPr sz="1400" b="1"/>
            </a:lvl1pPr>
          </a:lstStyle>
          <a:p>
            <a:pPr defTabSz="914212">
              <a:defRPr/>
            </a:pPr>
            <a:r>
              <a:rPr lang="es-PE" sz="1200" kern="0" dirty="0">
                <a:solidFill>
                  <a:srgbClr val="000000"/>
                </a:solidFill>
                <a:latin typeface="Arial"/>
              </a:rPr>
              <a:t>Mantener los Niveles de Servicio en todos los Parámetros de la </a:t>
            </a:r>
            <a:r>
              <a:rPr lang="es-PE" sz="1200" kern="0" dirty="0" smtClean="0">
                <a:solidFill>
                  <a:srgbClr val="000000"/>
                </a:solidFill>
                <a:latin typeface="Arial"/>
              </a:rPr>
              <a:t>Vía </a:t>
            </a:r>
            <a:endParaRPr lang="es-PE" sz="1200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1555974" y="929661"/>
            <a:ext cx="6111736" cy="34673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130025" tIns="65013" rIns="130025" bIns="65013" rtlCol="0">
            <a:spAutoFit/>
          </a:bodyPr>
          <a:lstStyle>
            <a:defPPr>
              <a:defRPr lang="es-PE"/>
            </a:defPPr>
            <a:lvl1pPr>
              <a:defRPr sz="1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s-PE" dirty="0" smtClean="0"/>
              <a:t>NIVELES DE SERVICIO</a:t>
            </a:r>
            <a:endParaRPr lang="pt-BR" dirty="0"/>
          </a:p>
        </p:txBody>
      </p:sp>
      <p:sp>
        <p:nvSpPr>
          <p:cNvPr id="22" name="21 CuadroTexto"/>
          <p:cNvSpPr txBox="1"/>
          <p:nvPr/>
        </p:nvSpPr>
        <p:spPr>
          <a:xfrm>
            <a:off x="1259631" y="244906"/>
            <a:ext cx="7128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OBJETIVOS Y AGENDA  </a:t>
            </a:r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 – ASPECTOS OPERATIVOS - MANTENIMIENTO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14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pic>
        <p:nvPicPr>
          <p:cNvPr id="11" name="Imagen 10" descr="D:\ST3 Y ST4 2017\FOTOS\VICENTE\16-01-2016\DSC07454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628" y="2212504"/>
            <a:ext cx="2720508" cy="1863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 descr="D:\AAA 2014\36 ENTREGABLES FEBRERO 2017\entregables\ENS - corregido\fotos\011+080 (1)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4898" y="2212504"/>
            <a:ext cx="2720508" cy="1863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828" y="2212504"/>
            <a:ext cx="2720508" cy="186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231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12" y="1331425"/>
            <a:ext cx="8273029" cy="1025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5" t="73090" r="29387" b="7966"/>
          <a:stretch/>
        </p:blipFill>
        <p:spPr bwMode="auto">
          <a:xfrm>
            <a:off x="4211961" y="3011628"/>
            <a:ext cx="4584449" cy="1296544"/>
          </a:xfrm>
          <a:prstGeom prst="rect">
            <a:avLst/>
          </a:prstGeom>
          <a:noFill/>
          <a:ln w="158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31 Forma libre"/>
          <p:cNvSpPr/>
          <p:nvPr/>
        </p:nvSpPr>
        <p:spPr>
          <a:xfrm>
            <a:off x="5120882" y="3385202"/>
            <a:ext cx="2794425" cy="743626"/>
          </a:xfrm>
          <a:custGeom>
            <a:avLst/>
            <a:gdLst>
              <a:gd name="connsiteX0" fmla="*/ 0 w 3436620"/>
              <a:gd name="connsiteY0" fmla="*/ 1409700 h 1409700"/>
              <a:gd name="connsiteX1" fmla="*/ 83820 w 3436620"/>
              <a:gd name="connsiteY1" fmla="*/ 1386840 h 1409700"/>
              <a:gd name="connsiteX2" fmla="*/ 99060 w 3436620"/>
              <a:gd name="connsiteY2" fmla="*/ 1363980 h 1409700"/>
              <a:gd name="connsiteX3" fmla="*/ 106680 w 3436620"/>
              <a:gd name="connsiteY3" fmla="*/ 1249680 h 1409700"/>
              <a:gd name="connsiteX4" fmla="*/ 152400 w 3436620"/>
              <a:gd name="connsiteY4" fmla="*/ 1234440 h 1409700"/>
              <a:gd name="connsiteX5" fmla="*/ 198120 w 3436620"/>
              <a:gd name="connsiteY5" fmla="*/ 1242060 h 1409700"/>
              <a:gd name="connsiteX6" fmla="*/ 205740 w 3436620"/>
              <a:gd name="connsiteY6" fmla="*/ 1272540 h 1409700"/>
              <a:gd name="connsiteX7" fmla="*/ 236220 w 3436620"/>
              <a:gd name="connsiteY7" fmla="*/ 1303020 h 1409700"/>
              <a:gd name="connsiteX8" fmla="*/ 243840 w 3436620"/>
              <a:gd name="connsiteY8" fmla="*/ 1325880 h 1409700"/>
              <a:gd name="connsiteX9" fmla="*/ 266700 w 3436620"/>
              <a:gd name="connsiteY9" fmla="*/ 1333500 h 1409700"/>
              <a:gd name="connsiteX10" fmla="*/ 396240 w 3436620"/>
              <a:gd name="connsiteY10" fmla="*/ 1341120 h 1409700"/>
              <a:gd name="connsiteX11" fmla="*/ 457200 w 3436620"/>
              <a:gd name="connsiteY11" fmla="*/ 1356360 h 1409700"/>
              <a:gd name="connsiteX12" fmla="*/ 487680 w 3436620"/>
              <a:gd name="connsiteY12" fmla="*/ 1363980 h 1409700"/>
              <a:gd name="connsiteX13" fmla="*/ 525780 w 3436620"/>
              <a:gd name="connsiteY13" fmla="*/ 1318260 h 1409700"/>
              <a:gd name="connsiteX14" fmla="*/ 563880 w 3436620"/>
              <a:gd name="connsiteY14" fmla="*/ 1272540 h 1409700"/>
              <a:gd name="connsiteX15" fmla="*/ 594360 w 3436620"/>
              <a:gd name="connsiteY15" fmla="*/ 1264920 h 1409700"/>
              <a:gd name="connsiteX16" fmla="*/ 655320 w 3436620"/>
              <a:gd name="connsiteY16" fmla="*/ 1287780 h 1409700"/>
              <a:gd name="connsiteX17" fmla="*/ 662940 w 3436620"/>
              <a:gd name="connsiteY17" fmla="*/ 1310640 h 1409700"/>
              <a:gd name="connsiteX18" fmla="*/ 708660 w 3436620"/>
              <a:gd name="connsiteY18" fmla="*/ 1348740 h 1409700"/>
              <a:gd name="connsiteX19" fmla="*/ 845820 w 3436620"/>
              <a:gd name="connsiteY19" fmla="*/ 1341120 h 1409700"/>
              <a:gd name="connsiteX20" fmla="*/ 868680 w 3436620"/>
              <a:gd name="connsiteY20" fmla="*/ 1318260 h 1409700"/>
              <a:gd name="connsiteX21" fmla="*/ 899160 w 3436620"/>
              <a:gd name="connsiteY21" fmla="*/ 1295400 h 1409700"/>
              <a:gd name="connsiteX22" fmla="*/ 967740 w 3436620"/>
              <a:gd name="connsiteY22" fmla="*/ 1211580 h 1409700"/>
              <a:gd name="connsiteX23" fmla="*/ 975360 w 3436620"/>
              <a:gd name="connsiteY23" fmla="*/ 1181100 h 1409700"/>
              <a:gd name="connsiteX24" fmla="*/ 1013460 w 3436620"/>
              <a:gd name="connsiteY24" fmla="*/ 1135380 h 1409700"/>
              <a:gd name="connsiteX25" fmla="*/ 1028700 w 3436620"/>
              <a:gd name="connsiteY25" fmla="*/ 1089660 h 1409700"/>
              <a:gd name="connsiteX26" fmla="*/ 1165860 w 3436620"/>
              <a:gd name="connsiteY26" fmla="*/ 1097280 h 1409700"/>
              <a:gd name="connsiteX27" fmla="*/ 1181100 w 3436620"/>
              <a:gd name="connsiteY27" fmla="*/ 1074420 h 1409700"/>
              <a:gd name="connsiteX28" fmla="*/ 1234440 w 3436620"/>
              <a:gd name="connsiteY28" fmla="*/ 1043940 h 1409700"/>
              <a:gd name="connsiteX29" fmla="*/ 1280160 w 3436620"/>
              <a:gd name="connsiteY29" fmla="*/ 1005840 h 1409700"/>
              <a:gd name="connsiteX30" fmla="*/ 1310640 w 3436620"/>
              <a:gd name="connsiteY30" fmla="*/ 998220 h 1409700"/>
              <a:gd name="connsiteX31" fmla="*/ 1341120 w 3436620"/>
              <a:gd name="connsiteY31" fmla="*/ 899160 h 1409700"/>
              <a:gd name="connsiteX32" fmla="*/ 1363980 w 3436620"/>
              <a:gd name="connsiteY32" fmla="*/ 883920 h 1409700"/>
              <a:gd name="connsiteX33" fmla="*/ 1409700 w 3436620"/>
              <a:gd name="connsiteY33" fmla="*/ 853440 h 1409700"/>
              <a:gd name="connsiteX34" fmla="*/ 1447800 w 3436620"/>
              <a:gd name="connsiteY34" fmla="*/ 815340 h 1409700"/>
              <a:gd name="connsiteX35" fmla="*/ 1493520 w 3436620"/>
              <a:gd name="connsiteY35" fmla="*/ 784860 h 1409700"/>
              <a:gd name="connsiteX36" fmla="*/ 1554480 w 3436620"/>
              <a:gd name="connsiteY36" fmla="*/ 792480 h 1409700"/>
              <a:gd name="connsiteX37" fmla="*/ 1577340 w 3436620"/>
              <a:gd name="connsiteY37" fmla="*/ 800100 h 1409700"/>
              <a:gd name="connsiteX38" fmla="*/ 1623060 w 3436620"/>
              <a:gd name="connsiteY38" fmla="*/ 807720 h 1409700"/>
              <a:gd name="connsiteX39" fmla="*/ 1684020 w 3436620"/>
              <a:gd name="connsiteY39" fmla="*/ 822960 h 1409700"/>
              <a:gd name="connsiteX40" fmla="*/ 1851660 w 3436620"/>
              <a:gd name="connsiteY40" fmla="*/ 845820 h 1409700"/>
              <a:gd name="connsiteX41" fmla="*/ 1897380 w 3436620"/>
              <a:gd name="connsiteY41" fmla="*/ 876300 h 1409700"/>
              <a:gd name="connsiteX42" fmla="*/ 1927860 w 3436620"/>
              <a:gd name="connsiteY42" fmla="*/ 883920 h 1409700"/>
              <a:gd name="connsiteX43" fmla="*/ 1950720 w 3436620"/>
              <a:gd name="connsiteY43" fmla="*/ 891540 h 1409700"/>
              <a:gd name="connsiteX44" fmla="*/ 2026920 w 3436620"/>
              <a:gd name="connsiteY44" fmla="*/ 899160 h 1409700"/>
              <a:gd name="connsiteX45" fmla="*/ 2118360 w 3436620"/>
              <a:gd name="connsiteY45" fmla="*/ 876300 h 1409700"/>
              <a:gd name="connsiteX46" fmla="*/ 2125980 w 3436620"/>
              <a:gd name="connsiteY46" fmla="*/ 853440 h 1409700"/>
              <a:gd name="connsiteX47" fmla="*/ 2133600 w 3436620"/>
              <a:gd name="connsiteY47" fmla="*/ 762000 h 1409700"/>
              <a:gd name="connsiteX48" fmla="*/ 2179320 w 3436620"/>
              <a:gd name="connsiteY48" fmla="*/ 731520 h 1409700"/>
              <a:gd name="connsiteX49" fmla="*/ 2186940 w 3436620"/>
              <a:gd name="connsiteY49" fmla="*/ 693420 h 1409700"/>
              <a:gd name="connsiteX50" fmla="*/ 2171700 w 3436620"/>
              <a:gd name="connsiteY50" fmla="*/ 601980 h 1409700"/>
              <a:gd name="connsiteX51" fmla="*/ 2186940 w 3436620"/>
              <a:gd name="connsiteY51" fmla="*/ 548640 h 1409700"/>
              <a:gd name="connsiteX52" fmla="*/ 2209800 w 3436620"/>
              <a:gd name="connsiteY52" fmla="*/ 533400 h 1409700"/>
              <a:gd name="connsiteX53" fmla="*/ 2202180 w 3436620"/>
              <a:gd name="connsiteY53" fmla="*/ 426720 h 1409700"/>
              <a:gd name="connsiteX54" fmla="*/ 2156460 w 3436620"/>
              <a:gd name="connsiteY54" fmla="*/ 411480 h 1409700"/>
              <a:gd name="connsiteX55" fmla="*/ 2133600 w 3436620"/>
              <a:gd name="connsiteY55" fmla="*/ 403860 h 1409700"/>
              <a:gd name="connsiteX56" fmla="*/ 2110740 w 3436620"/>
              <a:gd name="connsiteY56" fmla="*/ 358140 h 1409700"/>
              <a:gd name="connsiteX57" fmla="*/ 2118360 w 3436620"/>
              <a:gd name="connsiteY57" fmla="*/ 243840 h 1409700"/>
              <a:gd name="connsiteX58" fmla="*/ 2164080 w 3436620"/>
              <a:gd name="connsiteY58" fmla="*/ 213360 h 1409700"/>
              <a:gd name="connsiteX59" fmla="*/ 2209800 w 3436620"/>
              <a:gd name="connsiteY59" fmla="*/ 198120 h 1409700"/>
              <a:gd name="connsiteX60" fmla="*/ 2278380 w 3436620"/>
              <a:gd name="connsiteY60" fmla="*/ 182880 h 1409700"/>
              <a:gd name="connsiteX61" fmla="*/ 2301240 w 3436620"/>
              <a:gd name="connsiteY61" fmla="*/ 167640 h 1409700"/>
              <a:gd name="connsiteX62" fmla="*/ 2346960 w 3436620"/>
              <a:gd name="connsiteY62" fmla="*/ 160020 h 1409700"/>
              <a:gd name="connsiteX63" fmla="*/ 2362200 w 3436620"/>
              <a:gd name="connsiteY63" fmla="*/ 137160 h 1409700"/>
              <a:gd name="connsiteX64" fmla="*/ 2385060 w 3436620"/>
              <a:gd name="connsiteY64" fmla="*/ 129540 h 1409700"/>
              <a:gd name="connsiteX65" fmla="*/ 2461260 w 3436620"/>
              <a:gd name="connsiteY65" fmla="*/ 76200 h 1409700"/>
              <a:gd name="connsiteX66" fmla="*/ 2484120 w 3436620"/>
              <a:gd name="connsiteY66" fmla="*/ 60960 h 1409700"/>
              <a:gd name="connsiteX67" fmla="*/ 2667000 w 3436620"/>
              <a:gd name="connsiteY67" fmla="*/ 60960 h 1409700"/>
              <a:gd name="connsiteX68" fmla="*/ 2705100 w 3436620"/>
              <a:gd name="connsiteY68" fmla="*/ 53340 h 1409700"/>
              <a:gd name="connsiteX69" fmla="*/ 2712720 w 3436620"/>
              <a:gd name="connsiteY69" fmla="*/ 30480 h 1409700"/>
              <a:gd name="connsiteX70" fmla="*/ 2758440 w 3436620"/>
              <a:gd name="connsiteY70" fmla="*/ 0 h 1409700"/>
              <a:gd name="connsiteX71" fmla="*/ 2811780 w 3436620"/>
              <a:gd name="connsiteY71" fmla="*/ 15240 h 1409700"/>
              <a:gd name="connsiteX72" fmla="*/ 2872740 w 3436620"/>
              <a:gd name="connsiteY72" fmla="*/ 45720 h 1409700"/>
              <a:gd name="connsiteX73" fmla="*/ 3002280 w 3436620"/>
              <a:gd name="connsiteY73" fmla="*/ 53340 h 1409700"/>
              <a:gd name="connsiteX74" fmla="*/ 3025140 w 3436620"/>
              <a:gd name="connsiteY74" fmla="*/ 60960 h 1409700"/>
              <a:gd name="connsiteX75" fmla="*/ 3253740 w 3436620"/>
              <a:gd name="connsiteY75" fmla="*/ 45720 h 1409700"/>
              <a:gd name="connsiteX76" fmla="*/ 3284220 w 3436620"/>
              <a:gd name="connsiteY76" fmla="*/ 53340 h 1409700"/>
              <a:gd name="connsiteX77" fmla="*/ 3307080 w 3436620"/>
              <a:gd name="connsiteY77" fmla="*/ 60960 h 1409700"/>
              <a:gd name="connsiteX78" fmla="*/ 3375660 w 3436620"/>
              <a:gd name="connsiteY78" fmla="*/ 76200 h 1409700"/>
              <a:gd name="connsiteX79" fmla="*/ 3398520 w 3436620"/>
              <a:gd name="connsiteY79" fmla="*/ 83820 h 1409700"/>
              <a:gd name="connsiteX80" fmla="*/ 3436620 w 3436620"/>
              <a:gd name="connsiteY80" fmla="*/ 8382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3436620" h="1409700">
                <a:moveTo>
                  <a:pt x="0" y="1409700"/>
                </a:moveTo>
                <a:cubicBezTo>
                  <a:pt x="36060" y="1405192"/>
                  <a:pt x="59121" y="1411539"/>
                  <a:pt x="83820" y="1386840"/>
                </a:cubicBezTo>
                <a:cubicBezTo>
                  <a:pt x="90296" y="1380364"/>
                  <a:pt x="93980" y="1371600"/>
                  <a:pt x="99060" y="1363980"/>
                </a:cubicBezTo>
                <a:cubicBezTo>
                  <a:pt x="97712" y="1349157"/>
                  <a:pt x="75937" y="1272737"/>
                  <a:pt x="106680" y="1249680"/>
                </a:cubicBezTo>
                <a:cubicBezTo>
                  <a:pt x="119531" y="1240041"/>
                  <a:pt x="152400" y="1234440"/>
                  <a:pt x="152400" y="1234440"/>
                </a:cubicBezTo>
                <a:cubicBezTo>
                  <a:pt x="167640" y="1236980"/>
                  <a:pt x="185548" y="1233080"/>
                  <a:pt x="198120" y="1242060"/>
                </a:cubicBezTo>
                <a:cubicBezTo>
                  <a:pt x="206642" y="1248147"/>
                  <a:pt x="200189" y="1263659"/>
                  <a:pt x="205740" y="1272540"/>
                </a:cubicBezTo>
                <a:cubicBezTo>
                  <a:pt x="213355" y="1284724"/>
                  <a:pt x="226060" y="1292860"/>
                  <a:pt x="236220" y="1303020"/>
                </a:cubicBezTo>
                <a:cubicBezTo>
                  <a:pt x="238760" y="1310640"/>
                  <a:pt x="238160" y="1320200"/>
                  <a:pt x="243840" y="1325880"/>
                </a:cubicBezTo>
                <a:cubicBezTo>
                  <a:pt x="249520" y="1331560"/>
                  <a:pt x="258708" y="1332701"/>
                  <a:pt x="266700" y="1333500"/>
                </a:cubicBezTo>
                <a:cubicBezTo>
                  <a:pt x="309740" y="1337804"/>
                  <a:pt x="353060" y="1338580"/>
                  <a:pt x="396240" y="1341120"/>
                </a:cubicBezTo>
                <a:lnTo>
                  <a:pt x="457200" y="1356360"/>
                </a:lnTo>
                <a:lnTo>
                  <a:pt x="487680" y="1363980"/>
                </a:lnTo>
                <a:cubicBezTo>
                  <a:pt x="525518" y="1307223"/>
                  <a:pt x="476887" y="1376932"/>
                  <a:pt x="525780" y="1318260"/>
                </a:cubicBezTo>
                <a:cubicBezTo>
                  <a:pt x="540126" y="1301045"/>
                  <a:pt x="542630" y="1284683"/>
                  <a:pt x="563880" y="1272540"/>
                </a:cubicBezTo>
                <a:cubicBezTo>
                  <a:pt x="572973" y="1267344"/>
                  <a:pt x="584200" y="1267460"/>
                  <a:pt x="594360" y="1264920"/>
                </a:cubicBezTo>
                <a:cubicBezTo>
                  <a:pt x="615013" y="1269051"/>
                  <a:pt x="640371" y="1269093"/>
                  <a:pt x="655320" y="1287780"/>
                </a:cubicBezTo>
                <a:cubicBezTo>
                  <a:pt x="660338" y="1294052"/>
                  <a:pt x="658955" y="1303666"/>
                  <a:pt x="662940" y="1310640"/>
                </a:cubicBezTo>
                <a:cubicBezTo>
                  <a:pt x="682478" y="1344832"/>
                  <a:pt x="678901" y="1338820"/>
                  <a:pt x="708660" y="1348740"/>
                </a:cubicBezTo>
                <a:cubicBezTo>
                  <a:pt x="754380" y="1346200"/>
                  <a:pt x="800838" y="1349688"/>
                  <a:pt x="845820" y="1341120"/>
                </a:cubicBezTo>
                <a:cubicBezTo>
                  <a:pt x="856406" y="1339104"/>
                  <a:pt x="860498" y="1325273"/>
                  <a:pt x="868680" y="1318260"/>
                </a:cubicBezTo>
                <a:cubicBezTo>
                  <a:pt x="878323" y="1309995"/>
                  <a:pt x="889000" y="1303020"/>
                  <a:pt x="899160" y="1295400"/>
                </a:cubicBezTo>
                <a:cubicBezTo>
                  <a:pt x="917922" y="1201588"/>
                  <a:pt x="888757" y="1222863"/>
                  <a:pt x="967740" y="1211580"/>
                </a:cubicBezTo>
                <a:cubicBezTo>
                  <a:pt x="970280" y="1201420"/>
                  <a:pt x="970164" y="1190193"/>
                  <a:pt x="975360" y="1181100"/>
                </a:cubicBezTo>
                <a:cubicBezTo>
                  <a:pt x="1011249" y="1118294"/>
                  <a:pt x="986673" y="1195651"/>
                  <a:pt x="1013460" y="1135380"/>
                </a:cubicBezTo>
                <a:cubicBezTo>
                  <a:pt x="1019984" y="1120700"/>
                  <a:pt x="1028700" y="1089660"/>
                  <a:pt x="1028700" y="1089660"/>
                </a:cubicBezTo>
                <a:cubicBezTo>
                  <a:pt x="1114425" y="1111091"/>
                  <a:pt x="1068819" y="1106984"/>
                  <a:pt x="1165860" y="1097280"/>
                </a:cubicBezTo>
                <a:cubicBezTo>
                  <a:pt x="1170940" y="1089660"/>
                  <a:pt x="1174624" y="1080896"/>
                  <a:pt x="1181100" y="1074420"/>
                </a:cubicBezTo>
                <a:cubicBezTo>
                  <a:pt x="1199098" y="1056422"/>
                  <a:pt x="1213522" y="1058881"/>
                  <a:pt x="1234440" y="1043940"/>
                </a:cubicBezTo>
                <a:cubicBezTo>
                  <a:pt x="1261903" y="1024323"/>
                  <a:pt x="1249925" y="1018798"/>
                  <a:pt x="1280160" y="1005840"/>
                </a:cubicBezTo>
                <a:cubicBezTo>
                  <a:pt x="1289786" y="1001715"/>
                  <a:pt x="1300480" y="1000760"/>
                  <a:pt x="1310640" y="998220"/>
                </a:cubicBezTo>
                <a:cubicBezTo>
                  <a:pt x="1369279" y="920035"/>
                  <a:pt x="1292292" y="1033436"/>
                  <a:pt x="1341120" y="899160"/>
                </a:cubicBezTo>
                <a:cubicBezTo>
                  <a:pt x="1344250" y="890553"/>
                  <a:pt x="1356945" y="889783"/>
                  <a:pt x="1363980" y="883920"/>
                </a:cubicBezTo>
                <a:cubicBezTo>
                  <a:pt x="1402033" y="852209"/>
                  <a:pt x="1369526" y="866831"/>
                  <a:pt x="1409700" y="853440"/>
                </a:cubicBezTo>
                <a:cubicBezTo>
                  <a:pt x="1437640" y="811530"/>
                  <a:pt x="1409700" y="847090"/>
                  <a:pt x="1447800" y="815340"/>
                </a:cubicBezTo>
                <a:cubicBezTo>
                  <a:pt x="1485853" y="783629"/>
                  <a:pt x="1453346" y="798251"/>
                  <a:pt x="1493520" y="784860"/>
                </a:cubicBezTo>
                <a:cubicBezTo>
                  <a:pt x="1513840" y="787400"/>
                  <a:pt x="1534332" y="788817"/>
                  <a:pt x="1554480" y="792480"/>
                </a:cubicBezTo>
                <a:cubicBezTo>
                  <a:pt x="1562383" y="793917"/>
                  <a:pt x="1569499" y="798358"/>
                  <a:pt x="1577340" y="800100"/>
                </a:cubicBezTo>
                <a:cubicBezTo>
                  <a:pt x="1592422" y="803452"/>
                  <a:pt x="1607978" y="804368"/>
                  <a:pt x="1623060" y="807720"/>
                </a:cubicBezTo>
                <a:cubicBezTo>
                  <a:pt x="1690968" y="822811"/>
                  <a:pt x="1585218" y="808323"/>
                  <a:pt x="1684020" y="822960"/>
                </a:cubicBezTo>
                <a:cubicBezTo>
                  <a:pt x="1739808" y="831225"/>
                  <a:pt x="1795780" y="838200"/>
                  <a:pt x="1851660" y="845820"/>
                </a:cubicBezTo>
                <a:cubicBezTo>
                  <a:pt x="1866900" y="855980"/>
                  <a:pt x="1879611" y="871858"/>
                  <a:pt x="1897380" y="876300"/>
                </a:cubicBezTo>
                <a:cubicBezTo>
                  <a:pt x="1907540" y="878840"/>
                  <a:pt x="1917790" y="881043"/>
                  <a:pt x="1927860" y="883920"/>
                </a:cubicBezTo>
                <a:cubicBezTo>
                  <a:pt x="1935583" y="886127"/>
                  <a:pt x="1942781" y="890319"/>
                  <a:pt x="1950720" y="891540"/>
                </a:cubicBezTo>
                <a:cubicBezTo>
                  <a:pt x="1975950" y="895422"/>
                  <a:pt x="2001520" y="896620"/>
                  <a:pt x="2026920" y="899160"/>
                </a:cubicBezTo>
                <a:cubicBezTo>
                  <a:pt x="2050577" y="896531"/>
                  <a:pt x="2097873" y="901908"/>
                  <a:pt x="2118360" y="876300"/>
                </a:cubicBezTo>
                <a:cubicBezTo>
                  <a:pt x="2123378" y="870028"/>
                  <a:pt x="2123440" y="861060"/>
                  <a:pt x="2125980" y="853440"/>
                </a:cubicBezTo>
                <a:cubicBezTo>
                  <a:pt x="2128520" y="822960"/>
                  <a:pt x="2121341" y="790021"/>
                  <a:pt x="2133600" y="762000"/>
                </a:cubicBezTo>
                <a:cubicBezTo>
                  <a:pt x="2140941" y="745219"/>
                  <a:pt x="2179320" y="731520"/>
                  <a:pt x="2179320" y="731520"/>
                </a:cubicBezTo>
                <a:cubicBezTo>
                  <a:pt x="2181860" y="718820"/>
                  <a:pt x="2186940" y="706372"/>
                  <a:pt x="2186940" y="693420"/>
                </a:cubicBezTo>
                <a:cubicBezTo>
                  <a:pt x="2186940" y="642378"/>
                  <a:pt x="2183623" y="637748"/>
                  <a:pt x="2171700" y="601980"/>
                </a:cubicBezTo>
                <a:cubicBezTo>
                  <a:pt x="2172198" y="599989"/>
                  <a:pt x="2182965" y="553609"/>
                  <a:pt x="2186940" y="548640"/>
                </a:cubicBezTo>
                <a:cubicBezTo>
                  <a:pt x="2192661" y="541489"/>
                  <a:pt x="2202180" y="538480"/>
                  <a:pt x="2209800" y="533400"/>
                </a:cubicBezTo>
                <a:cubicBezTo>
                  <a:pt x="2207260" y="497840"/>
                  <a:pt x="2216469" y="459382"/>
                  <a:pt x="2202180" y="426720"/>
                </a:cubicBezTo>
                <a:cubicBezTo>
                  <a:pt x="2195741" y="412003"/>
                  <a:pt x="2171700" y="416560"/>
                  <a:pt x="2156460" y="411480"/>
                </a:cubicBezTo>
                <a:lnTo>
                  <a:pt x="2133600" y="403860"/>
                </a:lnTo>
                <a:cubicBezTo>
                  <a:pt x="2125895" y="392302"/>
                  <a:pt x="2110740" y="373914"/>
                  <a:pt x="2110740" y="358140"/>
                </a:cubicBezTo>
                <a:cubicBezTo>
                  <a:pt x="2110740" y="319955"/>
                  <a:pt x="2105159" y="279670"/>
                  <a:pt x="2118360" y="243840"/>
                </a:cubicBezTo>
                <a:cubicBezTo>
                  <a:pt x="2124692" y="226653"/>
                  <a:pt x="2146704" y="219152"/>
                  <a:pt x="2164080" y="213360"/>
                </a:cubicBezTo>
                <a:cubicBezTo>
                  <a:pt x="2179320" y="208280"/>
                  <a:pt x="2194048" y="201270"/>
                  <a:pt x="2209800" y="198120"/>
                </a:cubicBezTo>
                <a:cubicBezTo>
                  <a:pt x="2258169" y="188446"/>
                  <a:pt x="2235335" y="193641"/>
                  <a:pt x="2278380" y="182880"/>
                </a:cubicBezTo>
                <a:cubicBezTo>
                  <a:pt x="2286000" y="177800"/>
                  <a:pt x="2292552" y="170536"/>
                  <a:pt x="2301240" y="167640"/>
                </a:cubicBezTo>
                <a:cubicBezTo>
                  <a:pt x="2315897" y="162754"/>
                  <a:pt x="2333141" y="166930"/>
                  <a:pt x="2346960" y="160020"/>
                </a:cubicBezTo>
                <a:cubicBezTo>
                  <a:pt x="2355151" y="155924"/>
                  <a:pt x="2355049" y="142881"/>
                  <a:pt x="2362200" y="137160"/>
                </a:cubicBezTo>
                <a:cubicBezTo>
                  <a:pt x="2368472" y="132142"/>
                  <a:pt x="2377440" y="132080"/>
                  <a:pt x="2385060" y="129540"/>
                </a:cubicBezTo>
                <a:cubicBezTo>
                  <a:pt x="2438185" y="76415"/>
                  <a:pt x="2409871" y="89047"/>
                  <a:pt x="2461260" y="76200"/>
                </a:cubicBezTo>
                <a:cubicBezTo>
                  <a:pt x="2468880" y="71120"/>
                  <a:pt x="2475432" y="63856"/>
                  <a:pt x="2484120" y="60960"/>
                </a:cubicBezTo>
                <a:cubicBezTo>
                  <a:pt x="2536056" y="43648"/>
                  <a:pt x="2629857" y="58896"/>
                  <a:pt x="2667000" y="60960"/>
                </a:cubicBezTo>
                <a:cubicBezTo>
                  <a:pt x="2679700" y="58420"/>
                  <a:pt x="2694324" y="60524"/>
                  <a:pt x="2705100" y="53340"/>
                </a:cubicBezTo>
                <a:cubicBezTo>
                  <a:pt x="2711783" y="48885"/>
                  <a:pt x="2707040" y="36160"/>
                  <a:pt x="2712720" y="30480"/>
                </a:cubicBezTo>
                <a:cubicBezTo>
                  <a:pt x="2725672" y="17528"/>
                  <a:pt x="2758440" y="0"/>
                  <a:pt x="2758440" y="0"/>
                </a:cubicBezTo>
                <a:cubicBezTo>
                  <a:pt x="2771373" y="3233"/>
                  <a:pt x="2798419" y="9167"/>
                  <a:pt x="2811780" y="15240"/>
                </a:cubicBezTo>
                <a:cubicBezTo>
                  <a:pt x="2832462" y="24641"/>
                  <a:pt x="2850061" y="44386"/>
                  <a:pt x="2872740" y="45720"/>
                </a:cubicBezTo>
                <a:lnTo>
                  <a:pt x="3002280" y="53340"/>
                </a:lnTo>
                <a:cubicBezTo>
                  <a:pt x="3009900" y="55880"/>
                  <a:pt x="3017108" y="60960"/>
                  <a:pt x="3025140" y="60960"/>
                </a:cubicBezTo>
                <a:cubicBezTo>
                  <a:pt x="3215155" y="60960"/>
                  <a:pt x="3168555" y="74115"/>
                  <a:pt x="3253740" y="45720"/>
                </a:cubicBezTo>
                <a:cubicBezTo>
                  <a:pt x="3263900" y="48260"/>
                  <a:pt x="3274150" y="50463"/>
                  <a:pt x="3284220" y="53340"/>
                </a:cubicBezTo>
                <a:cubicBezTo>
                  <a:pt x="3291943" y="55547"/>
                  <a:pt x="3299288" y="59012"/>
                  <a:pt x="3307080" y="60960"/>
                </a:cubicBezTo>
                <a:cubicBezTo>
                  <a:pt x="3329798" y="66640"/>
                  <a:pt x="3352942" y="70520"/>
                  <a:pt x="3375660" y="76200"/>
                </a:cubicBezTo>
                <a:cubicBezTo>
                  <a:pt x="3383452" y="78148"/>
                  <a:pt x="3390550" y="82824"/>
                  <a:pt x="3398520" y="83820"/>
                </a:cubicBezTo>
                <a:cubicBezTo>
                  <a:pt x="3411122" y="85395"/>
                  <a:pt x="3423920" y="83820"/>
                  <a:pt x="3436620" y="83820"/>
                </a:cubicBezTo>
              </a:path>
            </a:pathLst>
          </a:custGeom>
          <a:noFill/>
          <a:ln w="1016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83" tIns="32036" rIns="64083" bIns="32036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PE" sz="3023" dirty="0">
              <a:solidFill>
                <a:prstClr val="white"/>
              </a:solidFill>
              <a:sym typeface="Chalkboard" charset="0"/>
            </a:endParaRPr>
          </a:p>
        </p:txBody>
      </p:sp>
      <p:sp>
        <p:nvSpPr>
          <p:cNvPr id="33" name="44 CuadroTexto"/>
          <p:cNvSpPr txBox="1">
            <a:spLocks noChangeArrowheads="1"/>
          </p:cNvSpPr>
          <p:nvPr/>
        </p:nvSpPr>
        <p:spPr bwMode="auto">
          <a:xfrm>
            <a:off x="8025933" y="3373330"/>
            <a:ext cx="55403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lnSpc>
                <a:spcPts val="562"/>
              </a:lnSpc>
              <a:spcBef>
                <a:spcPct val="0"/>
              </a:spcBef>
              <a:spcAft>
                <a:spcPct val="0"/>
              </a:spcAft>
            </a:pPr>
            <a:r>
              <a:rPr lang="es-PE" sz="773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  <a:sym typeface="Chalkboard" charset="0"/>
              </a:rPr>
              <a:t>PUENTE INAMBARI</a:t>
            </a:r>
          </a:p>
        </p:txBody>
      </p:sp>
      <p:sp>
        <p:nvSpPr>
          <p:cNvPr id="108" name="107 Forma libre"/>
          <p:cNvSpPr/>
          <p:nvPr/>
        </p:nvSpPr>
        <p:spPr>
          <a:xfrm>
            <a:off x="5117727" y="3390324"/>
            <a:ext cx="2794425" cy="743626"/>
          </a:xfrm>
          <a:custGeom>
            <a:avLst/>
            <a:gdLst>
              <a:gd name="connsiteX0" fmla="*/ 0 w 3436620"/>
              <a:gd name="connsiteY0" fmla="*/ 1409700 h 1409700"/>
              <a:gd name="connsiteX1" fmla="*/ 83820 w 3436620"/>
              <a:gd name="connsiteY1" fmla="*/ 1386840 h 1409700"/>
              <a:gd name="connsiteX2" fmla="*/ 99060 w 3436620"/>
              <a:gd name="connsiteY2" fmla="*/ 1363980 h 1409700"/>
              <a:gd name="connsiteX3" fmla="*/ 106680 w 3436620"/>
              <a:gd name="connsiteY3" fmla="*/ 1249680 h 1409700"/>
              <a:gd name="connsiteX4" fmla="*/ 152400 w 3436620"/>
              <a:gd name="connsiteY4" fmla="*/ 1234440 h 1409700"/>
              <a:gd name="connsiteX5" fmla="*/ 198120 w 3436620"/>
              <a:gd name="connsiteY5" fmla="*/ 1242060 h 1409700"/>
              <a:gd name="connsiteX6" fmla="*/ 205740 w 3436620"/>
              <a:gd name="connsiteY6" fmla="*/ 1272540 h 1409700"/>
              <a:gd name="connsiteX7" fmla="*/ 236220 w 3436620"/>
              <a:gd name="connsiteY7" fmla="*/ 1303020 h 1409700"/>
              <a:gd name="connsiteX8" fmla="*/ 243840 w 3436620"/>
              <a:gd name="connsiteY8" fmla="*/ 1325880 h 1409700"/>
              <a:gd name="connsiteX9" fmla="*/ 266700 w 3436620"/>
              <a:gd name="connsiteY9" fmla="*/ 1333500 h 1409700"/>
              <a:gd name="connsiteX10" fmla="*/ 396240 w 3436620"/>
              <a:gd name="connsiteY10" fmla="*/ 1341120 h 1409700"/>
              <a:gd name="connsiteX11" fmla="*/ 457200 w 3436620"/>
              <a:gd name="connsiteY11" fmla="*/ 1356360 h 1409700"/>
              <a:gd name="connsiteX12" fmla="*/ 487680 w 3436620"/>
              <a:gd name="connsiteY12" fmla="*/ 1363980 h 1409700"/>
              <a:gd name="connsiteX13" fmla="*/ 525780 w 3436620"/>
              <a:gd name="connsiteY13" fmla="*/ 1318260 h 1409700"/>
              <a:gd name="connsiteX14" fmla="*/ 563880 w 3436620"/>
              <a:gd name="connsiteY14" fmla="*/ 1272540 h 1409700"/>
              <a:gd name="connsiteX15" fmla="*/ 594360 w 3436620"/>
              <a:gd name="connsiteY15" fmla="*/ 1264920 h 1409700"/>
              <a:gd name="connsiteX16" fmla="*/ 655320 w 3436620"/>
              <a:gd name="connsiteY16" fmla="*/ 1287780 h 1409700"/>
              <a:gd name="connsiteX17" fmla="*/ 662940 w 3436620"/>
              <a:gd name="connsiteY17" fmla="*/ 1310640 h 1409700"/>
              <a:gd name="connsiteX18" fmla="*/ 708660 w 3436620"/>
              <a:gd name="connsiteY18" fmla="*/ 1348740 h 1409700"/>
              <a:gd name="connsiteX19" fmla="*/ 845820 w 3436620"/>
              <a:gd name="connsiteY19" fmla="*/ 1341120 h 1409700"/>
              <a:gd name="connsiteX20" fmla="*/ 868680 w 3436620"/>
              <a:gd name="connsiteY20" fmla="*/ 1318260 h 1409700"/>
              <a:gd name="connsiteX21" fmla="*/ 899160 w 3436620"/>
              <a:gd name="connsiteY21" fmla="*/ 1295400 h 1409700"/>
              <a:gd name="connsiteX22" fmla="*/ 967740 w 3436620"/>
              <a:gd name="connsiteY22" fmla="*/ 1211580 h 1409700"/>
              <a:gd name="connsiteX23" fmla="*/ 975360 w 3436620"/>
              <a:gd name="connsiteY23" fmla="*/ 1181100 h 1409700"/>
              <a:gd name="connsiteX24" fmla="*/ 1013460 w 3436620"/>
              <a:gd name="connsiteY24" fmla="*/ 1135380 h 1409700"/>
              <a:gd name="connsiteX25" fmla="*/ 1028700 w 3436620"/>
              <a:gd name="connsiteY25" fmla="*/ 1089660 h 1409700"/>
              <a:gd name="connsiteX26" fmla="*/ 1165860 w 3436620"/>
              <a:gd name="connsiteY26" fmla="*/ 1097280 h 1409700"/>
              <a:gd name="connsiteX27" fmla="*/ 1181100 w 3436620"/>
              <a:gd name="connsiteY27" fmla="*/ 1074420 h 1409700"/>
              <a:gd name="connsiteX28" fmla="*/ 1234440 w 3436620"/>
              <a:gd name="connsiteY28" fmla="*/ 1043940 h 1409700"/>
              <a:gd name="connsiteX29" fmla="*/ 1280160 w 3436620"/>
              <a:gd name="connsiteY29" fmla="*/ 1005840 h 1409700"/>
              <a:gd name="connsiteX30" fmla="*/ 1310640 w 3436620"/>
              <a:gd name="connsiteY30" fmla="*/ 998220 h 1409700"/>
              <a:gd name="connsiteX31" fmla="*/ 1341120 w 3436620"/>
              <a:gd name="connsiteY31" fmla="*/ 899160 h 1409700"/>
              <a:gd name="connsiteX32" fmla="*/ 1363980 w 3436620"/>
              <a:gd name="connsiteY32" fmla="*/ 883920 h 1409700"/>
              <a:gd name="connsiteX33" fmla="*/ 1409700 w 3436620"/>
              <a:gd name="connsiteY33" fmla="*/ 853440 h 1409700"/>
              <a:gd name="connsiteX34" fmla="*/ 1447800 w 3436620"/>
              <a:gd name="connsiteY34" fmla="*/ 815340 h 1409700"/>
              <a:gd name="connsiteX35" fmla="*/ 1493520 w 3436620"/>
              <a:gd name="connsiteY35" fmla="*/ 784860 h 1409700"/>
              <a:gd name="connsiteX36" fmla="*/ 1554480 w 3436620"/>
              <a:gd name="connsiteY36" fmla="*/ 792480 h 1409700"/>
              <a:gd name="connsiteX37" fmla="*/ 1577340 w 3436620"/>
              <a:gd name="connsiteY37" fmla="*/ 800100 h 1409700"/>
              <a:gd name="connsiteX38" fmla="*/ 1623060 w 3436620"/>
              <a:gd name="connsiteY38" fmla="*/ 807720 h 1409700"/>
              <a:gd name="connsiteX39" fmla="*/ 1684020 w 3436620"/>
              <a:gd name="connsiteY39" fmla="*/ 822960 h 1409700"/>
              <a:gd name="connsiteX40" fmla="*/ 1851660 w 3436620"/>
              <a:gd name="connsiteY40" fmla="*/ 845820 h 1409700"/>
              <a:gd name="connsiteX41" fmla="*/ 1897380 w 3436620"/>
              <a:gd name="connsiteY41" fmla="*/ 876300 h 1409700"/>
              <a:gd name="connsiteX42" fmla="*/ 1927860 w 3436620"/>
              <a:gd name="connsiteY42" fmla="*/ 883920 h 1409700"/>
              <a:gd name="connsiteX43" fmla="*/ 1950720 w 3436620"/>
              <a:gd name="connsiteY43" fmla="*/ 891540 h 1409700"/>
              <a:gd name="connsiteX44" fmla="*/ 2026920 w 3436620"/>
              <a:gd name="connsiteY44" fmla="*/ 899160 h 1409700"/>
              <a:gd name="connsiteX45" fmla="*/ 2118360 w 3436620"/>
              <a:gd name="connsiteY45" fmla="*/ 876300 h 1409700"/>
              <a:gd name="connsiteX46" fmla="*/ 2125980 w 3436620"/>
              <a:gd name="connsiteY46" fmla="*/ 853440 h 1409700"/>
              <a:gd name="connsiteX47" fmla="*/ 2133600 w 3436620"/>
              <a:gd name="connsiteY47" fmla="*/ 762000 h 1409700"/>
              <a:gd name="connsiteX48" fmla="*/ 2179320 w 3436620"/>
              <a:gd name="connsiteY48" fmla="*/ 731520 h 1409700"/>
              <a:gd name="connsiteX49" fmla="*/ 2186940 w 3436620"/>
              <a:gd name="connsiteY49" fmla="*/ 693420 h 1409700"/>
              <a:gd name="connsiteX50" fmla="*/ 2171700 w 3436620"/>
              <a:gd name="connsiteY50" fmla="*/ 601980 h 1409700"/>
              <a:gd name="connsiteX51" fmla="*/ 2186940 w 3436620"/>
              <a:gd name="connsiteY51" fmla="*/ 548640 h 1409700"/>
              <a:gd name="connsiteX52" fmla="*/ 2209800 w 3436620"/>
              <a:gd name="connsiteY52" fmla="*/ 533400 h 1409700"/>
              <a:gd name="connsiteX53" fmla="*/ 2202180 w 3436620"/>
              <a:gd name="connsiteY53" fmla="*/ 426720 h 1409700"/>
              <a:gd name="connsiteX54" fmla="*/ 2156460 w 3436620"/>
              <a:gd name="connsiteY54" fmla="*/ 411480 h 1409700"/>
              <a:gd name="connsiteX55" fmla="*/ 2133600 w 3436620"/>
              <a:gd name="connsiteY55" fmla="*/ 403860 h 1409700"/>
              <a:gd name="connsiteX56" fmla="*/ 2110740 w 3436620"/>
              <a:gd name="connsiteY56" fmla="*/ 358140 h 1409700"/>
              <a:gd name="connsiteX57" fmla="*/ 2118360 w 3436620"/>
              <a:gd name="connsiteY57" fmla="*/ 243840 h 1409700"/>
              <a:gd name="connsiteX58" fmla="*/ 2164080 w 3436620"/>
              <a:gd name="connsiteY58" fmla="*/ 213360 h 1409700"/>
              <a:gd name="connsiteX59" fmla="*/ 2209800 w 3436620"/>
              <a:gd name="connsiteY59" fmla="*/ 198120 h 1409700"/>
              <a:gd name="connsiteX60" fmla="*/ 2278380 w 3436620"/>
              <a:gd name="connsiteY60" fmla="*/ 182880 h 1409700"/>
              <a:gd name="connsiteX61" fmla="*/ 2301240 w 3436620"/>
              <a:gd name="connsiteY61" fmla="*/ 167640 h 1409700"/>
              <a:gd name="connsiteX62" fmla="*/ 2346960 w 3436620"/>
              <a:gd name="connsiteY62" fmla="*/ 160020 h 1409700"/>
              <a:gd name="connsiteX63" fmla="*/ 2362200 w 3436620"/>
              <a:gd name="connsiteY63" fmla="*/ 137160 h 1409700"/>
              <a:gd name="connsiteX64" fmla="*/ 2385060 w 3436620"/>
              <a:gd name="connsiteY64" fmla="*/ 129540 h 1409700"/>
              <a:gd name="connsiteX65" fmla="*/ 2461260 w 3436620"/>
              <a:gd name="connsiteY65" fmla="*/ 76200 h 1409700"/>
              <a:gd name="connsiteX66" fmla="*/ 2484120 w 3436620"/>
              <a:gd name="connsiteY66" fmla="*/ 60960 h 1409700"/>
              <a:gd name="connsiteX67" fmla="*/ 2667000 w 3436620"/>
              <a:gd name="connsiteY67" fmla="*/ 60960 h 1409700"/>
              <a:gd name="connsiteX68" fmla="*/ 2705100 w 3436620"/>
              <a:gd name="connsiteY68" fmla="*/ 53340 h 1409700"/>
              <a:gd name="connsiteX69" fmla="*/ 2712720 w 3436620"/>
              <a:gd name="connsiteY69" fmla="*/ 30480 h 1409700"/>
              <a:gd name="connsiteX70" fmla="*/ 2758440 w 3436620"/>
              <a:gd name="connsiteY70" fmla="*/ 0 h 1409700"/>
              <a:gd name="connsiteX71" fmla="*/ 2811780 w 3436620"/>
              <a:gd name="connsiteY71" fmla="*/ 15240 h 1409700"/>
              <a:gd name="connsiteX72" fmla="*/ 2872740 w 3436620"/>
              <a:gd name="connsiteY72" fmla="*/ 45720 h 1409700"/>
              <a:gd name="connsiteX73" fmla="*/ 3002280 w 3436620"/>
              <a:gd name="connsiteY73" fmla="*/ 53340 h 1409700"/>
              <a:gd name="connsiteX74" fmla="*/ 3025140 w 3436620"/>
              <a:gd name="connsiteY74" fmla="*/ 60960 h 1409700"/>
              <a:gd name="connsiteX75" fmla="*/ 3253740 w 3436620"/>
              <a:gd name="connsiteY75" fmla="*/ 45720 h 1409700"/>
              <a:gd name="connsiteX76" fmla="*/ 3284220 w 3436620"/>
              <a:gd name="connsiteY76" fmla="*/ 53340 h 1409700"/>
              <a:gd name="connsiteX77" fmla="*/ 3307080 w 3436620"/>
              <a:gd name="connsiteY77" fmla="*/ 60960 h 1409700"/>
              <a:gd name="connsiteX78" fmla="*/ 3375660 w 3436620"/>
              <a:gd name="connsiteY78" fmla="*/ 76200 h 1409700"/>
              <a:gd name="connsiteX79" fmla="*/ 3398520 w 3436620"/>
              <a:gd name="connsiteY79" fmla="*/ 83820 h 1409700"/>
              <a:gd name="connsiteX80" fmla="*/ 3436620 w 3436620"/>
              <a:gd name="connsiteY80" fmla="*/ 8382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3436620" h="1409700">
                <a:moveTo>
                  <a:pt x="0" y="1409700"/>
                </a:moveTo>
                <a:cubicBezTo>
                  <a:pt x="36060" y="1405192"/>
                  <a:pt x="59121" y="1411539"/>
                  <a:pt x="83820" y="1386840"/>
                </a:cubicBezTo>
                <a:cubicBezTo>
                  <a:pt x="90296" y="1380364"/>
                  <a:pt x="93980" y="1371600"/>
                  <a:pt x="99060" y="1363980"/>
                </a:cubicBezTo>
                <a:cubicBezTo>
                  <a:pt x="97712" y="1349157"/>
                  <a:pt x="75937" y="1272737"/>
                  <a:pt x="106680" y="1249680"/>
                </a:cubicBezTo>
                <a:cubicBezTo>
                  <a:pt x="119531" y="1240041"/>
                  <a:pt x="152400" y="1234440"/>
                  <a:pt x="152400" y="1234440"/>
                </a:cubicBezTo>
                <a:cubicBezTo>
                  <a:pt x="167640" y="1236980"/>
                  <a:pt x="185548" y="1233080"/>
                  <a:pt x="198120" y="1242060"/>
                </a:cubicBezTo>
                <a:cubicBezTo>
                  <a:pt x="206642" y="1248147"/>
                  <a:pt x="200189" y="1263659"/>
                  <a:pt x="205740" y="1272540"/>
                </a:cubicBezTo>
                <a:cubicBezTo>
                  <a:pt x="213355" y="1284724"/>
                  <a:pt x="226060" y="1292860"/>
                  <a:pt x="236220" y="1303020"/>
                </a:cubicBezTo>
                <a:cubicBezTo>
                  <a:pt x="238760" y="1310640"/>
                  <a:pt x="238160" y="1320200"/>
                  <a:pt x="243840" y="1325880"/>
                </a:cubicBezTo>
                <a:cubicBezTo>
                  <a:pt x="249520" y="1331560"/>
                  <a:pt x="258708" y="1332701"/>
                  <a:pt x="266700" y="1333500"/>
                </a:cubicBezTo>
                <a:cubicBezTo>
                  <a:pt x="309740" y="1337804"/>
                  <a:pt x="353060" y="1338580"/>
                  <a:pt x="396240" y="1341120"/>
                </a:cubicBezTo>
                <a:lnTo>
                  <a:pt x="457200" y="1356360"/>
                </a:lnTo>
                <a:lnTo>
                  <a:pt x="487680" y="1363980"/>
                </a:lnTo>
                <a:cubicBezTo>
                  <a:pt x="525518" y="1307223"/>
                  <a:pt x="476887" y="1376932"/>
                  <a:pt x="525780" y="1318260"/>
                </a:cubicBezTo>
                <a:cubicBezTo>
                  <a:pt x="540126" y="1301045"/>
                  <a:pt x="542630" y="1284683"/>
                  <a:pt x="563880" y="1272540"/>
                </a:cubicBezTo>
                <a:cubicBezTo>
                  <a:pt x="572973" y="1267344"/>
                  <a:pt x="584200" y="1267460"/>
                  <a:pt x="594360" y="1264920"/>
                </a:cubicBezTo>
                <a:cubicBezTo>
                  <a:pt x="615013" y="1269051"/>
                  <a:pt x="640371" y="1269093"/>
                  <a:pt x="655320" y="1287780"/>
                </a:cubicBezTo>
                <a:cubicBezTo>
                  <a:pt x="660338" y="1294052"/>
                  <a:pt x="658955" y="1303666"/>
                  <a:pt x="662940" y="1310640"/>
                </a:cubicBezTo>
                <a:cubicBezTo>
                  <a:pt x="682478" y="1344832"/>
                  <a:pt x="678901" y="1338820"/>
                  <a:pt x="708660" y="1348740"/>
                </a:cubicBezTo>
                <a:cubicBezTo>
                  <a:pt x="754380" y="1346200"/>
                  <a:pt x="800838" y="1349688"/>
                  <a:pt x="845820" y="1341120"/>
                </a:cubicBezTo>
                <a:cubicBezTo>
                  <a:pt x="856406" y="1339104"/>
                  <a:pt x="860498" y="1325273"/>
                  <a:pt x="868680" y="1318260"/>
                </a:cubicBezTo>
                <a:cubicBezTo>
                  <a:pt x="878323" y="1309995"/>
                  <a:pt x="889000" y="1303020"/>
                  <a:pt x="899160" y="1295400"/>
                </a:cubicBezTo>
                <a:cubicBezTo>
                  <a:pt x="917922" y="1201588"/>
                  <a:pt x="888757" y="1222863"/>
                  <a:pt x="967740" y="1211580"/>
                </a:cubicBezTo>
                <a:cubicBezTo>
                  <a:pt x="970280" y="1201420"/>
                  <a:pt x="970164" y="1190193"/>
                  <a:pt x="975360" y="1181100"/>
                </a:cubicBezTo>
                <a:cubicBezTo>
                  <a:pt x="1011249" y="1118294"/>
                  <a:pt x="986673" y="1195651"/>
                  <a:pt x="1013460" y="1135380"/>
                </a:cubicBezTo>
                <a:cubicBezTo>
                  <a:pt x="1019984" y="1120700"/>
                  <a:pt x="1028700" y="1089660"/>
                  <a:pt x="1028700" y="1089660"/>
                </a:cubicBezTo>
                <a:cubicBezTo>
                  <a:pt x="1114425" y="1111091"/>
                  <a:pt x="1068819" y="1106984"/>
                  <a:pt x="1165860" y="1097280"/>
                </a:cubicBezTo>
                <a:cubicBezTo>
                  <a:pt x="1170940" y="1089660"/>
                  <a:pt x="1174624" y="1080896"/>
                  <a:pt x="1181100" y="1074420"/>
                </a:cubicBezTo>
                <a:cubicBezTo>
                  <a:pt x="1199098" y="1056422"/>
                  <a:pt x="1213522" y="1058881"/>
                  <a:pt x="1234440" y="1043940"/>
                </a:cubicBezTo>
                <a:cubicBezTo>
                  <a:pt x="1261903" y="1024323"/>
                  <a:pt x="1249925" y="1018798"/>
                  <a:pt x="1280160" y="1005840"/>
                </a:cubicBezTo>
                <a:cubicBezTo>
                  <a:pt x="1289786" y="1001715"/>
                  <a:pt x="1300480" y="1000760"/>
                  <a:pt x="1310640" y="998220"/>
                </a:cubicBezTo>
                <a:cubicBezTo>
                  <a:pt x="1369279" y="920035"/>
                  <a:pt x="1292292" y="1033436"/>
                  <a:pt x="1341120" y="899160"/>
                </a:cubicBezTo>
                <a:cubicBezTo>
                  <a:pt x="1344250" y="890553"/>
                  <a:pt x="1356945" y="889783"/>
                  <a:pt x="1363980" y="883920"/>
                </a:cubicBezTo>
                <a:cubicBezTo>
                  <a:pt x="1402033" y="852209"/>
                  <a:pt x="1369526" y="866831"/>
                  <a:pt x="1409700" y="853440"/>
                </a:cubicBezTo>
                <a:cubicBezTo>
                  <a:pt x="1437640" y="811530"/>
                  <a:pt x="1409700" y="847090"/>
                  <a:pt x="1447800" y="815340"/>
                </a:cubicBezTo>
                <a:cubicBezTo>
                  <a:pt x="1485853" y="783629"/>
                  <a:pt x="1453346" y="798251"/>
                  <a:pt x="1493520" y="784860"/>
                </a:cubicBezTo>
                <a:cubicBezTo>
                  <a:pt x="1513840" y="787400"/>
                  <a:pt x="1534332" y="788817"/>
                  <a:pt x="1554480" y="792480"/>
                </a:cubicBezTo>
                <a:cubicBezTo>
                  <a:pt x="1562383" y="793917"/>
                  <a:pt x="1569499" y="798358"/>
                  <a:pt x="1577340" y="800100"/>
                </a:cubicBezTo>
                <a:cubicBezTo>
                  <a:pt x="1592422" y="803452"/>
                  <a:pt x="1607978" y="804368"/>
                  <a:pt x="1623060" y="807720"/>
                </a:cubicBezTo>
                <a:cubicBezTo>
                  <a:pt x="1690968" y="822811"/>
                  <a:pt x="1585218" y="808323"/>
                  <a:pt x="1684020" y="822960"/>
                </a:cubicBezTo>
                <a:cubicBezTo>
                  <a:pt x="1739808" y="831225"/>
                  <a:pt x="1795780" y="838200"/>
                  <a:pt x="1851660" y="845820"/>
                </a:cubicBezTo>
                <a:cubicBezTo>
                  <a:pt x="1866900" y="855980"/>
                  <a:pt x="1879611" y="871858"/>
                  <a:pt x="1897380" y="876300"/>
                </a:cubicBezTo>
                <a:cubicBezTo>
                  <a:pt x="1907540" y="878840"/>
                  <a:pt x="1917790" y="881043"/>
                  <a:pt x="1927860" y="883920"/>
                </a:cubicBezTo>
                <a:cubicBezTo>
                  <a:pt x="1935583" y="886127"/>
                  <a:pt x="1942781" y="890319"/>
                  <a:pt x="1950720" y="891540"/>
                </a:cubicBezTo>
                <a:cubicBezTo>
                  <a:pt x="1975950" y="895422"/>
                  <a:pt x="2001520" y="896620"/>
                  <a:pt x="2026920" y="899160"/>
                </a:cubicBezTo>
                <a:cubicBezTo>
                  <a:pt x="2050577" y="896531"/>
                  <a:pt x="2097873" y="901908"/>
                  <a:pt x="2118360" y="876300"/>
                </a:cubicBezTo>
                <a:cubicBezTo>
                  <a:pt x="2123378" y="870028"/>
                  <a:pt x="2123440" y="861060"/>
                  <a:pt x="2125980" y="853440"/>
                </a:cubicBezTo>
                <a:cubicBezTo>
                  <a:pt x="2128520" y="822960"/>
                  <a:pt x="2121341" y="790021"/>
                  <a:pt x="2133600" y="762000"/>
                </a:cubicBezTo>
                <a:cubicBezTo>
                  <a:pt x="2140941" y="745219"/>
                  <a:pt x="2179320" y="731520"/>
                  <a:pt x="2179320" y="731520"/>
                </a:cubicBezTo>
                <a:cubicBezTo>
                  <a:pt x="2181860" y="718820"/>
                  <a:pt x="2186940" y="706372"/>
                  <a:pt x="2186940" y="693420"/>
                </a:cubicBezTo>
                <a:cubicBezTo>
                  <a:pt x="2186940" y="642378"/>
                  <a:pt x="2183623" y="637748"/>
                  <a:pt x="2171700" y="601980"/>
                </a:cubicBezTo>
                <a:cubicBezTo>
                  <a:pt x="2172198" y="599989"/>
                  <a:pt x="2182965" y="553609"/>
                  <a:pt x="2186940" y="548640"/>
                </a:cubicBezTo>
                <a:cubicBezTo>
                  <a:pt x="2192661" y="541489"/>
                  <a:pt x="2202180" y="538480"/>
                  <a:pt x="2209800" y="533400"/>
                </a:cubicBezTo>
                <a:cubicBezTo>
                  <a:pt x="2207260" y="497840"/>
                  <a:pt x="2216469" y="459382"/>
                  <a:pt x="2202180" y="426720"/>
                </a:cubicBezTo>
                <a:cubicBezTo>
                  <a:pt x="2195741" y="412003"/>
                  <a:pt x="2171700" y="416560"/>
                  <a:pt x="2156460" y="411480"/>
                </a:cubicBezTo>
                <a:lnTo>
                  <a:pt x="2133600" y="403860"/>
                </a:lnTo>
                <a:cubicBezTo>
                  <a:pt x="2125895" y="392302"/>
                  <a:pt x="2110740" y="373914"/>
                  <a:pt x="2110740" y="358140"/>
                </a:cubicBezTo>
                <a:cubicBezTo>
                  <a:pt x="2110740" y="319955"/>
                  <a:pt x="2105159" y="279670"/>
                  <a:pt x="2118360" y="243840"/>
                </a:cubicBezTo>
                <a:cubicBezTo>
                  <a:pt x="2124692" y="226653"/>
                  <a:pt x="2146704" y="219152"/>
                  <a:pt x="2164080" y="213360"/>
                </a:cubicBezTo>
                <a:cubicBezTo>
                  <a:pt x="2179320" y="208280"/>
                  <a:pt x="2194048" y="201270"/>
                  <a:pt x="2209800" y="198120"/>
                </a:cubicBezTo>
                <a:cubicBezTo>
                  <a:pt x="2258169" y="188446"/>
                  <a:pt x="2235335" y="193641"/>
                  <a:pt x="2278380" y="182880"/>
                </a:cubicBezTo>
                <a:cubicBezTo>
                  <a:pt x="2286000" y="177800"/>
                  <a:pt x="2292552" y="170536"/>
                  <a:pt x="2301240" y="167640"/>
                </a:cubicBezTo>
                <a:cubicBezTo>
                  <a:pt x="2315897" y="162754"/>
                  <a:pt x="2333141" y="166930"/>
                  <a:pt x="2346960" y="160020"/>
                </a:cubicBezTo>
                <a:cubicBezTo>
                  <a:pt x="2355151" y="155924"/>
                  <a:pt x="2355049" y="142881"/>
                  <a:pt x="2362200" y="137160"/>
                </a:cubicBezTo>
                <a:cubicBezTo>
                  <a:pt x="2368472" y="132142"/>
                  <a:pt x="2377440" y="132080"/>
                  <a:pt x="2385060" y="129540"/>
                </a:cubicBezTo>
                <a:cubicBezTo>
                  <a:pt x="2438185" y="76415"/>
                  <a:pt x="2409871" y="89047"/>
                  <a:pt x="2461260" y="76200"/>
                </a:cubicBezTo>
                <a:cubicBezTo>
                  <a:pt x="2468880" y="71120"/>
                  <a:pt x="2475432" y="63856"/>
                  <a:pt x="2484120" y="60960"/>
                </a:cubicBezTo>
                <a:cubicBezTo>
                  <a:pt x="2536056" y="43648"/>
                  <a:pt x="2629857" y="58896"/>
                  <a:pt x="2667000" y="60960"/>
                </a:cubicBezTo>
                <a:cubicBezTo>
                  <a:pt x="2679700" y="58420"/>
                  <a:pt x="2694324" y="60524"/>
                  <a:pt x="2705100" y="53340"/>
                </a:cubicBezTo>
                <a:cubicBezTo>
                  <a:pt x="2711783" y="48885"/>
                  <a:pt x="2707040" y="36160"/>
                  <a:pt x="2712720" y="30480"/>
                </a:cubicBezTo>
                <a:cubicBezTo>
                  <a:pt x="2725672" y="17528"/>
                  <a:pt x="2758440" y="0"/>
                  <a:pt x="2758440" y="0"/>
                </a:cubicBezTo>
                <a:cubicBezTo>
                  <a:pt x="2771373" y="3233"/>
                  <a:pt x="2798419" y="9167"/>
                  <a:pt x="2811780" y="15240"/>
                </a:cubicBezTo>
                <a:cubicBezTo>
                  <a:pt x="2832462" y="24641"/>
                  <a:pt x="2850061" y="44386"/>
                  <a:pt x="2872740" y="45720"/>
                </a:cubicBezTo>
                <a:lnTo>
                  <a:pt x="3002280" y="53340"/>
                </a:lnTo>
                <a:cubicBezTo>
                  <a:pt x="3009900" y="55880"/>
                  <a:pt x="3017108" y="60960"/>
                  <a:pt x="3025140" y="60960"/>
                </a:cubicBezTo>
                <a:cubicBezTo>
                  <a:pt x="3215155" y="60960"/>
                  <a:pt x="3168555" y="74115"/>
                  <a:pt x="3253740" y="45720"/>
                </a:cubicBezTo>
                <a:cubicBezTo>
                  <a:pt x="3263900" y="48260"/>
                  <a:pt x="3274150" y="50463"/>
                  <a:pt x="3284220" y="53340"/>
                </a:cubicBezTo>
                <a:cubicBezTo>
                  <a:pt x="3291943" y="55547"/>
                  <a:pt x="3299288" y="59012"/>
                  <a:pt x="3307080" y="60960"/>
                </a:cubicBezTo>
                <a:cubicBezTo>
                  <a:pt x="3329798" y="66640"/>
                  <a:pt x="3352942" y="70520"/>
                  <a:pt x="3375660" y="76200"/>
                </a:cubicBezTo>
                <a:cubicBezTo>
                  <a:pt x="3383452" y="78148"/>
                  <a:pt x="3390550" y="82824"/>
                  <a:pt x="3398520" y="83820"/>
                </a:cubicBezTo>
                <a:cubicBezTo>
                  <a:pt x="3411122" y="85395"/>
                  <a:pt x="3423920" y="83820"/>
                  <a:pt x="3436620" y="83820"/>
                </a:cubicBezTo>
              </a:path>
            </a:pathLst>
          </a:custGeom>
          <a:noFill/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83" tIns="32036" rIns="64083" bIns="32036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PE" sz="3023" dirty="0">
              <a:solidFill>
                <a:prstClr val="white"/>
              </a:solidFill>
              <a:sym typeface="Chalkboard" charset="0"/>
            </a:endParaRPr>
          </a:p>
        </p:txBody>
      </p:sp>
      <p:grpSp>
        <p:nvGrpSpPr>
          <p:cNvPr id="5" name="99 Grupo"/>
          <p:cNvGrpSpPr/>
          <p:nvPr/>
        </p:nvGrpSpPr>
        <p:grpSpPr>
          <a:xfrm>
            <a:off x="5275753" y="3277644"/>
            <a:ext cx="2186521" cy="770882"/>
            <a:chOff x="3415545" y="7566914"/>
            <a:chExt cx="2689011" cy="1461369"/>
          </a:xfrm>
        </p:grpSpPr>
        <p:sp>
          <p:nvSpPr>
            <p:cNvPr id="123" name="18 CuadroTexto"/>
            <p:cNvSpPr txBox="1">
              <a:spLocks noChangeArrowheads="1"/>
            </p:cNvSpPr>
            <p:nvPr/>
          </p:nvSpPr>
          <p:spPr bwMode="auto">
            <a:xfrm>
              <a:off x="5136507" y="7566914"/>
              <a:ext cx="703234" cy="291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lnSpc>
                  <a:spcPts val="633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s-PE" sz="703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itchFamily="34" charset="0"/>
                  <a:sym typeface="Chalkboard" charset="0"/>
                </a:rPr>
                <a:t>Quincemil</a:t>
              </a:r>
              <a:endParaRPr lang="es-PE" sz="703" dirty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  <a:sym typeface="Chalkboard" charset="0"/>
              </a:endParaRPr>
            </a:p>
            <a:p>
              <a:pPr algn="ctr" eaLnBrk="1" fontAlgn="base" hangingPunct="1">
                <a:lnSpc>
                  <a:spcPts val="633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s-PE" sz="703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itchFamily="34" charset="0"/>
                  <a:sym typeface="Chalkboard" charset="0"/>
                </a:rPr>
                <a:t>Km. 192</a:t>
              </a:r>
            </a:p>
          </p:txBody>
        </p:sp>
        <p:pic>
          <p:nvPicPr>
            <p:cNvPr id="131" name="Picture 35" descr="25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4904307" y="7746905"/>
              <a:ext cx="208350" cy="183887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137" name="136 CuadroTexto"/>
            <p:cNvSpPr txBox="1">
              <a:spLocks noChangeArrowheads="1"/>
            </p:cNvSpPr>
            <p:nvPr/>
          </p:nvSpPr>
          <p:spPr bwMode="auto">
            <a:xfrm>
              <a:off x="4348733" y="7964689"/>
              <a:ext cx="885536" cy="291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fontAlgn="base" hangingPunct="1">
                <a:lnSpc>
                  <a:spcPts val="562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s-PE" sz="703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itchFamily="34" charset="0"/>
                  <a:sym typeface="Chalkboard" charset="0"/>
                </a:rPr>
                <a:t>Limacpunco</a:t>
              </a:r>
              <a:endParaRPr lang="es-PE" sz="703" dirty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  <a:sym typeface="Chalkboard" charset="0"/>
              </a:endParaRPr>
            </a:p>
            <a:p>
              <a:pPr algn="r" eaLnBrk="1" fontAlgn="base" hangingPunct="1">
                <a:lnSpc>
                  <a:spcPts val="562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s-PE" sz="703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itchFamily="34" charset="0"/>
                  <a:sym typeface="Chalkboard" charset="0"/>
                </a:rPr>
                <a:t>Km. 141</a:t>
              </a:r>
            </a:p>
          </p:txBody>
        </p:sp>
        <p:sp>
          <p:nvSpPr>
            <p:cNvPr id="138" name="17 CuadroTexto"/>
            <p:cNvSpPr txBox="1">
              <a:spLocks noChangeArrowheads="1"/>
            </p:cNvSpPr>
            <p:nvPr/>
          </p:nvSpPr>
          <p:spPr bwMode="auto">
            <a:xfrm>
              <a:off x="5406032" y="8453985"/>
              <a:ext cx="698524" cy="291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lnSpc>
                  <a:spcPts val="633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s-PE" sz="703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itchFamily="34" charset="0"/>
                  <a:sym typeface="Chalkboard" charset="0"/>
                </a:rPr>
                <a:t>Marcapata</a:t>
              </a:r>
              <a:endParaRPr lang="es-PE" sz="703" dirty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  <a:sym typeface="Chalkboard" charset="0"/>
              </a:endParaRPr>
            </a:p>
            <a:p>
              <a:pPr algn="ctr" eaLnBrk="1" fontAlgn="base" hangingPunct="1">
                <a:lnSpc>
                  <a:spcPts val="633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s-PE" sz="703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itchFamily="34" charset="0"/>
                  <a:sym typeface="Chalkboard" charset="0"/>
                </a:rPr>
                <a:t>Km. 124</a:t>
              </a:r>
            </a:p>
          </p:txBody>
        </p:sp>
        <p:sp>
          <p:nvSpPr>
            <p:cNvPr id="139" name="16 CuadroTexto"/>
            <p:cNvSpPr txBox="1">
              <a:spLocks noChangeArrowheads="1"/>
            </p:cNvSpPr>
            <p:nvPr/>
          </p:nvSpPr>
          <p:spPr bwMode="auto">
            <a:xfrm>
              <a:off x="3926970" y="8391548"/>
              <a:ext cx="666506" cy="291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lnSpc>
                  <a:spcPts val="633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s-PE" sz="703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itchFamily="34" charset="0"/>
                  <a:sym typeface="Chalkboard" charset="0"/>
                </a:rPr>
                <a:t>Ocongate</a:t>
              </a:r>
              <a:endParaRPr lang="es-PE" sz="703" dirty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  <a:sym typeface="Chalkboard" charset="0"/>
              </a:endParaRPr>
            </a:p>
            <a:p>
              <a:pPr algn="ctr" eaLnBrk="1" fontAlgn="base" hangingPunct="1">
                <a:lnSpc>
                  <a:spcPts val="633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s-PE" sz="703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itchFamily="34" charset="0"/>
                  <a:sym typeface="Chalkboard" charset="0"/>
                </a:rPr>
                <a:t>Km. 56</a:t>
              </a:r>
            </a:p>
          </p:txBody>
        </p:sp>
        <p:sp>
          <p:nvSpPr>
            <p:cNvPr id="140" name="15 CuadroTexto"/>
            <p:cNvSpPr txBox="1">
              <a:spLocks noChangeArrowheads="1"/>
            </p:cNvSpPr>
            <p:nvPr/>
          </p:nvSpPr>
          <p:spPr bwMode="auto">
            <a:xfrm>
              <a:off x="3415545" y="8736556"/>
              <a:ext cx="686141" cy="291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lnSpc>
                  <a:spcPts val="633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s-PE" sz="703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itchFamily="34" charset="0"/>
                  <a:sym typeface="Chalkboard" charset="0"/>
                </a:rPr>
                <a:t>Ccatcca</a:t>
              </a:r>
            </a:p>
            <a:p>
              <a:pPr algn="ctr" eaLnBrk="1" fontAlgn="base" hangingPunct="1">
                <a:lnSpc>
                  <a:spcPts val="633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s-PE" sz="703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itchFamily="34" charset="0"/>
                  <a:sym typeface="Chalkboard" charset="0"/>
                </a:rPr>
                <a:t>Km. 24</a:t>
              </a:r>
            </a:p>
          </p:txBody>
        </p:sp>
      </p:grpSp>
      <p:sp>
        <p:nvSpPr>
          <p:cNvPr id="6" name="5 CuadroTexto"/>
          <p:cNvSpPr txBox="1"/>
          <p:nvPr/>
        </p:nvSpPr>
        <p:spPr>
          <a:xfrm>
            <a:off x="815757" y="2896680"/>
            <a:ext cx="1483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u="sng" dirty="0" smtClean="0"/>
              <a:t>TRAMO 2</a:t>
            </a:r>
            <a:endParaRPr lang="es-ES" sz="1400" b="1" u="sng" dirty="0"/>
          </a:p>
        </p:txBody>
      </p:sp>
      <p:sp>
        <p:nvSpPr>
          <p:cNvPr id="17" name="16 Rectángulo"/>
          <p:cNvSpPr/>
          <p:nvPr/>
        </p:nvSpPr>
        <p:spPr>
          <a:xfrm>
            <a:off x="4612004" y="3985530"/>
            <a:ext cx="463987" cy="150238"/>
          </a:xfrm>
          <a:prstGeom prst="rect">
            <a:avLst/>
          </a:prstGeom>
          <a:solidFill>
            <a:srgbClr val="009242"/>
          </a:solidFill>
          <a:ln w="50800" cmpd="thickThin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83" tIns="32036" rIns="64083" bIns="32036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PE" sz="703" dirty="0">
                <a:solidFill>
                  <a:prstClr val="white"/>
                </a:solidFill>
                <a:sym typeface="Chalkboard" charset="0"/>
              </a:rPr>
              <a:t>URCOS</a:t>
            </a:r>
          </a:p>
        </p:txBody>
      </p:sp>
      <p:sp>
        <p:nvSpPr>
          <p:cNvPr id="2" name="1 Elipse"/>
          <p:cNvSpPr/>
          <p:nvPr/>
        </p:nvSpPr>
        <p:spPr>
          <a:xfrm>
            <a:off x="7837603" y="3356609"/>
            <a:ext cx="154889" cy="11656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83" tIns="32036" rIns="64083" bIns="32036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PE" sz="3023">
              <a:solidFill>
                <a:prstClr val="white"/>
              </a:solidFill>
              <a:sym typeface="Chalkboard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61992" y="1137536"/>
            <a:ext cx="8277174" cy="1850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chemeClr val="tx1"/>
                </a:solidFill>
              </a:rPr>
              <a:t>CRONOGRAMA RESUMEN 2018</a:t>
            </a:r>
            <a:endParaRPr lang="es-ES" b="1" dirty="0">
              <a:solidFill>
                <a:schemeClr val="tx1"/>
              </a:solidFill>
            </a:endParaRPr>
          </a:p>
        </p:txBody>
      </p:sp>
      <p:grpSp>
        <p:nvGrpSpPr>
          <p:cNvPr id="22" name="21 Grupo"/>
          <p:cNvGrpSpPr/>
          <p:nvPr/>
        </p:nvGrpSpPr>
        <p:grpSpPr>
          <a:xfrm>
            <a:off x="526868" y="3173762"/>
            <a:ext cx="4045132" cy="307777"/>
            <a:chOff x="495696" y="4950460"/>
            <a:chExt cx="4045132" cy="410243"/>
          </a:xfrm>
        </p:grpSpPr>
        <p:sp>
          <p:nvSpPr>
            <p:cNvPr id="4" name="3 CuadroTexto"/>
            <p:cNvSpPr txBox="1"/>
            <p:nvPr/>
          </p:nvSpPr>
          <p:spPr>
            <a:xfrm>
              <a:off x="763991" y="4950460"/>
              <a:ext cx="3776837" cy="410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1400" dirty="0"/>
                <a:t>6</a:t>
              </a:r>
              <a:r>
                <a:rPr lang="es-PE" sz="1400" dirty="0" smtClean="0"/>
                <a:t> Obras Accesorias</a:t>
              </a:r>
              <a:endParaRPr lang="es-ES" sz="1400" dirty="0"/>
            </a:p>
          </p:txBody>
        </p:sp>
        <p:sp>
          <p:nvSpPr>
            <p:cNvPr id="78" name="77 Elipse"/>
            <p:cNvSpPr/>
            <p:nvPr/>
          </p:nvSpPr>
          <p:spPr>
            <a:xfrm>
              <a:off x="495696" y="5108894"/>
              <a:ext cx="144000" cy="144000"/>
            </a:xfrm>
            <a:prstGeom prst="ellipse">
              <a:avLst/>
            </a:prstGeom>
            <a:solidFill>
              <a:srgbClr val="0000F6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4083" tIns="32036" rIns="64083" bIns="32036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PE" sz="3023">
                <a:solidFill>
                  <a:prstClr val="white"/>
                </a:solidFill>
                <a:sym typeface="Chalkboard" charset="0"/>
              </a:endParaRPr>
            </a:p>
          </p:txBody>
        </p:sp>
      </p:grpSp>
      <p:grpSp>
        <p:nvGrpSpPr>
          <p:cNvPr id="23" name="22 Grupo"/>
          <p:cNvGrpSpPr/>
          <p:nvPr/>
        </p:nvGrpSpPr>
        <p:grpSpPr>
          <a:xfrm>
            <a:off x="508253" y="3746663"/>
            <a:ext cx="3415675" cy="523220"/>
            <a:chOff x="458821" y="5238491"/>
            <a:chExt cx="3415675" cy="697412"/>
          </a:xfrm>
        </p:grpSpPr>
        <p:sp>
          <p:nvSpPr>
            <p:cNvPr id="70" name="69 CuadroTexto"/>
            <p:cNvSpPr txBox="1"/>
            <p:nvPr/>
          </p:nvSpPr>
          <p:spPr>
            <a:xfrm>
              <a:off x="744244" y="5238491"/>
              <a:ext cx="3130252" cy="697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1400" dirty="0"/>
                <a:t>4</a:t>
              </a:r>
              <a:r>
                <a:rPr lang="es-PE" sz="1400" dirty="0" smtClean="0"/>
                <a:t> Trabajos de Mantenimiento de Emergencia</a:t>
              </a:r>
              <a:endParaRPr lang="es-ES" sz="1400" dirty="0"/>
            </a:p>
          </p:txBody>
        </p:sp>
        <p:sp>
          <p:nvSpPr>
            <p:cNvPr id="77" name="76 Elipse"/>
            <p:cNvSpPr/>
            <p:nvPr/>
          </p:nvSpPr>
          <p:spPr>
            <a:xfrm>
              <a:off x="458821" y="5449104"/>
              <a:ext cx="144000" cy="144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4083" tIns="32036" rIns="64083" bIns="32036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PE" sz="3023">
                <a:solidFill>
                  <a:prstClr val="white"/>
                </a:solidFill>
                <a:sym typeface="Chalkboard" charset="0"/>
              </a:endParaRPr>
            </a:p>
          </p:txBody>
        </p:sp>
      </p:grpSp>
      <p:sp>
        <p:nvSpPr>
          <p:cNvPr id="62" name="61 Rectángulo"/>
          <p:cNvSpPr/>
          <p:nvPr/>
        </p:nvSpPr>
        <p:spPr>
          <a:xfrm>
            <a:off x="5974645" y="1714897"/>
            <a:ext cx="2471900" cy="756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62 Rectángulo"/>
          <p:cNvSpPr/>
          <p:nvPr/>
        </p:nvSpPr>
        <p:spPr>
          <a:xfrm>
            <a:off x="5976432" y="1875795"/>
            <a:ext cx="2484000" cy="7634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1" name="70 Rectángulo"/>
          <p:cNvSpPr/>
          <p:nvPr/>
        </p:nvSpPr>
        <p:spPr>
          <a:xfrm>
            <a:off x="5981033" y="2037863"/>
            <a:ext cx="2465512" cy="7547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3" name="72 Rectángulo"/>
          <p:cNvSpPr/>
          <p:nvPr/>
        </p:nvSpPr>
        <p:spPr>
          <a:xfrm>
            <a:off x="4543324" y="2220187"/>
            <a:ext cx="4277817" cy="76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6" name="75 Forma libre"/>
          <p:cNvSpPr/>
          <p:nvPr/>
        </p:nvSpPr>
        <p:spPr>
          <a:xfrm>
            <a:off x="5112204" y="3379076"/>
            <a:ext cx="2794425" cy="743626"/>
          </a:xfrm>
          <a:custGeom>
            <a:avLst/>
            <a:gdLst>
              <a:gd name="connsiteX0" fmla="*/ 0 w 3436620"/>
              <a:gd name="connsiteY0" fmla="*/ 1409700 h 1409700"/>
              <a:gd name="connsiteX1" fmla="*/ 83820 w 3436620"/>
              <a:gd name="connsiteY1" fmla="*/ 1386840 h 1409700"/>
              <a:gd name="connsiteX2" fmla="*/ 99060 w 3436620"/>
              <a:gd name="connsiteY2" fmla="*/ 1363980 h 1409700"/>
              <a:gd name="connsiteX3" fmla="*/ 106680 w 3436620"/>
              <a:gd name="connsiteY3" fmla="*/ 1249680 h 1409700"/>
              <a:gd name="connsiteX4" fmla="*/ 152400 w 3436620"/>
              <a:gd name="connsiteY4" fmla="*/ 1234440 h 1409700"/>
              <a:gd name="connsiteX5" fmla="*/ 198120 w 3436620"/>
              <a:gd name="connsiteY5" fmla="*/ 1242060 h 1409700"/>
              <a:gd name="connsiteX6" fmla="*/ 205740 w 3436620"/>
              <a:gd name="connsiteY6" fmla="*/ 1272540 h 1409700"/>
              <a:gd name="connsiteX7" fmla="*/ 236220 w 3436620"/>
              <a:gd name="connsiteY7" fmla="*/ 1303020 h 1409700"/>
              <a:gd name="connsiteX8" fmla="*/ 243840 w 3436620"/>
              <a:gd name="connsiteY8" fmla="*/ 1325880 h 1409700"/>
              <a:gd name="connsiteX9" fmla="*/ 266700 w 3436620"/>
              <a:gd name="connsiteY9" fmla="*/ 1333500 h 1409700"/>
              <a:gd name="connsiteX10" fmla="*/ 396240 w 3436620"/>
              <a:gd name="connsiteY10" fmla="*/ 1341120 h 1409700"/>
              <a:gd name="connsiteX11" fmla="*/ 457200 w 3436620"/>
              <a:gd name="connsiteY11" fmla="*/ 1356360 h 1409700"/>
              <a:gd name="connsiteX12" fmla="*/ 487680 w 3436620"/>
              <a:gd name="connsiteY12" fmla="*/ 1363980 h 1409700"/>
              <a:gd name="connsiteX13" fmla="*/ 525780 w 3436620"/>
              <a:gd name="connsiteY13" fmla="*/ 1318260 h 1409700"/>
              <a:gd name="connsiteX14" fmla="*/ 563880 w 3436620"/>
              <a:gd name="connsiteY14" fmla="*/ 1272540 h 1409700"/>
              <a:gd name="connsiteX15" fmla="*/ 594360 w 3436620"/>
              <a:gd name="connsiteY15" fmla="*/ 1264920 h 1409700"/>
              <a:gd name="connsiteX16" fmla="*/ 655320 w 3436620"/>
              <a:gd name="connsiteY16" fmla="*/ 1287780 h 1409700"/>
              <a:gd name="connsiteX17" fmla="*/ 662940 w 3436620"/>
              <a:gd name="connsiteY17" fmla="*/ 1310640 h 1409700"/>
              <a:gd name="connsiteX18" fmla="*/ 708660 w 3436620"/>
              <a:gd name="connsiteY18" fmla="*/ 1348740 h 1409700"/>
              <a:gd name="connsiteX19" fmla="*/ 845820 w 3436620"/>
              <a:gd name="connsiteY19" fmla="*/ 1341120 h 1409700"/>
              <a:gd name="connsiteX20" fmla="*/ 868680 w 3436620"/>
              <a:gd name="connsiteY20" fmla="*/ 1318260 h 1409700"/>
              <a:gd name="connsiteX21" fmla="*/ 899160 w 3436620"/>
              <a:gd name="connsiteY21" fmla="*/ 1295400 h 1409700"/>
              <a:gd name="connsiteX22" fmla="*/ 967740 w 3436620"/>
              <a:gd name="connsiteY22" fmla="*/ 1211580 h 1409700"/>
              <a:gd name="connsiteX23" fmla="*/ 975360 w 3436620"/>
              <a:gd name="connsiteY23" fmla="*/ 1181100 h 1409700"/>
              <a:gd name="connsiteX24" fmla="*/ 1013460 w 3436620"/>
              <a:gd name="connsiteY24" fmla="*/ 1135380 h 1409700"/>
              <a:gd name="connsiteX25" fmla="*/ 1028700 w 3436620"/>
              <a:gd name="connsiteY25" fmla="*/ 1089660 h 1409700"/>
              <a:gd name="connsiteX26" fmla="*/ 1165860 w 3436620"/>
              <a:gd name="connsiteY26" fmla="*/ 1097280 h 1409700"/>
              <a:gd name="connsiteX27" fmla="*/ 1181100 w 3436620"/>
              <a:gd name="connsiteY27" fmla="*/ 1074420 h 1409700"/>
              <a:gd name="connsiteX28" fmla="*/ 1234440 w 3436620"/>
              <a:gd name="connsiteY28" fmla="*/ 1043940 h 1409700"/>
              <a:gd name="connsiteX29" fmla="*/ 1280160 w 3436620"/>
              <a:gd name="connsiteY29" fmla="*/ 1005840 h 1409700"/>
              <a:gd name="connsiteX30" fmla="*/ 1310640 w 3436620"/>
              <a:gd name="connsiteY30" fmla="*/ 998220 h 1409700"/>
              <a:gd name="connsiteX31" fmla="*/ 1341120 w 3436620"/>
              <a:gd name="connsiteY31" fmla="*/ 899160 h 1409700"/>
              <a:gd name="connsiteX32" fmla="*/ 1363980 w 3436620"/>
              <a:gd name="connsiteY32" fmla="*/ 883920 h 1409700"/>
              <a:gd name="connsiteX33" fmla="*/ 1409700 w 3436620"/>
              <a:gd name="connsiteY33" fmla="*/ 853440 h 1409700"/>
              <a:gd name="connsiteX34" fmla="*/ 1447800 w 3436620"/>
              <a:gd name="connsiteY34" fmla="*/ 815340 h 1409700"/>
              <a:gd name="connsiteX35" fmla="*/ 1493520 w 3436620"/>
              <a:gd name="connsiteY35" fmla="*/ 784860 h 1409700"/>
              <a:gd name="connsiteX36" fmla="*/ 1554480 w 3436620"/>
              <a:gd name="connsiteY36" fmla="*/ 792480 h 1409700"/>
              <a:gd name="connsiteX37" fmla="*/ 1577340 w 3436620"/>
              <a:gd name="connsiteY37" fmla="*/ 800100 h 1409700"/>
              <a:gd name="connsiteX38" fmla="*/ 1623060 w 3436620"/>
              <a:gd name="connsiteY38" fmla="*/ 807720 h 1409700"/>
              <a:gd name="connsiteX39" fmla="*/ 1684020 w 3436620"/>
              <a:gd name="connsiteY39" fmla="*/ 822960 h 1409700"/>
              <a:gd name="connsiteX40" fmla="*/ 1851660 w 3436620"/>
              <a:gd name="connsiteY40" fmla="*/ 845820 h 1409700"/>
              <a:gd name="connsiteX41" fmla="*/ 1897380 w 3436620"/>
              <a:gd name="connsiteY41" fmla="*/ 876300 h 1409700"/>
              <a:gd name="connsiteX42" fmla="*/ 1927860 w 3436620"/>
              <a:gd name="connsiteY42" fmla="*/ 883920 h 1409700"/>
              <a:gd name="connsiteX43" fmla="*/ 1950720 w 3436620"/>
              <a:gd name="connsiteY43" fmla="*/ 891540 h 1409700"/>
              <a:gd name="connsiteX44" fmla="*/ 2026920 w 3436620"/>
              <a:gd name="connsiteY44" fmla="*/ 899160 h 1409700"/>
              <a:gd name="connsiteX45" fmla="*/ 2118360 w 3436620"/>
              <a:gd name="connsiteY45" fmla="*/ 876300 h 1409700"/>
              <a:gd name="connsiteX46" fmla="*/ 2125980 w 3436620"/>
              <a:gd name="connsiteY46" fmla="*/ 853440 h 1409700"/>
              <a:gd name="connsiteX47" fmla="*/ 2133600 w 3436620"/>
              <a:gd name="connsiteY47" fmla="*/ 762000 h 1409700"/>
              <a:gd name="connsiteX48" fmla="*/ 2179320 w 3436620"/>
              <a:gd name="connsiteY48" fmla="*/ 731520 h 1409700"/>
              <a:gd name="connsiteX49" fmla="*/ 2186940 w 3436620"/>
              <a:gd name="connsiteY49" fmla="*/ 693420 h 1409700"/>
              <a:gd name="connsiteX50" fmla="*/ 2171700 w 3436620"/>
              <a:gd name="connsiteY50" fmla="*/ 601980 h 1409700"/>
              <a:gd name="connsiteX51" fmla="*/ 2186940 w 3436620"/>
              <a:gd name="connsiteY51" fmla="*/ 548640 h 1409700"/>
              <a:gd name="connsiteX52" fmla="*/ 2209800 w 3436620"/>
              <a:gd name="connsiteY52" fmla="*/ 533400 h 1409700"/>
              <a:gd name="connsiteX53" fmla="*/ 2202180 w 3436620"/>
              <a:gd name="connsiteY53" fmla="*/ 426720 h 1409700"/>
              <a:gd name="connsiteX54" fmla="*/ 2156460 w 3436620"/>
              <a:gd name="connsiteY54" fmla="*/ 411480 h 1409700"/>
              <a:gd name="connsiteX55" fmla="*/ 2133600 w 3436620"/>
              <a:gd name="connsiteY55" fmla="*/ 403860 h 1409700"/>
              <a:gd name="connsiteX56" fmla="*/ 2110740 w 3436620"/>
              <a:gd name="connsiteY56" fmla="*/ 358140 h 1409700"/>
              <a:gd name="connsiteX57" fmla="*/ 2118360 w 3436620"/>
              <a:gd name="connsiteY57" fmla="*/ 243840 h 1409700"/>
              <a:gd name="connsiteX58" fmla="*/ 2164080 w 3436620"/>
              <a:gd name="connsiteY58" fmla="*/ 213360 h 1409700"/>
              <a:gd name="connsiteX59" fmla="*/ 2209800 w 3436620"/>
              <a:gd name="connsiteY59" fmla="*/ 198120 h 1409700"/>
              <a:gd name="connsiteX60" fmla="*/ 2278380 w 3436620"/>
              <a:gd name="connsiteY60" fmla="*/ 182880 h 1409700"/>
              <a:gd name="connsiteX61" fmla="*/ 2301240 w 3436620"/>
              <a:gd name="connsiteY61" fmla="*/ 167640 h 1409700"/>
              <a:gd name="connsiteX62" fmla="*/ 2346960 w 3436620"/>
              <a:gd name="connsiteY62" fmla="*/ 160020 h 1409700"/>
              <a:gd name="connsiteX63" fmla="*/ 2362200 w 3436620"/>
              <a:gd name="connsiteY63" fmla="*/ 137160 h 1409700"/>
              <a:gd name="connsiteX64" fmla="*/ 2385060 w 3436620"/>
              <a:gd name="connsiteY64" fmla="*/ 129540 h 1409700"/>
              <a:gd name="connsiteX65" fmla="*/ 2461260 w 3436620"/>
              <a:gd name="connsiteY65" fmla="*/ 76200 h 1409700"/>
              <a:gd name="connsiteX66" fmla="*/ 2484120 w 3436620"/>
              <a:gd name="connsiteY66" fmla="*/ 60960 h 1409700"/>
              <a:gd name="connsiteX67" fmla="*/ 2667000 w 3436620"/>
              <a:gd name="connsiteY67" fmla="*/ 60960 h 1409700"/>
              <a:gd name="connsiteX68" fmla="*/ 2705100 w 3436620"/>
              <a:gd name="connsiteY68" fmla="*/ 53340 h 1409700"/>
              <a:gd name="connsiteX69" fmla="*/ 2712720 w 3436620"/>
              <a:gd name="connsiteY69" fmla="*/ 30480 h 1409700"/>
              <a:gd name="connsiteX70" fmla="*/ 2758440 w 3436620"/>
              <a:gd name="connsiteY70" fmla="*/ 0 h 1409700"/>
              <a:gd name="connsiteX71" fmla="*/ 2811780 w 3436620"/>
              <a:gd name="connsiteY71" fmla="*/ 15240 h 1409700"/>
              <a:gd name="connsiteX72" fmla="*/ 2872740 w 3436620"/>
              <a:gd name="connsiteY72" fmla="*/ 45720 h 1409700"/>
              <a:gd name="connsiteX73" fmla="*/ 3002280 w 3436620"/>
              <a:gd name="connsiteY73" fmla="*/ 53340 h 1409700"/>
              <a:gd name="connsiteX74" fmla="*/ 3025140 w 3436620"/>
              <a:gd name="connsiteY74" fmla="*/ 60960 h 1409700"/>
              <a:gd name="connsiteX75" fmla="*/ 3253740 w 3436620"/>
              <a:gd name="connsiteY75" fmla="*/ 45720 h 1409700"/>
              <a:gd name="connsiteX76" fmla="*/ 3284220 w 3436620"/>
              <a:gd name="connsiteY76" fmla="*/ 53340 h 1409700"/>
              <a:gd name="connsiteX77" fmla="*/ 3307080 w 3436620"/>
              <a:gd name="connsiteY77" fmla="*/ 60960 h 1409700"/>
              <a:gd name="connsiteX78" fmla="*/ 3375660 w 3436620"/>
              <a:gd name="connsiteY78" fmla="*/ 76200 h 1409700"/>
              <a:gd name="connsiteX79" fmla="*/ 3398520 w 3436620"/>
              <a:gd name="connsiteY79" fmla="*/ 83820 h 1409700"/>
              <a:gd name="connsiteX80" fmla="*/ 3436620 w 3436620"/>
              <a:gd name="connsiteY80" fmla="*/ 8382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3436620" h="1409700">
                <a:moveTo>
                  <a:pt x="0" y="1409700"/>
                </a:moveTo>
                <a:cubicBezTo>
                  <a:pt x="36060" y="1405192"/>
                  <a:pt x="59121" y="1411539"/>
                  <a:pt x="83820" y="1386840"/>
                </a:cubicBezTo>
                <a:cubicBezTo>
                  <a:pt x="90296" y="1380364"/>
                  <a:pt x="93980" y="1371600"/>
                  <a:pt x="99060" y="1363980"/>
                </a:cubicBezTo>
                <a:cubicBezTo>
                  <a:pt x="97712" y="1349157"/>
                  <a:pt x="75937" y="1272737"/>
                  <a:pt x="106680" y="1249680"/>
                </a:cubicBezTo>
                <a:cubicBezTo>
                  <a:pt x="119531" y="1240041"/>
                  <a:pt x="152400" y="1234440"/>
                  <a:pt x="152400" y="1234440"/>
                </a:cubicBezTo>
                <a:cubicBezTo>
                  <a:pt x="167640" y="1236980"/>
                  <a:pt x="185548" y="1233080"/>
                  <a:pt x="198120" y="1242060"/>
                </a:cubicBezTo>
                <a:cubicBezTo>
                  <a:pt x="206642" y="1248147"/>
                  <a:pt x="200189" y="1263659"/>
                  <a:pt x="205740" y="1272540"/>
                </a:cubicBezTo>
                <a:cubicBezTo>
                  <a:pt x="213355" y="1284724"/>
                  <a:pt x="226060" y="1292860"/>
                  <a:pt x="236220" y="1303020"/>
                </a:cubicBezTo>
                <a:cubicBezTo>
                  <a:pt x="238760" y="1310640"/>
                  <a:pt x="238160" y="1320200"/>
                  <a:pt x="243840" y="1325880"/>
                </a:cubicBezTo>
                <a:cubicBezTo>
                  <a:pt x="249520" y="1331560"/>
                  <a:pt x="258708" y="1332701"/>
                  <a:pt x="266700" y="1333500"/>
                </a:cubicBezTo>
                <a:cubicBezTo>
                  <a:pt x="309740" y="1337804"/>
                  <a:pt x="353060" y="1338580"/>
                  <a:pt x="396240" y="1341120"/>
                </a:cubicBezTo>
                <a:lnTo>
                  <a:pt x="457200" y="1356360"/>
                </a:lnTo>
                <a:lnTo>
                  <a:pt x="487680" y="1363980"/>
                </a:lnTo>
                <a:cubicBezTo>
                  <a:pt x="525518" y="1307223"/>
                  <a:pt x="476887" y="1376932"/>
                  <a:pt x="525780" y="1318260"/>
                </a:cubicBezTo>
                <a:cubicBezTo>
                  <a:pt x="540126" y="1301045"/>
                  <a:pt x="542630" y="1284683"/>
                  <a:pt x="563880" y="1272540"/>
                </a:cubicBezTo>
                <a:cubicBezTo>
                  <a:pt x="572973" y="1267344"/>
                  <a:pt x="584200" y="1267460"/>
                  <a:pt x="594360" y="1264920"/>
                </a:cubicBezTo>
                <a:cubicBezTo>
                  <a:pt x="615013" y="1269051"/>
                  <a:pt x="640371" y="1269093"/>
                  <a:pt x="655320" y="1287780"/>
                </a:cubicBezTo>
                <a:cubicBezTo>
                  <a:pt x="660338" y="1294052"/>
                  <a:pt x="658955" y="1303666"/>
                  <a:pt x="662940" y="1310640"/>
                </a:cubicBezTo>
                <a:cubicBezTo>
                  <a:pt x="682478" y="1344832"/>
                  <a:pt x="678901" y="1338820"/>
                  <a:pt x="708660" y="1348740"/>
                </a:cubicBezTo>
                <a:cubicBezTo>
                  <a:pt x="754380" y="1346200"/>
                  <a:pt x="800838" y="1349688"/>
                  <a:pt x="845820" y="1341120"/>
                </a:cubicBezTo>
                <a:cubicBezTo>
                  <a:pt x="856406" y="1339104"/>
                  <a:pt x="860498" y="1325273"/>
                  <a:pt x="868680" y="1318260"/>
                </a:cubicBezTo>
                <a:cubicBezTo>
                  <a:pt x="878323" y="1309995"/>
                  <a:pt x="889000" y="1303020"/>
                  <a:pt x="899160" y="1295400"/>
                </a:cubicBezTo>
                <a:cubicBezTo>
                  <a:pt x="917922" y="1201588"/>
                  <a:pt x="888757" y="1222863"/>
                  <a:pt x="967740" y="1211580"/>
                </a:cubicBezTo>
                <a:cubicBezTo>
                  <a:pt x="970280" y="1201420"/>
                  <a:pt x="970164" y="1190193"/>
                  <a:pt x="975360" y="1181100"/>
                </a:cubicBezTo>
                <a:cubicBezTo>
                  <a:pt x="1011249" y="1118294"/>
                  <a:pt x="986673" y="1195651"/>
                  <a:pt x="1013460" y="1135380"/>
                </a:cubicBezTo>
                <a:cubicBezTo>
                  <a:pt x="1019984" y="1120700"/>
                  <a:pt x="1028700" y="1089660"/>
                  <a:pt x="1028700" y="1089660"/>
                </a:cubicBezTo>
                <a:cubicBezTo>
                  <a:pt x="1114425" y="1111091"/>
                  <a:pt x="1068819" y="1106984"/>
                  <a:pt x="1165860" y="1097280"/>
                </a:cubicBezTo>
                <a:cubicBezTo>
                  <a:pt x="1170940" y="1089660"/>
                  <a:pt x="1174624" y="1080896"/>
                  <a:pt x="1181100" y="1074420"/>
                </a:cubicBezTo>
                <a:cubicBezTo>
                  <a:pt x="1199098" y="1056422"/>
                  <a:pt x="1213522" y="1058881"/>
                  <a:pt x="1234440" y="1043940"/>
                </a:cubicBezTo>
                <a:cubicBezTo>
                  <a:pt x="1261903" y="1024323"/>
                  <a:pt x="1249925" y="1018798"/>
                  <a:pt x="1280160" y="1005840"/>
                </a:cubicBezTo>
                <a:cubicBezTo>
                  <a:pt x="1289786" y="1001715"/>
                  <a:pt x="1300480" y="1000760"/>
                  <a:pt x="1310640" y="998220"/>
                </a:cubicBezTo>
                <a:cubicBezTo>
                  <a:pt x="1369279" y="920035"/>
                  <a:pt x="1292292" y="1033436"/>
                  <a:pt x="1341120" y="899160"/>
                </a:cubicBezTo>
                <a:cubicBezTo>
                  <a:pt x="1344250" y="890553"/>
                  <a:pt x="1356945" y="889783"/>
                  <a:pt x="1363980" y="883920"/>
                </a:cubicBezTo>
                <a:cubicBezTo>
                  <a:pt x="1402033" y="852209"/>
                  <a:pt x="1369526" y="866831"/>
                  <a:pt x="1409700" y="853440"/>
                </a:cubicBezTo>
                <a:cubicBezTo>
                  <a:pt x="1437640" y="811530"/>
                  <a:pt x="1409700" y="847090"/>
                  <a:pt x="1447800" y="815340"/>
                </a:cubicBezTo>
                <a:cubicBezTo>
                  <a:pt x="1485853" y="783629"/>
                  <a:pt x="1453346" y="798251"/>
                  <a:pt x="1493520" y="784860"/>
                </a:cubicBezTo>
                <a:cubicBezTo>
                  <a:pt x="1513840" y="787400"/>
                  <a:pt x="1534332" y="788817"/>
                  <a:pt x="1554480" y="792480"/>
                </a:cubicBezTo>
                <a:cubicBezTo>
                  <a:pt x="1562383" y="793917"/>
                  <a:pt x="1569499" y="798358"/>
                  <a:pt x="1577340" y="800100"/>
                </a:cubicBezTo>
                <a:cubicBezTo>
                  <a:pt x="1592422" y="803452"/>
                  <a:pt x="1607978" y="804368"/>
                  <a:pt x="1623060" y="807720"/>
                </a:cubicBezTo>
                <a:cubicBezTo>
                  <a:pt x="1690968" y="822811"/>
                  <a:pt x="1585218" y="808323"/>
                  <a:pt x="1684020" y="822960"/>
                </a:cubicBezTo>
                <a:cubicBezTo>
                  <a:pt x="1739808" y="831225"/>
                  <a:pt x="1795780" y="838200"/>
                  <a:pt x="1851660" y="845820"/>
                </a:cubicBezTo>
                <a:cubicBezTo>
                  <a:pt x="1866900" y="855980"/>
                  <a:pt x="1879611" y="871858"/>
                  <a:pt x="1897380" y="876300"/>
                </a:cubicBezTo>
                <a:cubicBezTo>
                  <a:pt x="1907540" y="878840"/>
                  <a:pt x="1917790" y="881043"/>
                  <a:pt x="1927860" y="883920"/>
                </a:cubicBezTo>
                <a:cubicBezTo>
                  <a:pt x="1935583" y="886127"/>
                  <a:pt x="1942781" y="890319"/>
                  <a:pt x="1950720" y="891540"/>
                </a:cubicBezTo>
                <a:cubicBezTo>
                  <a:pt x="1975950" y="895422"/>
                  <a:pt x="2001520" y="896620"/>
                  <a:pt x="2026920" y="899160"/>
                </a:cubicBezTo>
                <a:cubicBezTo>
                  <a:pt x="2050577" y="896531"/>
                  <a:pt x="2097873" y="901908"/>
                  <a:pt x="2118360" y="876300"/>
                </a:cubicBezTo>
                <a:cubicBezTo>
                  <a:pt x="2123378" y="870028"/>
                  <a:pt x="2123440" y="861060"/>
                  <a:pt x="2125980" y="853440"/>
                </a:cubicBezTo>
                <a:cubicBezTo>
                  <a:pt x="2128520" y="822960"/>
                  <a:pt x="2121341" y="790021"/>
                  <a:pt x="2133600" y="762000"/>
                </a:cubicBezTo>
                <a:cubicBezTo>
                  <a:pt x="2140941" y="745219"/>
                  <a:pt x="2179320" y="731520"/>
                  <a:pt x="2179320" y="731520"/>
                </a:cubicBezTo>
                <a:cubicBezTo>
                  <a:pt x="2181860" y="718820"/>
                  <a:pt x="2186940" y="706372"/>
                  <a:pt x="2186940" y="693420"/>
                </a:cubicBezTo>
                <a:cubicBezTo>
                  <a:pt x="2186940" y="642378"/>
                  <a:pt x="2183623" y="637748"/>
                  <a:pt x="2171700" y="601980"/>
                </a:cubicBezTo>
                <a:cubicBezTo>
                  <a:pt x="2172198" y="599989"/>
                  <a:pt x="2182965" y="553609"/>
                  <a:pt x="2186940" y="548640"/>
                </a:cubicBezTo>
                <a:cubicBezTo>
                  <a:pt x="2192661" y="541489"/>
                  <a:pt x="2202180" y="538480"/>
                  <a:pt x="2209800" y="533400"/>
                </a:cubicBezTo>
                <a:cubicBezTo>
                  <a:pt x="2207260" y="497840"/>
                  <a:pt x="2216469" y="459382"/>
                  <a:pt x="2202180" y="426720"/>
                </a:cubicBezTo>
                <a:cubicBezTo>
                  <a:pt x="2195741" y="412003"/>
                  <a:pt x="2171700" y="416560"/>
                  <a:pt x="2156460" y="411480"/>
                </a:cubicBezTo>
                <a:lnTo>
                  <a:pt x="2133600" y="403860"/>
                </a:lnTo>
                <a:cubicBezTo>
                  <a:pt x="2125895" y="392302"/>
                  <a:pt x="2110740" y="373914"/>
                  <a:pt x="2110740" y="358140"/>
                </a:cubicBezTo>
                <a:cubicBezTo>
                  <a:pt x="2110740" y="319955"/>
                  <a:pt x="2105159" y="279670"/>
                  <a:pt x="2118360" y="243840"/>
                </a:cubicBezTo>
                <a:cubicBezTo>
                  <a:pt x="2124692" y="226653"/>
                  <a:pt x="2146704" y="219152"/>
                  <a:pt x="2164080" y="213360"/>
                </a:cubicBezTo>
                <a:cubicBezTo>
                  <a:pt x="2179320" y="208280"/>
                  <a:pt x="2194048" y="201270"/>
                  <a:pt x="2209800" y="198120"/>
                </a:cubicBezTo>
                <a:cubicBezTo>
                  <a:pt x="2258169" y="188446"/>
                  <a:pt x="2235335" y="193641"/>
                  <a:pt x="2278380" y="182880"/>
                </a:cubicBezTo>
                <a:cubicBezTo>
                  <a:pt x="2286000" y="177800"/>
                  <a:pt x="2292552" y="170536"/>
                  <a:pt x="2301240" y="167640"/>
                </a:cubicBezTo>
                <a:cubicBezTo>
                  <a:pt x="2315897" y="162754"/>
                  <a:pt x="2333141" y="166930"/>
                  <a:pt x="2346960" y="160020"/>
                </a:cubicBezTo>
                <a:cubicBezTo>
                  <a:pt x="2355151" y="155924"/>
                  <a:pt x="2355049" y="142881"/>
                  <a:pt x="2362200" y="137160"/>
                </a:cubicBezTo>
                <a:cubicBezTo>
                  <a:pt x="2368472" y="132142"/>
                  <a:pt x="2377440" y="132080"/>
                  <a:pt x="2385060" y="129540"/>
                </a:cubicBezTo>
                <a:cubicBezTo>
                  <a:pt x="2438185" y="76415"/>
                  <a:pt x="2409871" y="89047"/>
                  <a:pt x="2461260" y="76200"/>
                </a:cubicBezTo>
                <a:cubicBezTo>
                  <a:pt x="2468880" y="71120"/>
                  <a:pt x="2475432" y="63856"/>
                  <a:pt x="2484120" y="60960"/>
                </a:cubicBezTo>
                <a:cubicBezTo>
                  <a:pt x="2536056" y="43648"/>
                  <a:pt x="2629857" y="58896"/>
                  <a:pt x="2667000" y="60960"/>
                </a:cubicBezTo>
                <a:cubicBezTo>
                  <a:pt x="2679700" y="58420"/>
                  <a:pt x="2694324" y="60524"/>
                  <a:pt x="2705100" y="53340"/>
                </a:cubicBezTo>
                <a:cubicBezTo>
                  <a:pt x="2711783" y="48885"/>
                  <a:pt x="2707040" y="36160"/>
                  <a:pt x="2712720" y="30480"/>
                </a:cubicBezTo>
                <a:cubicBezTo>
                  <a:pt x="2725672" y="17528"/>
                  <a:pt x="2758440" y="0"/>
                  <a:pt x="2758440" y="0"/>
                </a:cubicBezTo>
                <a:cubicBezTo>
                  <a:pt x="2771373" y="3233"/>
                  <a:pt x="2798419" y="9167"/>
                  <a:pt x="2811780" y="15240"/>
                </a:cubicBezTo>
                <a:cubicBezTo>
                  <a:pt x="2832462" y="24641"/>
                  <a:pt x="2850061" y="44386"/>
                  <a:pt x="2872740" y="45720"/>
                </a:cubicBezTo>
                <a:lnTo>
                  <a:pt x="3002280" y="53340"/>
                </a:lnTo>
                <a:cubicBezTo>
                  <a:pt x="3009900" y="55880"/>
                  <a:pt x="3017108" y="60960"/>
                  <a:pt x="3025140" y="60960"/>
                </a:cubicBezTo>
                <a:cubicBezTo>
                  <a:pt x="3215155" y="60960"/>
                  <a:pt x="3168555" y="74115"/>
                  <a:pt x="3253740" y="45720"/>
                </a:cubicBezTo>
                <a:cubicBezTo>
                  <a:pt x="3263900" y="48260"/>
                  <a:pt x="3274150" y="50463"/>
                  <a:pt x="3284220" y="53340"/>
                </a:cubicBezTo>
                <a:cubicBezTo>
                  <a:pt x="3291943" y="55547"/>
                  <a:pt x="3299288" y="59012"/>
                  <a:pt x="3307080" y="60960"/>
                </a:cubicBezTo>
                <a:cubicBezTo>
                  <a:pt x="3329798" y="66640"/>
                  <a:pt x="3352942" y="70520"/>
                  <a:pt x="3375660" y="76200"/>
                </a:cubicBezTo>
                <a:cubicBezTo>
                  <a:pt x="3383452" y="78148"/>
                  <a:pt x="3390550" y="82824"/>
                  <a:pt x="3398520" y="83820"/>
                </a:cubicBezTo>
                <a:cubicBezTo>
                  <a:pt x="3411122" y="85395"/>
                  <a:pt x="3423920" y="83820"/>
                  <a:pt x="3436620" y="83820"/>
                </a:cubicBezTo>
              </a:path>
            </a:pathLst>
          </a:custGeom>
          <a:noFill/>
          <a:ln w="6032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83" tIns="32036" rIns="64083" bIns="32036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PE" sz="3023">
              <a:solidFill>
                <a:prstClr val="white"/>
              </a:solidFill>
              <a:sym typeface="Chalkboard" charset="0"/>
            </a:endParaRPr>
          </a:p>
        </p:txBody>
      </p:sp>
      <p:sp>
        <p:nvSpPr>
          <p:cNvPr id="59" name="58 Elipse"/>
          <p:cNvSpPr/>
          <p:nvPr/>
        </p:nvSpPr>
        <p:spPr>
          <a:xfrm>
            <a:off x="7660162" y="3328781"/>
            <a:ext cx="144000" cy="108033"/>
          </a:xfrm>
          <a:prstGeom prst="ellipse">
            <a:avLst/>
          </a:prstGeom>
          <a:solidFill>
            <a:srgbClr val="0000F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83" tIns="32036" rIns="64083" bIns="32036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PE" sz="3023">
              <a:solidFill>
                <a:prstClr val="white"/>
              </a:solidFill>
              <a:sym typeface="Chalkboard" charset="0"/>
            </a:endParaRPr>
          </a:p>
        </p:txBody>
      </p:sp>
      <p:sp>
        <p:nvSpPr>
          <p:cNvPr id="65" name="64 Elipse"/>
          <p:cNvSpPr/>
          <p:nvPr/>
        </p:nvSpPr>
        <p:spPr>
          <a:xfrm>
            <a:off x="7516162" y="3339446"/>
            <a:ext cx="144000" cy="108033"/>
          </a:xfrm>
          <a:prstGeom prst="ellipse">
            <a:avLst/>
          </a:prstGeom>
          <a:solidFill>
            <a:srgbClr val="0000F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83" tIns="32036" rIns="64083" bIns="32036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PE" sz="3023">
              <a:solidFill>
                <a:prstClr val="white"/>
              </a:solidFill>
              <a:sym typeface="Chalkboard" charset="0"/>
            </a:endParaRPr>
          </a:p>
        </p:txBody>
      </p:sp>
      <p:sp>
        <p:nvSpPr>
          <p:cNvPr id="67" name="66 Elipse"/>
          <p:cNvSpPr/>
          <p:nvPr/>
        </p:nvSpPr>
        <p:spPr>
          <a:xfrm>
            <a:off x="6069409" y="3833429"/>
            <a:ext cx="144000" cy="108033"/>
          </a:xfrm>
          <a:prstGeom prst="ellipse">
            <a:avLst/>
          </a:prstGeom>
          <a:solidFill>
            <a:srgbClr val="0000F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83" tIns="32036" rIns="64083" bIns="32036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PE" sz="3023">
              <a:solidFill>
                <a:prstClr val="white"/>
              </a:solidFill>
              <a:sym typeface="Chalkboard" charset="0"/>
            </a:endParaRPr>
          </a:p>
        </p:txBody>
      </p:sp>
      <p:sp>
        <p:nvSpPr>
          <p:cNvPr id="68" name="67 Elipse"/>
          <p:cNvSpPr/>
          <p:nvPr/>
        </p:nvSpPr>
        <p:spPr>
          <a:xfrm>
            <a:off x="5189890" y="3980024"/>
            <a:ext cx="144000" cy="108033"/>
          </a:xfrm>
          <a:prstGeom prst="ellipse">
            <a:avLst/>
          </a:prstGeom>
          <a:solidFill>
            <a:srgbClr val="0000F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83" tIns="32036" rIns="64083" bIns="32036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PE" sz="3023">
              <a:solidFill>
                <a:prstClr val="white"/>
              </a:solidFill>
              <a:sym typeface="Chalkboard" charset="0"/>
            </a:endParaRPr>
          </a:p>
        </p:txBody>
      </p:sp>
      <p:sp>
        <p:nvSpPr>
          <p:cNvPr id="74" name="73 Elipse"/>
          <p:cNvSpPr/>
          <p:nvPr/>
        </p:nvSpPr>
        <p:spPr>
          <a:xfrm>
            <a:off x="6788057" y="3447014"/>
            <a:ext cx="144000" cy="108033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83" tIns="32036" rIns="64083" bIns="32036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PE" sz="3023">
              <a:solidFill>
                <a:prstClr val="white"/>
              </a:solidFill>
              <a:sym typeface="Chalkboard" charset="0"/>
            </a:endParaRPr>
          </a:p>
        </p:txBody>
      </p:sp>
      <p:sp>
        <p:nvSpPr>
          <p:cNvPr id="84" name="83 Elipse"/>
          <p:cNvSpPr/>
          <p:nvPr/>
        </p:nvSpPr>
        <p:spPr>
          <a:xfrm>
            <a:off x="5747404" y="3980024"/>
            <a:ext cx="144000" cy="108033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83" tIns="32036" rIns="64083" bIns="32036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PE" sz="3023">
              <a:solidFill>
                <a:prstClr val="white"/>
              </a:solidFill>
              <a:sym typeface="Chalkboard" charset="0"/>
            </a:endParaRPr>
          </a:p>
        </p:txBody>
      </p:sp>
      <p:grpSp>
        <p:nvGrpSpPr>
          <p:cNvPr id="79" name="78 Grupo"/>
          <p:cNvGrpSpPr/>
          <p:nvPr/>
        </p:nvGrpSpPr>
        <p:grpSpPr>
          <a:xfrm>
            <a:off x="448166" y="3446736"/>
            <a:ext cx="4123834" cy="307777"/>
            <a:chOff x="416995" y="5013176"/>
            <a:chExt cx="4123834" cy="410243"/>
          </a:xfrm>
        </p:grpSpPr>
        <p:sp>
          <p:nvSpPr>
            <p:cNvPr id="80" name="79 CuadroTexto"/>
            <p:cNvSpPr txBox="1"/>
            <p:nvPr/>
          </p:nvSpPr>
          <p:spPr>
            <a:xfrm>
              <a:off x="763992" y="5013176"/>
              <a:ext cx="3776837" cy="410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1400" dirty="0"/>
                <a:t>4</a:t>
              </a:r>
              <a:r>
                <a:rPr lang="es-PE" sz="1400" dirty="0" smtClean="0"/>
                <a:t> </a:t>
              </a:r>
              <a:r>
                <a:rPr lang="es-PE" sz="1400" dirty="0" err="1" smtClean="0"/>
                <a:t>ITM’s</a:t>
              </a:r>
              <a:endParaRPr lang="es-ES" sz="1400" dirty="0"/>
            </a:p>
          </p:txBody>
        </p:sp>
        <p:sp>
          <p:nvSpPr>
            <p:cNvPr id="81" name="80 Rectángulo"/>
            <p:cNvSpPr/>
            <p:nvPr/>
          </p:nvSpPr>
          <p:spPr>
            <a:xfrm>
              <a:off x="416995" y="5191681"/>
              <a:ext cx="295581" cy="8228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82" name="81 Grupo"/>
          <p:cNvGrpSpPr/>
          <p:nvPr/>
        </p:nvGrpSpPr>
        <p:grpSpPr>
          <a:xfrm>
            <a:off x="448165" y="4280991"/>
            <a:ext cx="4123835" cy="307777"/>
            <a:chOff x="416994" y="5446573"/>
            <a:chExt cx="4123835" cy="410243"/>
          </a:xfrm>
        </p:grpSpPr>
        <p:sp>
          <p:nvSpPr>
            <p:cNvPr id="83" name="82 CuadroTexto"/>
            <p:cNvSpPr txBox="1"/>
            <p:nvPr/>
          </p:nvSpPr>
          <p:spPr>
            <a:xfrm>
              <a:off x="763992" y="5446573"/>
              <a:ext cx="3776837" cy="410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1400" dirty="0" smtClean="0"/>
                <a:t>Mantenimiento Rutinario</a:t>
              </a:r>
              <a:endParaRPr lang="es-ES" sz="1400" dirty="0"/>
            </a:p>
          </p:txBody>
        </p:sp>
        <p:sp>
          <p:nvSpPr>
            <p:cNvPr id="86" name="85 Rectángulo"/>
            <p:cNvSpPr/>
            <p:nvPr/>
          </p:nvSpPr>
          <p:spPr>
            <a:xfrm>
              <a:off x="416994" y="5582568"/>
              <a:ext cx="295581" cy="8228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53" name="52 CuadroTexto"/>
          <p:cNvSpPr txBox="1"/>
          <p:nvPr/>
        </p:nvSpPr>
        <p:spPr>
          <a:xfrm>
            <a:off x="1259631" y="244906"/>
            <a:ext cx="7128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OBJETIVOS Y AGENDA  </a:t>
            </a:r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 – ASPECTOS OPERATIVOS - MANTENIMIENTO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53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9" name="1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sp>
        <p:nvSpPr>
          <p:cNvPr id="47" name="67 Elipse"/>
          <p:cNvSpPr/>
          <p:nvPr/>
        </p:nvSpPr>
        <p:spPr>
          <a:xfrm>
            <a:off x="6218382" y="3763957"/>
            <a:ext cx="144000" cy="108033"/>
          </a:xfrm>
          <a:prstGeom prst="ellipse">
            <a:avLst/>
          </a:prstGeom>
          <a:solidFill>
            <a:srgbClr val="0000F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83" tIns="32036" rIns="64083" bIns="32036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PE" sz="3023">
              <a:solidFill>
                <a:prstClr val="white"/>
              </a:solidFill>
              <a:sym typeface="Chalkboard" charset="0"/>
            </a:endParaRPr>
          </a:p>
        </p:txBody>
      </p:sp>
      <p:sp>
        <p:nvSpPr>
          <p:cNvPr id="48" name="67 Elipse"/>
          <p:cNvSpPr/>
          <p:nvPr/>
        </p:nvSpPr>
        <p:spPr>
          <a:xfrm>
            <a:off x="6362368" y="3724672"/>
            <a:ext cx="144000" cy="108033"/>
          </a:xfrm>
          <a:prstGeom prst="ellipse">
            <a:avLst/>
          </a:prstGeom>
          <a:solidFill>
            <a:srgbClr val="0000F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83" tIns="32036" rIns="64083" bIns="32036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PE" sz="3023">
              <a:solidFill>
                <a:prstClr val="white"/>
              </a:solidFill>
              <a:sym typeface="Chalkboard" charset="0"/>
            </a:endParaRPr>
          </a:p>
        </p:txBody>
      </p:sp>
      <p:sp>
        <p:nvSpPr>
          <p:cNvPr id="50" name="73 Elipse"/>
          <p:cNvSpPr/>
          <p:nvPr/>
        </p:nvSpPr>
        <p:spPr>
          <a:xfrm>
            <a:off x="6301792" y="3737204"/>
            <a:ext cx="144000" cy="108033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83" tIns="32036" rIns="64083" bIns="32036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PE" sz="3023">
              <a:solidFill>
                <a:prstClr val="white"/>
              </a:solidFill>
              <a:sym typeface="Chalkboard" charset="0"/>
            </a:endParaRPr>
          </a:p>
        </p:txBody>
      </p:sp>
      <p:sp>
        <p:nvSpPr>
          <p:cNvPr id="51" name="73 Elipse"/>
          <p:cNvSpPr/>
          <p:nvPr/>
        </p:nvSpPr>
        <p:spPr>
          <a:xfrm>
            <a:off x="5974645" y="3859931"/>
            <a:ext cx="144000" cy="108033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83" tIns="32036" rIns="64083" bIns="32036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PE" sz="3023">
              <a:solidFill>
                <a:prstClr val="white"/>
              </a:solidFill>
              <a:sym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8505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3 Conector recto"/>
          <p:cNvCxnSpPr/>
          <p:nvPr/>
        </p:nvCxnSpPr>
        <p:spPr>
          <a:xfrm>
            <a:off x="-323664" y="2086340"/>
            <a:ext cx="7920000" cy="0"/>
          </a:xfrm>
          <a:prstGeom prst="line">
            <a:avLst/>
          </a:prstGeom>
          <a:ln w="10160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1547664" y="2842657"/>
            <a:ext cx="7920000" cy="0"/>
          </a:xfrm>
          <a:prstGeom prst="line">
            <a:avLst/>
          </a:prstGeom>
          <a:ln w="101600" cmpd="thinThick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Rectángulo"/>
          <p:cNvSpPr/>
          <p:nvPr/>
        </p:nvSpPr>
        <p:spPr>
          <a:xfrm>
            <a:off x="1378036" y="2258647"/>
            <a:ext cx="63430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PE" sz="2800" b="1" u="sng" dirty="0" smtClean="0"/>
              <a:t>ASPECTOS ECONÓMICOS Y COMERCIALES</a:t>
            </a:r>
            <a:endParaRPr lang="es-PE" sz="28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259631" y="244906"/>
            <a:ext cx="7128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OBJETIVOS Y AGENDA  </a:t>
            </a:r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 – ASPECTOS ECONÓMICOS Y COMERCIALES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1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55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1259631" y="244906"/>
            <a:ext cx="7128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OBJETIVOS Y AGENDA  </a:t>
            </a:r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 – ASPECTOS ECONÓMICOS Y COMERCIALES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1 CuadroTexto"/>
          <p:cNvSpPr txBox="1"/>
          <p:nvPr/>
        </p:nvSpPr>
        <p:spPr>
          <a:xfrm>
            <a:off x="608910" y="3743339"/>
            <a:ext cx="71513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i="1" dirty="0">
                <a:solidFill>
                  <a:prstClr val="black"/>
                </a:solidFill>
              </a:rPr>
              <a:t>NOTA:</a:t>
            </a:r>
          </a:p>
          <a:p>
            <a:r>
              <a:rPr lang="es-ES" sz="900" b="1" i="1" dirty="0">
                <a:solidFill>
                  <a:prstClr val="black"/>
                </a:solidFill>
              </a:rPr>
              <a:t>* Aún no se puede iniciar la Explotación del Tramo 2, depende de la liberación social y entrega de terreno para el inicio y culminación de la segunda UIPP.</a:t>
            </a:r>
          </a:p>
        </p:txBody>
      </p:sp>
      <p:pic>
        <p:nvPicPr>
          <p:cNvPr id="14" name="14 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/>
          </p:nvPr>
        </p:nvGraphicFramePr>
        <p:xfrm>
          <a:off x="611561" y="772344"/>
          <a:ext cx="7975087" cy="26642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55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28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28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28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28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28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28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286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95135">
                <a:tc gridSpan="8">
                  <a:txBody>
                    <a:bodyPr/>
                    <a:lstStyle/>
                    <a:p>
                      <a:pPr algn="ctr" rtl="0" fontAlgn="b"/>
                      <a:r>
                        <a:rPr lang="es-PE" sz="1200" b="1" u="none" strike="noStrike" dirty="0">
                          <a:effectLst/>
                        </a:rPr>
                        <a:t>EVOLUCIÓN HISTORICA ANUAL DE TRÁFICO Y POSIBLES INGRESOS POR PEAJE EN CARRETERAS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924"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INDICADOR</a:t>
                      </a:r>
                      <a:endParaRPr lang="es-PE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02E2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2012</a:t>
                      </a:r>
                      <a:endParaRPr lang="es-PE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02E2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2013</a:t>
                      </a:r>
                      <a:endParaRPr lang="es-PE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02E2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2014</a:t>
                      </a:r>
                      <a:endParaRPr lang="es-PE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02E2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2015</a:t>
                      </a:r>
                      <a:endParaRPr lang="es-PE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02E2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2016</a:t>
                      </a:r>
                      <a:endParaRPr lang="es-PE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02E2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2017</a:t>
                      </a:r>
                      <a:endParaRPr lang="es-PE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02E2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Tendencia 2018</a:t>
                      </a:r>
                      <a:endParaRPr lang="es-PE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02E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567"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100" u="none" strike="noStrike" dirty="0">
                          <a:effectLst/>
                        </a:rPr>
                        <a:t>VEHÍCULOS </a:t>
                      </a:r>
                      <a:endParaRPr lang="es-P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100" u="none" strike="noStrike" dirty="0"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100" u="none" strike="noStrike" dirty="0"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100" u="none" strike="noStrike" dirty="0"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100" u="none" strike="noStrike" dirty="0"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100" u="none" strike="noStrike" dirty="0"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100" u="none" strike="noStrike" dirty="0"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100" u="none" strike="noStrike" dirty="0"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567"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100" u="none" strike="noStrike" dirty="0">
                          <a:effectLst/>
                        </a:rPr>
                        <a:t>   LIVIANOS (Unidades)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 dirty="0">
                          <a:effectLst/>
                        </a:rPr>
                        <a:t>26,269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 dirty="0">
                          <a:effectLst/>
                        </a:rPr>
                        <a:t>98,881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 dirty="0">
                          <a:effectLst/>
                        </a:rPr>
                        <a:t>101,000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 dirty="0">
                          <a:effectLst/>
                        </a:rPr>
                        <a:t>114,200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 dirty="0">
                          <a:effectLst/>
                        </a:rPr>
                        <a:t>134,240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149,043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 dirty="0" smtClean="0">
                          <a:effectLst/>
                        </a:rPr>
                        <a:t>162,682</a:t>
                      </a:r>
                      <a:r>
                        <a:rPr lang="es-PE" sz="1100" u="none" strike="noStrike" dirty="0"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7567"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100" u="none" strike="noStrike" dirty="0">
                          <a:effectLst/>
                        </a:rPr>
                        <a:t>   PESADOS (Unidades)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 dirty="0">
                          <a:effectLst/>
                        </a:rPr>
                        <a:t>16,182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 dirty="0">
                          <a:effectLst/>
                        </a:rPr>
                        <a:t>59,504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 dirty="0">
                          <a:effectLst/>
                        </a:rPr>
                        <a:t>64,835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 dirty="0">
                          <a:effectLst/>
                        </a:rPr>
                        <a:t>64,364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 dirty="0">
                          <a:effectLst/>
                        </a:rPr>
                        <a:t>68,924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76,046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 dirty="0" smtClean="0">
                          <a:effectLst/>
                        </a:rPr>
                        <a:t>81,348</a:t>
                      </a:r>
                      <a:r>
                        <a:rPr lang="es-PE" sz="1100" u="none" strike="noStrike" dirty="0"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7567"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100" u="none" strike="noStrike" dirty="0">
                          <a:effectLst/>
                        </a:rPr>
                        <a:t>INGRESOS </a:t>
                      </a:r>
                      <a:endParaRPr lang="es-P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100" u="none" strike="noStrike" dirty="0"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100" u="none" strike="noStrike" dirty="0"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100" u="none" strike="noStrike" dirty="0"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100" u="none" strike="noStrike" dirty="0"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100" u="none" strike="noStrike" dirty="0"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 dirty="0"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879"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100" u="none" strike="noStrike" dirty="0">
                          <a:effectLst/>
                        </a:rPr>
                        <a:t>   RECAUDACION LIVIANOS (U$S)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 dirty="0">
                          <a:effectLst/>
                        </a:rPr>
                        <a:t>43,068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 dirty="0">
                          <a:effectLst/>
                        </a:rPr>
                        <a:t>158,310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 dirty="0">
                          <a:effectLst/>
                        </a:rPr>
                        <a:t>162,129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 dirty="0">
                          <a:effectLst/>
                        </a:rPr>
                        <a:t>158,795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 dirty="0">
                          <a:effectLst/>
                        </a:rPr>
                        <a:t>208,005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247,663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 dirty="0" smtClean="0">
                          <a:effectLst/>
                        </a:rPr>
                        <a:t>274,264</a:t>
                      </a:r>
                      <a:r>
                        <a:rPr lang="es-PE" sz="1100" u="none" strike="noStrike" dirty="0"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090"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100" u="none" strike="noStrike" dirty="0">
                          <a:effectLst/>
                        </a:rPr>
                        <a:t>   RECAUDACIÓN PESADOS (U$S)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 dirty="0">
                          <a:effectLst/>
                        </a:rPr>
                        <a:t>89,830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 dirty="0">
                          <a:effectLst/>
                        </a:rPr>
                        <a:t>322,400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 dirty="0">
                          <a:effectLst/>
                        </a:rPr>
                        <a:t>359,161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 dirty="0">
                          <a:effectLst/>
                        </a:rPr>
                        <a:t>311,178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 dirty="0">
                          <a:effectLst/>
                        </a:rPr>
                        <a:t>382,082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450,614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PE" sz="1100" u="none" strike="noStrike" dirty="0" smtClean="0">
                          <a:effectLst/>
                        </a:rPr>
                        <a:t>510,493</a:t>
                      </a:r>
                      <a:r>
                        <a:rPr lang="es-PE" sz="1100" u="none" strike="noStrike" dirty="0"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2 Rectángulo"/>
          <p:cNvSpPr/>
          <p:nvPr/>
        </p:nvSpPr>
        <p:spPr>
          <a:xfrm>
            <a:off x="7812360" y="1276400"/>
            <a:ext cx="767436" cy="2160240"/>
          </a:xfrm>
          <a:prstGeom prst="rect">
            <a:avLst/>
          </a:prstGeom>
          <a:noFill/>
          <a:ln w="31750" cmpd="sng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799"/>
          </a:p>
        </p:txBody>
      </p:sp>
    </p:spTree>
    <p:extLst>
      <p:ext uri="{BB962C8B-B14F-4D97-AF65-F5344CB8AC3E}">
        <p14:creationId xmlns:p14="http://schemas.microsoft.com/office/powerpoint/2010/main" val="365856785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3 Conector recto"/>
          <p:cNvCxnSpPr/>
          <p:nvPr/>
        </p:nvCxnSpPr>
        <p:spPr>
          <a:xfrm>
            <a:off x="-323664" y="2086340"/>
            <a:ext cx="7920000" cy="0"/>
          </a:xfrm>
          <a:prstGeom prst="line">
            <a:avLst/>
          </a:prstGeom>
          <a:ln w="10160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1547664" y="2842657"/>
            <a:ext cx="7920000" cy="0"/>
          </a:xfrm>
          <a:prstGeom prst="line">
            <a:avLst/>
          </a:prstGeom>
          <a:ln w="101600" cmpd="thinThick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Rectángulo"/>
          <p:cNvSpPr/>
          <p:nvPr/>
        </p:nvSpPr>
        <p:spPr>
          <a:xfrm>
            <a:off x="625476" y="2258647"/>
            <a:ext cx="78481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PE" sz="2000" b="1" u="sng" dirty="0" smtClean="0"/>
              <a:t>PROBLEMAS QUE PODRÍAN AFECTAR EL DESARROLLO DE LA CONCESIÓN</a:t>
            </a:r>
            <a:endParaRPr lang="es-PE" sz="20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259631" y="244906"/>
            <a:ext cx="7344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OBJETIVOS Y AGENDA  </a:t>
            </a:r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1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951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1259631" y="244906"/>
            <a:ext cx="7128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OBJETIVOS Y AGENDA  </a:t>
            </a:r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1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115616" y="761956"/>
            <a:ext cx="2166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u="sng" dirty="0" smtClean="0">
                <a:solidFill>
                  <a:srgbClr val="FF0000"/>
                </a:solidFill>
              </a:rPr>
              <a:t>PROVIAS NACIONAL: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120963" y="1157448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dirty="0" smtClean="0"/>
              <a:t>CUMPLIR CON LAS INDEMNIZACIONES DEL PERIODO DE CONSTRUCCIÓN DE LA CARRETERA DEL TRAMO 2.</a:t>
            </a:r>
          </a:p>
        </p:txBody>
      </p:sp>
    </p:spTree>
    <p:extLst>
      <p:ext uri="{BB962C8B-B14F-4D97-AF65-F5344CB8AC3E}">
        <p14:creationId xmlns:p14="http://schemas.microsoft.com/office/powerpoint/2010/main" val="4018824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3 Conector recto"/>
          <p:cNvCxnSpPr/>
          <p:nvPr/>
        </p:nvCxnSpPr>
        <p:spPr>
          <a:xfrm>
            <a:off x="-323664" y="2086340"/>
            <a:ext cx="7920000" cy="0"/>
          </a:xfrm>
          <a:prstGeom prst="line">
            <a:avLst/>
          </a:prstGeom>
          <a:ln w="10160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1547664" y="2842657"/>
            <a:ext cx="7920000" cy="0"/>
          </a:xfrm>
          <a:prstGeom prst="line">
            <a:avLst/>
          </a:prstGeom>
          <a:ln w="101600" cmpd="thinThick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Rectángulo"/>
          <p:cNvSpPr/>
          <p:nvPr/>
        </p:nvSpPr>
        <p:spPr>
          <a:xfrm>
            <a:off x="719097" y="2110556"/>
            <a:ext cx="78853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PE" sz="2000" b="1" u="sng" dirty="0" smtClean="0"/>
              <a:t>ASPECTOS O PUNTOS CRÍTICOS QUE EXISTEN POR RESOLVER CON EL CONCEDENTE O CON OSITRAN</a:t>
            </a:r>
            <a:endParaRPr lang="es-PE" sz="20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259631" y="244906"/>
            <a:ext cx="7344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OBJETIVOS Y AGENDA  </a:t>
            </a:r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1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53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12 Rectángulo redondeado"/>
          <p:cNvSpPr/>
          <p:nvPr/>
        </p:nvSpPr>
        <p:spPr>
          <a:xfrm>
            <a:off x="4850995" y="603458"/>
            <a:ext cx="3179595" cy="1046030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9336" indent="-139336" algn="just">
              <a:buFont typeface="Arial" panose="020B0604020202020204" pitchFamily="34" charset="0"/>
              <a:buChar char="•"/>
            </a:pPr>
            <a:r>
              <a:rPr lang="es-PE" sz="1200" dirty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REGULADOR VERIFICO METRADOS  DIC-2017</a:t>
            </a:r>
          </a:p>
          <a:p>
            <a:pPr marL="139336" indent="-139336" algn="just">
              <a:buFont typeface="Arial" panose="020B0604020202020204" pitchFamily="34" charset="0"/>
              <a:buChar char="•"/>
            </a:pPr>
            <a:endParaRPr lang="es-PE" sz="1200" dirty="0">
              <a:solidFill>
                <a:schemeClr val="tx1">
                  <a:lumMod val="85000"/>
                  <a:lumOff val="1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39336" indent="-139336" algn="just">
              <a:buFont typeface="Arial" panose="020B0604020202020204" pitchFamily="34" charset="0"/>
              <a:buChar char="•"/>
            </a:pPr>
            <a:r>
              <a:rPr lang="es-PE" sz="1200" dirty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CONCEDENTE ELABORA PROPUESTA DE CAM</a:t>
            </a:r>
          </a:p>
          <a:p>
            <a:pPr marL="139336" indent="-139336" algn="just">
              <a:buFont typeface="Arial" panose="020B0604020202020204" pitchFamily="34" charset="0"/>
              <a:buChar char="•"/>
            </a:pPr>
            <a:endParaRPr lang="es-PE" sz="1200" dirty="0">
              <a:solidFill>
                <a:schemeClr val="tx1">
                  <a:lumMod val="85000"/>
                  <a:lumOff val="1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39336" indent="-139336" algn="just">
              <a:buFont typeface="Arial" panose="020B0604020202020204" pitchFamily="34" charset="0"/>
              <a:buChar char="•"/>
            </a:pPr>
            <a:r>
              <a:rPr lang="es-PE" sz="1200" dirty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AFECTA LIQUIDEZ DE LA CONCESIÓN</a:t>
            </a:r>
          </a:p>
        </p:txBody>
      </p:sp>
      <p:sp>
        <p:nvSpPr>
          <p:cNvPr id="29" name="6 Rectángulo redondeado"/>
          <p:cNvSpPr/>
          <p:nvPr/>
        </p:nvSpPr>
        <p:spPr>
          <a:xfrm>
            <a:off x="1056098" y="603459"/>
            <a:ext cx="3569330" cy="1046029"/>
          </a:xfrm>
          <a:prstGeom prst="roundRect">
            <a:avLst/>
          </a:prstGeom>
          <a:noFill/>
          <a:ln w="12700">
            <a:solidFill>
              <a:srgbClr val="345E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u="sng" dirty="0">
                <a:solidFill>
                  <a:srgbClr val="345E9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COSTO ANUAL DE MANTENIMIENTO – CAM</a:t>
            </a:r>
          </a:p>
          <a:p>
            <a:pPr algn="ctr"/>
            <a:endParaRPr lang="es-PE" sz="1200" dirty="0">
              <a:solidFill>
                <a:srgbClr val="345E9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s-PE" sz="1200" dirty="0">
                <a:solidFill>
                  <a:srgbClr val="345E9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POR OBRAS ACCESORIAS</a:t>
            </a:r>
          </a:p>
          <a:p>
            <a:pPr algn="ctr"/>
            <a:r>
              <a:rPr lang="es-PE" sz="1200" dirty="0">
                <a:solidFill>
                  <a:srgbClr val="345E9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POR IMPLEMENTACIÓN DE UIPP</a:t>
            </a:r>
            <a:endParaRPr lang="es-PE" sz="1200" dirty="0">
              <a:solidFill>
                <a:schemeClr val="tx1">
                  <a:lumMod val="85000"/>
                  <a:lumOff val="1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Flecha derecha 29"/>
          <p:cNvSpPr/>
          <p:nvPr/>
        </p:nvSpPr>
        <p:spPr>
          <a:xfrm>
            <a:off x="4608692" y="950859"/>
            <a:ext cx="251503" cy="351228"/>
          </a:xfrm>
          <a:prstGeom prst="rightArrow">
            <a:avLst/>
          </a:prstGeom>
          <a:solidFill>
            <a:srgbClr val="345E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200"/>
          </a:p>
        </p:txBody>
      </p:sp>
      <p:sp>
        <p:nvSpPr>
          <p:cNvPr id="49" name="6 Rectángulo redondeado"/>
          <p:cNvSpPr/>
          <p:nvPr/>
        </p:nvSpPr>
        <p:spPr>
          <a:xfrm>
            <a:off x="1052873" y="1719685"/>
            <a:ext cx="3517221" cy="1031565"/>
          </a:xfrm>
          <a:prstGeom prst="roundRect">
            <a:avLst/>
          </a:prstGeom>
          <a:noFill/>
          <a:ln w="12700">
            <a:solidFill>
              <a:srgbClr val="345E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u="sng" dirty="0">
                <a:solidFill>
                  <a:srgbClr val="345E9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MANTENIMIENTO PERIÓDICO – ITM</a:t>
            </a:r>
          </a:p>
          <a:p>
            <a:pPr algn="ctr"/>
            <a:endParaRPr lang="es-PE" sz="1200" dirty="0">
              <a:solidFill>
                <a:srgbClr val="345E9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s-PE" sz="1200" dirty="0">
                <a:solidFill>
                  <a:srgbClr val="345E9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PAVIMENTO TRAMO KM 0+000 AL KM 60+000</a:t>
            </a:r>
          </a:p>
          <a:p>
            <a:pPr algn="ctr"/>
            <a:r>
              <a:rPr lang="es-PE" sz="1200" dirty="0">
                <a:solidFill>
                  <a:srgbClr val="345E9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PAVIMENTO TRAMO KM 60+000 AL KM 101+000</a:t>
            </a:r>
          </a:p>
          <a:p>
            <a:pPr algn="ctr"/>
            <a:r>
              <a:rPr lang="es-PE" sz="1200" dirty="0">
                <a:solidFill>
                  <a:srgbClr val="345E9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SEÑALIZACIÓN TRAMO KM 0+000 AL KM 246+000</a:t>
            </a:r>
          </a:p>
        </p:txBody>
      </p:sp>
      <p:sp>
        <p:nvSpPr>
          <p:cNvPr id="50" name="15 Rectángulo redondeado"/>
          <p:cNvSpPr/>
          <p:nvPr/>
        </p:nvSpPr>
        <p:spPr>
          <a:xfrm>
            <a:off x="4803483" y="1719685"/>
            <a:ext cx="3227107" cy="1031565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622" indent="-128622" algn="just">
              <a:buFont typeface="Arial" panose="020B0604020202020204" pitchFamily="34" charset="0"/>
              <a:buChar char="•"/>
            </a:pPr>
            <a:r>
              <a:rPr lang="es-PE" sz="1200" dirty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EXPEDIENTES EN REVISIÓN</a:t>
            </a:r>
          </a:p>
          <a:p>
            <a:pPr marL="128622" indent="-128622" algn="just">
              <a:buFont typeface="Arial" panose="020B0604020202020204" pitchFamily="34" charset="0"/>
              <a:buChar char="•"/>
            </a:pPr>
            <a:endParaRPr lang="es-PE" sz="1200" dirty="0">
              <a:solidFill>
                <a:schemeClr val="tx1">
                  <a:lumMod val="85000"/>
                  <a:lumOff val="1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8622" indent="-128622" algn="just">
              <a:buFont typeface="Arial" panose="020B0604020202020204" pitchFamily="34" charset="0"/>
              <a:buChar char="•"/>
            </a:pPr>
            <a:r>
              <a:rPr lang="es-PE" sz="1200" dirty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EL REGULADOR OPINIA NO NECESARIO</a:t>
            </a:r>
          </a:p>
          <a:p>
            <a:pPr marL="128622" indent="-128622" algn="just">
              <a:buFont typeface="Arial" panose="020B0604020202020204" pitchFamily="34" charset="0"/>
              <a:buChar char="•"/>
            </a:pPr>
            <a:endParaRPr lang="es-PE" sz="1200" dirty="0">
              <a:solidFill>
                <a:schemeClr val="tx1">
                  <a:lumMod val="85000"/>
                  <a:lumOff val="1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8622" indent="-128622" algn="just">
              <a:buFont typeface="Arial" panose="020B0604020202020204" pitchFamily="34" charset="0"/>
              <a:buChar char="•"/>
            </a:pPr>
            <a:r>
              <a:rPr lang="es-PE" sz="1200" dirty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AFECTA NIVELES DE SERVICIO</a:t>
            </a:r>
          </a:p>
        </p:txBody>
      </p:sp>
      <p:sp>
        <p:nvSpPr>
          <p:cNvPr id="51" name="Flecha derecha 50"/>
          <p:cNvSpPr/>
          <p:nvPr/>
        </p:nvSpPr>
        <p:spPr>
          <a:xfrm>
            <a:off x="4573141" y="2046187"/>
            <a:ext cx="227297" cy="378562"/>
          </a:xfrm>
          <a:prstGeom prst="rightArrow">
            <a:avLst/>
          </a:prstGeom>
          <a:solidFill>
            <a:srgbClr val="345E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52" name="6 Rectángulo redondeado"/>
          <p:cNvSpPr/>
          <p:nvPr/>
        </p:nvSpPr>
        <p:spPr>
          <a:xfrm>
            <a:off x="1052873" y="2821448"/>
            <a:ext cx="3517221" cy="1026861"/>
          </a:xfrm>
          <a:prstGeom prst="roundRect">
            <a:avLst/>
          </a:prstGeom>
          <a:noFill/>
          <a:ln w="12700">
            <a:solidFill>
              <a:srgbClr val="345E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u="sng" dirty="0">
                <a:solidFill>
                  <a:srgbClr val="345E9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IMPLEMENTACIÓN UIPP KM 90</a:t>
            </a:r>
          </a:p>
        </p:txBody>
      </p:sp>
      <p:sp>
        <p:nvSpPr>
          <p:cNvPr id="53" name="15 Rectángulo redondeado"/>
          <p:cNvSpPr/>
          <p:nvPr/>
        </p:nvSpPr>
        <p:spPr>
          <a:xfrm>
            <a:off x="4824590" y="2821448"/>
            <a:ext cx="3206000" cy="1026861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622" indent="-128622" algn="just">
              <a:buFont typeface="Arial" panose="020B0604020202020204" pitchFamily="34" charset="0"/>
              <a:buChar char="•"/>
            </a:pPr>
            <a:r>
              <a:rPr lang="es-PE" sz="1200" dirty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PID Y PRESUPUESTO APROBADO AÑO 2016</a:t>
            </a:r>
          </a:p>
          <a:p>
            <a:pPr marL="128622" indent="-128622" algn="just">
              <a:buFont typeface="Arial" panose="020B0604020202020204" pitchFamily="34" charset="0"/>
              <a:buChar char="•"/>
            </a:pPr>
            <a:endParaRPr lang="es-PE" sz="1200" dirty="0">
              <a:solidFill>
                <a:schemeClr val="tx1">
                  <a:lumMod val="85000"/>
                  <a:lumOff val="1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8622" indent="-128622" algn="just">
              <a:buFont typeface="Arial" panose="020B0604020202020204" pitchFamily="34" charset="0"/>
              <a:buChar char="•"/>
            </a:pPr>
            <a:r>
              <a:rPr lang="es-PE" sz="1200" dirty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CONCEDENTE NO LIBERA TERRENOS</a:t>
            </a:r>
          </a:p>
          <a:p>
            <a:pPr marL="128622" indent="-128622" algn="just">
              <a:buFont typeface="Arial" panose="020B0604020202020204" pitchFamily="34" charset="0"/>
              <a:buChar char="•"/>
            </a:pPr>
            <a:endParaRPr lang="es-PE" sz="1200" dirty="0">
              <a:solidFill>
                <a:schemeClr val="tx1">
                  <a:lumMod val="85000"/>
                  <a:lumOff val="1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8622" indent="-128622" algn="just">
              <a:buFont typeface="Arial" panose="020B0604020202020204" pitchFamily="34" charset="0"/>
              <a:buChar char="•"/>
            </a:pPr>
            <a:r>
              <a:rPr lang="es-PE" sz="1200" dirty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NO INICIA EXPLOTACIÓN NO SE COBRA PEAJE</a:t>
            </a:r>
          </a:p>
        </p:txBody>
      </p:sp>
      <p:sp>
        <p:nvSpPr>
          <p:cNvPr id="54" name="Flecha derecha 53"/>
          <p:cNvSpPr/>
          <p:nvPr/>
        </p:nvSpPr>
        <p:spPr>
          <a:xfrm>
            <a:off x="4573140" y="3145596"/>
            <a:ext cx="227297" cy="378562"/>
          </a:xfrm>
          <a:prstGeom prst="rightArrow">
            <a:avLst/>
          </a:prstGeom>
          <a:solidFill>
            <a:srgbClr val="345E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61" name="6 Rectángulo redondeado"/>
          <p:cNvSpPr/>
          <p:nvPr/>
        </p:nvSpPr>
        <p:spPr>
          <a:xfrm>
            <a:off x="1052873" y="108288"/>
            <a:ext cx="2214312" cy="309983"/>
          </a:xfrm>
          <a:prstGeom prst="roundRect">
            <a:avLst/>
          </a:prstGeom>
          <a:noFill/>
          <a:ln w="12700">
            <a:solidFill>
              <a:srgbClr val="345E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dirty="0">
                <a:solidFill>
                  <a:srgbClr val="345E9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TRAMO 2</a:t>
            </a:r>
            <a:endParaRPr lang="es-PE" sz="1200" dirty="0">
              <a:solidFill>
                <a:schemeClr val="tx1">
                  <a:lumMod val="85000"/>
                  <a:lumOff val="1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6 Rectángulo redondeado"/>
          <p:cNvSpPr/>
          <p:nvPr/>
        </p:nvSpPr>
        <p:spPr>
          <a:xfrm>
            <a:off x="1052873" y="3918504"/>
            <a:ext cx="3517221" cy="1026861"/>
          </a:xfrm>
          <a:prstGeom prst="roundRect">
            <a:avLst/>
          </a:prstGeom>
          <a:noFill/>
          <a:ln w="12700">
            <a:solidFill>
              <a:srgbClr val="345E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u="sng" dirty="0">
                <a:solidFill>
                  <a:srgbClr val="345E9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OBRAS ACCESORIAS</a:t>
            </a:r>
          </a:p>
        </p:txBody>
      </p:sp>
      <p:sp>
        <p:nvSpPr>
          <p:cNvPr id="63" name="15 Rectángulo redondeado"/>
          <p:cNvSpPr/>
          <p:nvPr/>
        </p:nvSpPr>
        <p:spPr>
          <a:xfrm>
            <a:off x="4824590" y="3918504"/>
            <a:ext cx="3206000" cy="1026861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622" indent="-128622" algn="just">
              <a:buFont typeface="Arial" panose="020B0604020202020204" pitchFamily="34" charset="0"/>
              <a:buChar char="•"/>
            </a:pPr>
            <a:r>
              <a:rPr lang="es-PE" sz="1200" dirty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APROBACIÓN DEL REGULADOR</a:t>
            </a:r>
          </a:p>
          <a:p>
            <a:pPr marL="128622" indent="-128622" algn="just">
              <a:buFont typeface="Arial" panose="020B0604020202020204" pitchFamily="34" charset="0"/>
              <a:buChar char="•"/>
            </a:pPr>
            <a:r>
              <a:rPr lang="es-PE" sz="1200" dirty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SE REQUIERE ACUERDO PARA ELABORACIÓN DE PID</a:t>
            </a:r>
          </a:p>
          <a:p>
            <a:pPr marL="128622" indent="-128622" algn="just">
              <a:buFont typeface="Arial" panose="020B0604020202020204" pitchFamily="34" charset="0"/>
              <a:buChar char="•"/>
            </a:pPr>
            <a:r>
              <a:rPr lang="es-PE" sz="1200" dirty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SE EXTIENDE PLAZO DE EJECUCIÓN</a:t>
            </a:r>
          </a:p>
          <a:p>
            <a:pPr marL="128622" indent="-128622" algn="just">
              <a:buFont typeface="Arial" panose="020B0604020202020204" pitchFamily="34" charset="0"/>
              <a:buChar char="•"/>
            </a:pPr>
            <a:r>
              <a:rPr lang="es-PE" sz="1200" dirty="0">
                <a:solidFill>
                  <a:schemeClr val="tx1">
                    <a:lumMod val="85000"/>
                    <a:lumOff val="1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AFECTA NIVELES DE SERVICIO</a:t>
            </a:r>
          </a:p>
        </p:txBody>
      </p:sp>
      <p:sp>
        <p:nvSpPr>
          <p:cNvPr id="64" name="Flecha derecha 63"/>
          <p:cNvSpPr/>
          <p:nvPr/>
        </p:nvSpPr>
        <p:spPr>
          <a:xfrm>
            <a:off x="4573140" y="4242652"/>
            <a:ext cx="227297" cy="378562"/>
          </a:xfrm>
          <a:prstGeom prst="rightArrow">
            <a:avLst/>
          </a:prstGeom>
          <a:solidFill>
            <a:srgbClr val="345E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9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"/>
    </mc:Choice>
    <mc:Fallback xmlns="">
      <p:transition spd="slow" advTm="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 autoUpdateAnimBg="0"/>
      <p:bldP spid="29" grpId="0" animBg="1" autoUpdateAnimBg="0"/>
      <p:bldP spid="30" grpId="0" animBg="1" autoUpdateAnimBg="0"/>
      <p:bldP spid="49" grpId="0" animBg="1" autoUpdateAnimBg="0"/>
      <p:bldP spid="50" grpId="0" animBg="1" autoUpdateAnimBg="0"/>
      <p:bldP spid="51" grpId="0" animBg="1" autoUpdateAnimBg="0"/>
      <p:bldP spid="52" grpId="0" animBg="1" autoUpdateAnimBg="0"/>
      <p:bldP spid="53" grpId="0" animBg="1" autoUpdateAnimBg="0"/>
      <p:bldP spid="54" grpId="0" animBg="1" autoUpdateAnimBg="0"/>
      <p:bldP spid="61" grpId="0" animBg="1" autoUpdateAnimBg="0"/>
      <p:bldP spid="62" grpId="0" animBg="1" autoUpdateAnimBg="0"/>
      <p:bldP spid="63" grpId="0" animBg="1" autoUpdateAnimBg="0"/>
      <p:bldP spid="64" grpId="0" animBg="1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1259631" y="244906"/>
            <a:ext cx="7128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OBJETIVOS Y AGENDA  </a:t>
            </a:r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1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120963" y="2233831"/>
            <a:ext cx="7272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sz="1400" dirty="0" smtClean="0"/>
              <a:t>Demora en la aprobación de la Parte Técnica de los Informes técnicos de Mantenimiento.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115616" y="761956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u="sng" dirty="0" smtClean="0">
                <a:solidFill>
                  <a:srgbClr val="FF0000"/>
                </a:solidFill>
              </a:rPr>
              <a:t>OSITRAN: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1120963" y="1157448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sz="1400" dirty="0" smtClean="0"/>
              <a:t>Demora en brindar la conformidad en la categorización de un proyecto, si se ejecutará como Trabajo de Mantenimiento de Emergencia Preventiva o como Obra Accesoria.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1120963" y="1692984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sz="1400" dirty="0" smtClean="0"/>
              <a:t>Demora en la Aprobación del Informe para la Ejecución del Trabajo de Mantenimiento de Emergencia Preventiva.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1142434" y="2579635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u="sng" dirty="0" smtClean="0">
                <a:solidFill>
                  <a:srgbClr val="FF0000"/>
                </a:solidFill>
              </a:rPr>
              <a:t>Consecuencias: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1228899" y="2968279"/>
            <a:ext cx="7272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sz="1400" dirty="0" smtClean="0"/>
              <a:t>Cambio en las condiciones actuales del sector obligando a realizar replanteos en campo.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1228899" y="3907552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sz="1400" dirty="0" smtClean="0"/>
              <a:t>Poner en Riesgo al Usuario debido a la demora en la aprobación del Informe Técnico de Mantenimiento.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1228899" y="3372312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sz="1400" dirty="0" smtClean="0"/>
              <a:t>Poner en Riesgo al Usuario debido a la demora en la aprobación de los Informes de Trabajo de Mantenimiento de Emergencia Preventiva.</a:t>
            </a:r>
          </a:p>
        </p:txBody>
      </p:sp>
    </p:spTree>
    <p:extLst>
      <p:ext uri="{BB962C8B-B14F-4D97-AF65-F5344CB8AC3E}">
        <p14:creationId xmlns:p14="http://schemas.microsoft.com/office/powerpoint/2010/main" val="4220802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1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916836"/>
              </p:ext>
            </p:extLst>
          </p:nvPr>
        </p:nvGraphicFramePr>
        <p:xfrm>
          <a:off x="417592" y="916360"/>
          <a:ext cx="4082400" cy="594250"/>
        </p:xfrm>
        <a:graphic>
          <a:graphicData uri="http://schemas.openxmlformats.org/drawingml/2006/table">
            <a:tbl>
              <a:tblPr firstRow="1" bandRow="1"/>
              <a:tblGrid>
                <a:gridCol w="1813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4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4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51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UNIDAD DE PEAJE</a:t>
                      </a:r>
                    </a:p>
                  </a:txBody>
                  <a:tcPr marL="9525" marR="9525" marT="714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UBICACIÓN </a:t>
                      </a:r>
                    </a:p>
                  </a:txBody>
                  <a:tcPr marL="9525" marR="9525" marT="714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SENTIDO</a:t>
                      </a:r>
                    </a:p>
                  </a:txBody>
                  <a:tcPr marL="9525" marR="9525" marT="714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9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Quincemil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KM. 185+500</a:t>
                      </a:r>
                    </a:p>
                  </a:txBody>
                  <a:tcPr marL="9525" marR="9525" marT="714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Ambos Sentidos</a:t>
                      </a:r>
                    </a:p>
                  </a:txBody>
                  <a:tcPr marL="9525" marR="9525" marT="714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1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Yanacancha</a:t>
                      </a:r>
                      <a:r>
                        <a:rPr lang="es-PE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(*)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Km 90</a:t>
                      </a:r>
                      <a:endParaRPr lang="es-PE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Ambos Sentidos</a:t>
                      </a:r>
                      <a:endParaRPr lang="es-PE" sz="105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4" name="1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916360"/>
            <a:ext cx="3980975" cy="16784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1259632" y="24490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ASPECTOS GENERALES – INFRAESTRUCTURA CONCESIONADA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1" name="20 Grupo"/>
          <p:cNvGrpSpPr/>
          <p:nvPr/>
        </p:nvGrpSpPr>
        <p:grpSpPr>
          <a:xfrm>
            <a:off x="1187624" y="2744516"/>
            <a:ext cx="6851724" cy="2348308"/>
            <a:chOff x="1127805" y="5661248"/>
            <a:chExt cx="6851724" cy="3130111"/>
          </a:xfrm>
        </p:grpSpPr>
        <p:pic>
          <p:nvPicPr>
            <p:cNvPr id="22" name="Picture 6" descr="\\10.22.0.66\ing_iirsasur\TRAMO_2\1.OA\1.PID\2015\OA Km 90_UIPP\1.- PID\Tomo 5 - Planos\5. Arquitectura\3D y Video\0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7805" y="5661248"/>
              <a:ext cx="6851724" cy="30519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23" name="22 Rectángulo"/>
            <p:cNvSpPr/>
            <p:nvPr/>
          </p:nvSpPr>
          <p:spPr>
            <a:xfrm>
              <a:off x="1164825" y="8381116"/>
              <a:ext cx="3022558" cy="4102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1400" b="1" dirty="0" smtClean="0">
                  <a:solidFill>
                    <a:schemeClr val="bg1"/>
                  </a:solidFill>
                </a:rPr>
                <a:t>VISTA  PUERTO MALDONADO - URCOS</a:t>
              </a:r>
              <a:endParaRPr lang="es-E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23 Rectángulo"/>
            <p:cNvSpPr/>
            <p:nvPr/>
          </p:nvSpPr>
          <p:spPr>
            <a:xfrm>
              <a:off x="4419702" y="5699907"/>
              <a:ext cx="3339952" cy="4512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1600" b="1" dirty="0" smtClean="0">
                  <a:solidFill>
                    <a:schemeClr val="bg1"/>
                  </a:solidFill>
                </a:rPr>
                <a:t>EDIF. PRINCIPAL Y  CASETAS DE PEAJE</a:t>
              </a:r>
              <a:endParaRPr lang="es-E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1 CuadroTexto"/>
          <p:cNvSpPr txBox="1"/>
          <p:nvPr/>
        </p:nvSpPr>
        <p:spPr>
          <a:xfrm>
            <a:off x="395536" y="1593543"/>
            <a:ext cx="42484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i="1" dirty="0" smtClean="0"/>
              <a:t>(*) Unidad de peaje por construir</a:t>
            </a:r>
            <a:endParaRPr lang="es-ES" sz="900" i="1" dirty="0"/>
          </a:p>
        </p:txBody>
      </p:sp>
      <p:pic>
        <p:nvPicPr>
          <p:cNvPr id="12" name="1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500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1259631" y="244906"/>
            <a:ext cx="7128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OBJETIVOS Y AGENDA  </a:t>
            </a:r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1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971599" y="1233783"/>
            <a:ext cx="7187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 marL="285750" indent="-285750" algn="just">
              <a:buFont typeface="Arial" panose="020B0604020202020204" pitchFamily="34" charset="0"/>
              <a:buChar char="•"/>
              <a:defRPr sz="1400"/>
            </a:lvl1pPr>
          </a:lstStyle>
          <a:p>
            <a:r>
              <a:rPr lang="es-PE" dirty="0"/>
              <a:t>Demora en la aprobación del Proyecto de Ingeniería de Detalle y del Presupuesto de las Obras Accesorias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971600" y="844352"/>
            <a:ext cx="1533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PE"/>
            </a:defPPr>
            <a:lvl1pPr>
              <a:defRPr b="1" u="sng">
                <a:solidFill>
                  <a:srgbClr val="FF0000"/>
                </a:solidFill>
              </a:defRPr>
            </a:lvl1pPr>
          </a:lstStyle>
          <a:p>
            <a:r>
              <a:rPr lang="es-PE" dirty="0"/>
              <a:t>CONCEDENTE: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71599" y="1776315"/>
            <a:ext cx="7272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 marL="285750" indent="-285750" algn="just">
              <a:buFont typeface="Arial" panose="020B0604020202020204" pitchFamily="34" charset="0"/>
              <a:buChar char="•"/>
              <a:defRPr sz="1400"/>
            </a:lvl1pPr>
          </a:lstStyle>
          <a:p>
            <a:r>
              <a:rPr lang="es-PE" dirty="0"/>
              <a:t>Demora en la aprobación del Presupuesto del Informes técnicos de Mantenimiento.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980860" y="2591991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u="sng" dirty="0" smtClean="0">
                <a:solidFill>
                  <a:srgbClr val="FF0000"/>
                </a:solidFill>
              </a:rPr>
              <a:t>Consecuencias: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1067325" y="2980635"/>
            <a:ext cx="7272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sz="1400" dirty="0" smtClean="0"/>
              <a:t>Cambio en las condiciones actuales del sector obligando a realizar replanteos en campo.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1067325" y="377751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sz="1400" dirty="0" smtClean="0"/>
              <a:t>Poner en Riesgo al Usuario debido a la demora en la aprobación del Informe Técnico de Mantenimiento.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980860" y="2184153"/>
            <a:ext cx="7272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 marL="285750" indent="-285750" algn="just">
              <a:buFont typeface="Arial" panose="020B0604020202020204" pitchFamily="34" charset="0"/>
              <a:buChar char="•"/>
              <a:defRPr sz="1400"/>
            </a:lvl1pPr>
          </a:lstStyle>
          <a:p>
            <a:r>
              <a:rPr lang="es-PE" dirty="0" smtClean="0"/>
              <a:t>Liberación de la área para la Construcción de la UIPP Km. 90.</a:t>
            </a:r>
            <a:endParaRPr lang="es-PE" dirty="0"/>
          </a:p>
        </p:txBody>
      </p:sp>
      <p:sp>
        <p:nvSpPr>
          <p:cNvPr id="19" name="CuadroTexto 18"/>
          <p:cNvSpPr txBox="1"/>
          <p:nvPr/>
        </p:nvSpPr>
        <p:spPr>
          <a:xfrm>
            <a:off x="1067325" y="3364632"/>
            <a:ext cx="7272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sz="1400" dirty="0" smtClean="0"/>
              <a:t>Poner en Riesgo al Usuario debido a la demora en la aprobación de las Obras Accesorias.</a:t>
            </a:r>
          </a:p>
        </p:txBody>
      </p:sp>
    </p:spTree>
    <p:extLst>
      <p:ext uri="{BB962C8B-B14F-4D97-AF65-F5344CB8AC3E}">
        <p14:creationId xmlns:p14="http://schemas.microsoft.com/office/powerpoint/2010/main" val="4160562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1259631" y="244906"/>
            <a:ext cx="7128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OBJETIVOS Y AGENDA  </a:t>
            </a:r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1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078418" y="689382"/>
            <a:ext cx="2987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u="sng" dirty="0" smtClean="0">
                <a:solidFill>
                  <a:srgbClr val="FF0000"/>
                </a:solidFill>
              </a:rPr>
              <a:t>Tiempo de Aprobación de OA</a:t>
            </a:r>
            <a:endParaRPr lang="es-PE" b="1" u="sng" dirty="0">
              <a:solidFill>
                <a:srgbClr val="FF0000"/>
              </a:solidFill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822995"/>
              </p:ext>
            </p:extLst>
          </p:nvPr>
        </p:nvGraphicFramePr>
        <p:xfrm>
          <a:off x="107502" y="1195414"/>
          <a:ext cx="9009778" cy="3537369"/>
        </p:xfrm>
        <a:graphic>
          <a:graphicData uri="http://schemas.openxmlformats.org/drawingml/2006/table">
            <a:tbl>
              <a:tblPr/>
              <a:tblGrid>
                <a:gridCol w="448620">
                  <a:extLst>
                    <a:ext uri="{9D8B030D-6E8A-4147-A177-3AD203B41FA5}">
                      <a16:colId xmlns:a16="http://schemas.microsoft.com/office/drawing/2014/main" val="2120586126"/>
                    </a:ext>
                  </a:extLst>
                </a:gridCol>
                <a:gridCol w="1600076">
                  <a:extLst>
                    <a:ext uri="{9D8B030D-6E8A-4147-A177-3AD203B41FA5}">
                      <a16:colId xmlns:a16="http://schemas.microsoft.com/office/drawing/2014/main" val="1657633337"/>
                    </a:ext>
                  </a:extLst>
                </a:gridCol>
                <a:gridCol w="657976">
                  <a:extLst>
                    <a:ext uri="{9D8B030D-6E8A-4147-A177-3AD203B41FA5}">
                      <a16:colId xmlns:a16="http://schemas.microsoft.com/office/drawing/2014/main" val="3161979113"/>
                    </a:ext>
                  </a:extLst>
                </a:gridCol>
                <a:gridCol w="657976">
                  <a:extLst>
                    <a:ext uri="{9D8B030D-6E8A-4147-A177-3AD203B41FA5}">
                      <a16:colId xmlns:a16="http://schemas.microsoft.com/office/drawing/2014/main" val="235469218"/>
                    </a:ext>
                  </a:extLst>
                </a:gridCol>
                <a:gridCol w="665452">
                  <a:extLst>
                    <a:ext uri="{9D8B030D-6E8A-4147-A177-3AD203B41FA5}">
                      <a16:colId xmlns:a16="http://schemas.microsoft.com/office/drawing/2014/main" val="1468055682"/>
                    </a:ext>
                  </a:extLst>
                </a:gridCol>
                <a:gridCol w="665452">
                  <a:extLst>
                    <a:ext uri="{9D8B030D-6E8A-4147-A177-3AD203B41FA5}">
                      <a16:colId xmlns:a16="http://schemas.microsoft.com/office/drawing/2014/main" val="118700750"/>
                    </a:ext>
                  </a:extLst>
                </a:gridCol>
                <a:gridCol w="665452">
                  <a:extLst>
                    <a:ext uri="{9D8B030D-6E8A-4147-A177-3AD203B41FA5}">
                      <a16:colId xmlns:a16="http://schemas.microsoft.com/office/drawing/2014/main" val="4257874441"/>
                    </a:ext>
                  </a:extLst>
                </a:gridCol>
                <a:gridCol w="665452">
                  <a:extLst>
                    <a:ext uri="{9D8B030D-6E8A-4147-A177-3AD203B41FA5}">
                      <a16:colId xmlns:a16="http://schemas.microsoft.com/office/drawing/2014/main" val="903549670"/>
                    </a:ext>
                  </a:extLst>
                </a:gridCol>
                <a:gridCol w="448620">
                  <a:extLst>
                    <a:ext uri="{9D8B030D-6E8A-4147-A177-3AD203B41FA5}">
                      <a16:colId xmlns:a16="http://schemas.microsoft.com/office/drawing/2014/main" val="3468478409"/>
                    </a:ext>
                  </a:extLst>
                </a:gridCol>
                <a:gridCol w="650498">
                  <a:extLst>
                    <a:ext uri="{9D8B030D-6E8A-4147-A177-3AD203B41FA5}">
                      <a16:colId xmlns:a16="http://schemas.microsoft.com/office/drawing/2014/main" val="2997375863"/>
                    </a:ext>
                  </a:extLst>
                </a:gridCol>
                <a:gridCol w="448620">
                  <a:extLst>
                    <a:ext uri="{9D8B030D-6E8A-4147-A177-3AD203B41FA5}">
                      <a16:colId xmlns:a16="http://schemas.microsoft.com/office/drawing/2014/main" val="678560134"/>
                    </a:ext>
                  </a:extLst>
                </a:gridCol>
                <a:gridCol w="448620">
                  <a:extLst>
                    <a:ext uri="{9D8B030D-6E8A-4147-A177-3AD203B41FA5}">
                      <a16:colId xmlns:a16="http://schemas.microsoft.com/office/drawing/2014/main" val="3858731748"/>
                    </a:ext>
                  </a:extLst>
                </a:gridCol>
                <a:gridCol w="493482">
                  <a:extLst>
                    <a:ext uri="{9D8B030D-6E8A-4147-A177-3AD203B41FA5}">
                      <a16:colId xmlns:a16="http://schemas.microsoft.com/office/drawing/2014/main" val="4146834892"/>
                    </a:ext>
                  </a:extLst>
                </a:gridCol>
                <a:gridCol w="493482">
                  <a:extLst>
                    <a:ext uri="{9D8B030D-6E8A-4147-A177-3AD203B41FA5}">
                      <a16:colId xmlns:a16="http://schemas.microsoft.com/office/drawing/2014/main" val="2805619536"/>
                    </a:ext>
                  </a:extLst>
                </a:gridCol>
              </a:tblGrid>
              <a:tr h="1983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Tramo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Opinión Faborable OSITRAN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Presentación PID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Aprobación PVN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Fecha Firma Acta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Oficio Envío Acta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Factura Elaboración PID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Plazo (Dias)</a:t>
                      </a:r>
                      <a:b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a-b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Plazo (Meses)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2456596"/>
                  </a:ext>
                </a:extLst>
              </a:tr>
              <a:tr h="198380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Fecha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Oficio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Fecha: 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Carta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Fecha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Fecha: 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Carta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0617919"/>
                  </a:ext>
                </a:extLst>
              </a:tr>
              <a:tr h="20623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MX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Acta de Acuerdo para la Ejecución de las Obras Accesorias: Estabilidad y Recuperación de Cinco Sectores Inestables en el Tramo 2: Urcos – Inambari del Corredor Vial Interoceánico Sur, Perú - Brasil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24/06/2011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2545-2011-GS-OSITRAN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18/08/2011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997-CIST2-MTC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28/11/2013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1283-2013-MTC/20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14/07/2014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1520-2014-MTC/25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8/08/2014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1955-CIST2-MTC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1086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196249"/>
                  </a:ext>
                </a:extLst>
              </a:tr>
              <a:tr h="206233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5/07/2011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2620-2011-GS-OSITRAN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2/08/2011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992-CIST2-MTC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19/11/2013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1232-2013-MTC/20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064901"/>
                  </a:ext>
                </a:extLst>
              </a:tr>
              <a:tr h="206233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25/03/2013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1285-2013-GS-OSITRAN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2/05/2013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1499-CIST2-MTC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23/12/2013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1466-2013-MTC/20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104678"/>
                  </a:ext>
                </a:extLst>
              </a:tr>
              <a:tr h="55794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Acta de Acuerdo para la Ejecución de la Obra Accesoria del Sector: Km 166+430 al Km 166+600 Progresiva Proyecto (Km 129+222 al Km 129+327 Progresiva Hito) en el Tramo 2: Urcos – Inambari del Corredor Vial Interoceánico Sur, Perú - Brasil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26/03/2012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1278-2012-GS-OSITRAN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24/01/2013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1427-CIST2-MTC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22/07/2014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699-2014-MTC/20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3/09/2014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1860-2014-MTC/25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22/09/2014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1986-CIST2-MTC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4961770"/>
                  </a:ext>
                </a:extLst>
              </a:tr>
              <a:tr h="17854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MX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Acta de Acuerdo para la Ejecución de las Obras Accesorias Sectores: Km 161+760 al Km 161+780 Progresiva Proyecto (Km 124+291 al Km 124+311 Progresiva Hito) y  Km 165+413 al Km 165+493 Progresiva Proyecto (Km 127+980 al Km 128+060 Progresiva Hito) en el Tramo 2: Urcos – Inambari del Corredor Vial Interoceánico Sur, Perú - Brasil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20/06/2013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2701-2013-GS-OSITRAN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26/07/2013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1580-CIST2-MTC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17/02/2014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104-2014-MTC/20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3/09/2014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1860-2014-MTC/25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22/09/2014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1984-CIST2-MTC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805160"/>
                  </a:ext>
                </a:extLst>
              </a:tr>
              <a:tr h="535627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10/07/2012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2809-2012-GS-OSITRAN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30/04/2013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1500-CIST2-MTC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24/04/2014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329-2014-MTC/20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22/09/2014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1985-CIST2-MTC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08148"/>
                  </a:ext>
                </a:extLst>
              </a:tr>
              <a:tr h="624898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Acta de Acuerdo para la Ejecución de la Obra Accesoria del Sector: Km 233+150 al Km 233+700 progresiva Hito – Primera Etapa: Obras para la Protección Definitiva de la Plataforma del Tramo 2: Urcos – Puente Inambari del Proyecto Corredor Vial Interoceánico Sur, Perú-Brasil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11/02/2014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807-2014-GSF-OSITRAN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16/05/2014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1878-CIST2-MTC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8/09/2014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865-2014MTC/20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22/09/2014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2011-2014-MTC/25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25/09/2014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1991-CIST2-MTC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783936"/>
                  </a:ext>
                </a:extLst>
              </a:tr>
              <a:tr h="624898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Acta de Acuerdo para la Ejecución de la Obra Accesoria del Sector: Km 233+050 al Km 233+610 progresiva Hito – Segunda Etapa: Obras para la Protección Definitiva de la Plataforma del Tramo 2: Urcos – Puente Inambari del Proyecto Corredor Vial Interoceánico Sur, Perú-Brasil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11/02/2014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807-2014-GSF-OSITRAN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18/07/2014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1940-CIST2-MTC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8/09/2014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865-2014-MTC/20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10/04/2015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1057-2015-MTC/25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10/04/2015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2185-CIST2-MTC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1650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085038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1259631" y="244906"/>
            <a:ext cx="7128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OBJETIVOS Y AGENDA  </a:t>
            </a:r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1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078418" y="689382"/>
            <a:ext cx="2987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u="sng" dirty="0" smtClean="0">
                <a:solidFill>
                  <a:srgbClr val="FF0000"/>
                </a:solidFill>
              </a:rPr>
              <a:t>Tiempo de Aprobación de OA</a:t>
            </a:r>
            <a:endParaRPr lang="es-PE" b="1" u="sng" dirty="0">
              <a:solidFill>
                <a:srgbClr val="FF0000"/>
              </a:solidFill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4815050"/>
              </p:ext>
            </p:extLst>
          </p:nvPr>
        </p:nvGraphicFramePr>
        <p:xfrm>
          <a:off x="107504" y="1195411"/>
          <a:ext cx="8931184" cy="1809180"/>
        </p:xfrm>
        <a:graphic>
          <a:graphicData uri="http://schemas.openxmlformats.org/drawingml/2006/table">
            <a:tbl>
              <a:tblPr/>
              <a:tblGrid>
                <a:gridCol w="303168">
                  <a:extLst>
                    <a:ext uri="{9D8B030D-6E8A-4147-A177-3AD203B41FA5}">
                      <a16:colId xmlns:a16="http://schemas.microsoft.com/office/drawing/2014/main" val="3423291028"/>
                    </a:ext>
                  </a:extLst>
                </a:gridCol>
                <a:gridCol w="1753462">
                  <a:extLst>
                    <a:ext uri="{9D8B030D-6E8A-4147-A177-3AD203B41FA5}">
                      <a16:colId xmlns:a16="http://schemas.microsoft.com/office/drawing/2014/main" val="3721449287"/>
                    </a:ext>
                  </a:extLst>
                </a:gridCol>
                <a:gridCol w="491625">
                  <a:extLst>
                    <a:ext uri="{9D8B030D-6E8A-4147-A177-3AD203B41FA5}">
                      <a16:colId xmlns:a16="http://schemas.microsoft.com/office/drawing/2014/main" val="1328967403"/>
                    </a:ext>
                  </a:extLst>
                </a:gridCol>
                <a:gridCol w="721050">
                  <a:extLst>
                    <a:ext uri="{9D8B030D-6E8A-4147-A177-3AD203B41FA5}">
                      <a16:colId xmlns:a16="http://schemas.microsoft.com/office/drawing/2014/main" val="4119075378"/>
                    </a:ext>
                  </a:extLst>
                </a:gridCol>
                <a:gridCol w="491625">
                  <a:extLst>
                    <a:ext uri="{9D8B030D-6E8A-4147-A177-3AD203B41FA5}">
                      <a16:colId xmlns:a16="http://schemas.microsoft.com/office/drawing/2014/main" val="2842031561"/>
                    </a:ext>
                  </a:extLst>
                </a:gridCol>
                <a:gridCol w="729243">
                  <a:extLst>
                    <a:ext uri="{9D8B030D-6E8A-4147-A177-3AD203B41FA5}">
                      <a16:colId xmlns:a16="http://schemas.microsoft.com/office/drawing/2014/main" val="188453275"/>
                    </a:ext>
                  </a:extLst>
                </a:gridCol>
                <a:gridCol w="491625">
                  <a:extLst>
                    <a:ext uri="{9D8B030D-6E8A-4147-A177-3AD203B41FA5}">
                      <a16:colId xmlns:a16="http://schemas.microsoft.com/office/drawing/2014/main" val="2706696452"/>
                    </a:ext>
                  </a:extLst>
                </a:gridCol>
                <a:gridCol w="729243">
                  <a:extLst>
                    <a:ext uri="{9D8B030D-6E8A-4147-A177-3AD203B41FA5}">
                      <a16:colId xmlns:a16="http://schemas.microsoft.com/office/drawing/2014/main" val="1182007279"/>
                    </a:ext>
                  </a:extLst>
                </a:gridCol>
                <a:gridCol w="491625">
                  <a:extLst>
                    <a:ext uri="{9D8B030D-6E8A-4147-A177-3AD203B41FA5}">
                      <a16:colId xmlns:a16="http://schemas.microsoft.com/office/drawing/2014/main" val="3187233522"/>
                    </a:ext>
                  </a:extLst>
                </a:gridCol>
                <a:gridCol w="712856">
                  <a:extLst>
                    <a:ext uri="{9D8B030D-6E8A-4147-A177-3AD203B41FA5}">
                      <a16:colId xmlns:a16="http://schemas.microsoft.com/office/drawing/2014/main" val="3163514106"/>
                    </a:ext>
                  </a:extLst>
                </a:gridCol>
                <a:gridCol w="491625">
                  <a:extLst>
                    <a:ext uri="{9D8B030D-6E8A-4147-A177-3AD203B41FA5}">
                      <a16:colId xmlns:a16="http://schemas.microsoft.com/office/drawing/2014/main" val="2232095010"/>
                    </a:ext>
                  </a:extLst>
                </a:gridCol>
                <a:gridCol w="491625">
                  <a:extLst>
                    <a:ext uri="{9D8B030D-6E8A-4147-A177-3AD203B41FA5}">
                      <a16:colId xmlns:a16="http://schemas.microsoft.com/office/drawing/2014/main" val="1606968559"/>
                    </a:ext>
                  </a:extLst>
                </a:gridCol>
                <a:gridCol w="491625">
                  <a:extLst>
                    <a:ext uri="{9D8B030D-6E8A-4147-A177-3AD203B41FA5}">
                      <a16:colId xmlns:a16="http://schemas.microsoft.com/office/drawing/2014/main" val="3208059717"/>
                    </a:ext>
                  </a:extLst>
                </a:gridCol>
                <a:gridCol w="540787">
                  <a:extLst>
                    <a:ext uri="{9D8B030D-6E8A-4147-A177-3AD203B41FA5}">
                      <a16:colId xmlns:a16="http://schemas.microsoft.com/office/drawing/2014/main" val="1404242494"/>
                    </a:ext>
                  </a:extLst>
                </a:gridCol>
              </a:tblGrid>
              <a:tr h="19665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Tramo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Opinión Faborable OSITRAN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Presentación PID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Aprobación PVN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Fecha Firma Acta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Oficio Envío Acta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Factura Elaboración PID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Plazo (Dias)</a:t>
                      </a:r>
                      <a:b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a-b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Plazo (Meses)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8426489"/>
                  </a:ext>
                </a:extLst>
              </a:tr>
              <a:tr h="196650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Fecha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Oficio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Fecha: 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Carta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Fecha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Fecha: 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Carta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2841041"/>
                  </a:ext>
                </a:extLst>
              </a:tr>
              <a:tr h="353970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Acta de Acuerdo para la Ejecución de la Obra Accesoria del Sector Km 231+030 al Km 231+240 (Progresiva Hito),  Tramo 2: Urcos – Inambari del Proyecto Corredor Vial Interoceánico Sur, Perú-Brasil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21/03/2014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1616-2014-GSF-OSITRAN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5/08/2014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1952-CIST2-MTC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14/07/2015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614-2015-MTC/20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21/12/2015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4380-2015-MTC/25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20/05/2016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2588-CIST2-MTC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623029"/>
                  </a:ext>
                </a:extLst>
              </a:tr>
              <a:tr h="353970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Acta de Acuerdo para la Ejecución de la Obra Accesoria del Sector Km. 125+394 al Km. 125+495 (Progresiva Hito), Tramo 2: Urcos - Inambari del Corredor Vial Interoceánico Sur Perú-Brasil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9/07/2012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2809-2012-GS-OSITRAN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9/01/2015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2082-CIST2-MTC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29/01/2016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064-2016-MTC/20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14/08/2017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3346-2017-MTC/25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21/08/2017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3013-CIST2-MTC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860629"/>
                  </a:ext>
                </a:extLst>
              </a:tr>
              <a:tr h="353970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Acta de Acuerdo para la Ejecución de la Obra Accesoria del Sector Km 39+330 al Km 39+370 (Progresiva Hito),  Tramo 2: Urcos - Inambari - del Corredor Vial Interoceánico Sur Perú-Brasil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25/10/2013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4599-2013-GS-OSITRAN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15/12/2014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2063-CIST2-MTC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25/11/2015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1214-2015-MTC/20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24/08/2017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3495-2017-MTC/25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29/08/2017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3016-CIST2-MTC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488423"/>
                  </a:ext>
                </a:extLst>
              </a:tr>
              <a:tr h="353970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Acta de Acuerdo para la Ejecución de la Obra Accesoria del Sector Km 245+300 al Km 245+400 (Progresiva Hito),  Tramo 2: Urcos - Inambari - del Corredor Vial Interoceánico Sur Perú-Brasil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25/04/2014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2219-2014-GSF-OSITRAN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6/11/2014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2022-CIST2-MTC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4/05/2016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285-2016-MTC/20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24/08/2017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3494-2017-MTC/25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29/08/2017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3017-CIST2-MTC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9996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926214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3 Conector recto"/>
          <p:cNvCxnSpPr/>
          <p:nvPr/>
        </p:nvCxnSpPr>
        <p:spPr>
          <a:xfrm>
            <a:off x="-323664" y="2086340"/>
            <a:ext cx="7920000" cy="0"/>
          </a:xfrm>
          <a:prstGeom prst="line">
            <a:avLst/>
          </a:prstGeom>
          <a:ln w="10160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1547664" y="2842657"/>
            <a:ext cx="7920000" cy="0"/>
          </a:xfrm>
          <a:prstGeom prst="line">
            <a:avLst/>
          </a:prstGeom>
          <a:ln w="101600" cmpd="thinThick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Rectángulo"/>
          <p:cNvSpPr/>
          <p:nvPr/>
        </p:nvSpPr>
        <p:spPr>
          <a:xfrm>
            <a:off x="719097" y="2110556"/>
            <a:ext cx="78853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PE" sz="2000" b="1" u="sng" dirty="0" smtClean="0"/>
              <a:t>ASPECTOS EN LOS CUALES Y A CRITERIO DEL CONCESIONARIO LA ARTICULACIÓN CON OSITRAN SERÁ CLAVE EN EL 2018</a:t>
            </a:r>
            <a:endParaRPr lang="es-PE" sz="20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259631" y="244906"/>
            <a:ext cx="7344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OBJETIVOS Y AGENDA  </a:t>
            </a:r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1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40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1259631" y="244906"/>
            <a:ext cx="7128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OBJETIVOS Y AGENDA  </a:t>
            </a:r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1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115616" y="1060376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sz="2400" dirty="0" smtClean="0"/>
              <a:t>CUMPLIR CON LAS OBLIGACIONES CONTRACTUALES ENTRE EL CONCESIONARIO, OSITRAN Y CONCEDENTE.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8939" y="2212504"/>
            <a:ext cx="2186161" cy="172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90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683568" y="2744975"/>
            <a:ext cx="3528392" cy="162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rgbClr val="AE0917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76" r="5048"/>
          <a:stretch/>
        </p:blipFill>
        <p:spPr>
          <a:xfrm>
            <a:off x="0" y="-13427"/>
            <a:ext cx="9252520" cy="5178983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683568" y="-13427"/>
            <a:ext cx="3528392" cy="5195872"/>
          </a:xfrm>
          <a:prstGeom prst="rect">
            <a:avLst/>
          </a:prstGeom>
          <a:solidFill>
            <a:srgbClr val="E2001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prstClr val="white"/>
              </a:solidFill>
            </a:endParaRPr>
          </a:p>
        </p:txBody>
      </p:sp>
      <p:sp>
        <p:nvSpPr>
          <p:cNvPr id="18" name="TextBox 7"/>
          <p:cNvSpPr txBox="1"/>
          <p:nvPr/>
        </p:nvSpPr>
        <p:spPr>
          <a:xfrm>
            <a:off x="755576" y="579547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40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CONTENIDO</a:t>
            </a:r>
            <a:endParaRPr lang="es-PE" b="1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18 Imagen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25" y="1365483"/>
            <a:ext cx="2534876" cy="126941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790998" y="2367799"/>
            <a:ext cx="5053871" cy="399960"/>
          </a:xfrm>
          <a:prstGeom prst="rect">
            <a:avLst/>
          </a:prstGeom>
          <a:noFill/>
        </p:spPr>
        <p:txBody>
          <a:bodyPr wrap="square" lIns="91301" tIns="45646" rIns="91301" bIns="45646" rtlCol="0">
            <a:spAutoFit/>
          </a:bodyPr>
          <a:lstStyle/>
          <a:p>
            <a:r>
              <a:rPr lang="es-PE" sz="2000" b="1" dirty="0" smtClean="0">
                <a:solidFill>
                  <a:prstClr val="white"/>
                </a:solidFill>
              </a:rPr>
              <a:t>II. ASPECTOS GENERALES</a:t>
            </a:r>
            <a:endParaRPr lang="es-PE" sz="2000" b="1" dirty="0">
              <a:solidFill>
                <a:prstClr val="white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814806" y="2798998"/>
            <a:ext cx="8797754" cy="399960"/>
          </a:xfrm>
          <a:prstGeom prst="rect">
            <a:avLst/>
          </a:prstGeom>
          <a:noFill/>
        </p:spPr>
        <p:txBody>
          <a:bodyPr wrap="square" lIns="91301" tIns="45646" rIns="91301" bIns="45646" rtlCol="0">
            <a:spAutoFit/>
          </a:bodyPr>
          <a:lstStyle/>
          <a:p>
            <a:r>
              <a:rPr lang="es-PE" sz="2000" b="1" dirty="0" smtClean="0">
                <a:solidFill>
                  <a:prstClr val="white"/>
                </a:solidFill>
              </a:rPr>
              <a:t>III. RESUMEN EJECUTIVO 2017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786230" y="3231179"/>
            <a:ext cx="5530122" cy="399960"/>
          </a:xfrm>
          <a:prstGeom prst="rect">
            <a:avLst/>
          </a:prstGeom>
          <a:noFill/>
        </p:spPr>
        <p:txBody>
          <a:bodyPr wrap="square" lIns="91301" tIns="45646" rIns="91301" bIns="45646" rtlCol="0">
            <a:spAutoFit/>
          </a:bodyPr>
          <a:lstStyle/>
          <a:p>
            <a:r>
              <a:rPr lang="es-PE" sz="2000" b="1" dirty="0" smtClean="0">
                <a:solidFill>
                  <a:prstClr val="white"/>
                </a:solidFill>
              </a:rPr>
              <a:t>IV. METAS ALCANZADAS 2017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828535" y="1924472"/>
            <a:ext cx="4365813" cy="399960"/>
          </a:xfrm>
          <a:prstGeom prst="rect">
            <a:avLst/>
          </a:prstGeom>
          <a:noFill/>
        </p:spPr>
        <p:txBody>
          <a:bodyPr wrap="square" lIns="91301" tIns="45646" rIns="91301" bIns="45646" rtlCol="0">
            <a:spAutoFit/>
          </a:bodyPr>
          <a:lstStyle/>
          <a:p>
            <a:r>
              <a:rPr lang="es-PE" sz="2000" b="1" dirty="0" smtClean="0">
                <a:solidFill>
                  <a:prstClr val="white"/>
                </a:solidFill>
              </a:rPr>
              <a:t>I. INTRODUCCIÓN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786230" y="3663361"/>
            <a:ext cx="5530122" cy="399960"/>
          </a:xfrm>
          <a:prstGeom prst="rect">
            <a:avLst/>
          </a:prstGeom>
          <a:noFill/>
        </p:spPr>
        <p:txBody>
          <a:bodyPr wrap="square" lIns="91301" tIns="45646" rIns="91301" bIns="45646" rtlCol="0">
            <a:spAutoFit/>
          </a:bodyPr>
          <a:lstStyle/>
          <a:p>
            <a:r>
              <a:rPr lang="es-PE" sz="2000" b="1" dirty="0" smtClean="0">
                <a:solidFill>
                  <a:schemeClr val="bg1"/>
                </a:solidFill>
              </a:rPr>
              <a:t>V</a:t>
            </a:r>
            <a:r>
              <a:rPr lang="es-PE" sz="2000" b="1" dirty="0">
                <a:solidFill>
                  <a:schemeClr val="bg1"/>
                </a:solidFill>
              </a:rPr>
              <a:t>. OBJETIVOS Y AGENDA  </a:t>
            </a:r>
            <a:r>
              <a:rPr lang="es-PE" sz="2000" b="1" dirty="0" smtClean="0">
                <a:solidFill>
                  <a:schemeClr val="bg1"/>
                </a:solidFill>
              </a:rPr>
              <a:t>2018</a:t>
            </a:r>
            <a:endParaRPr lang="es-PE" sz="2000" b="1" dirty="0">
              <a:solidFill>
                <a:schemeClr val="bg1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68102" y="4084712"/>
            <a:ext cx="5530122" cy="399960"/>
          </a:xfrm>
          <a:prstGeom prst="rect">
            <a:avLst/>
          </a:prstGeom>
          <a:noFill/>
        </p:spPr>
        <p:txBody>
          <a:bodyPr wrap="square" lIns="91301" tIns="45646" rIns="91301" bIns="45646" rtlCol="0">
            <a:spAutoFit/>
          </a:bodyPr>
          <a:lstStyle/>
          <a:p>
            <a:r>
              <a:rPr lang="es-PE" sz="2000" b="1" dirty="0" smtClean="0"/>
              <a:t>VI. OTROS ASPECTOS</a:t>
            </a:r>
          </a:p>
        </p:txBody>
      </p:sp>
    </p:spTree>
    <p:extLst>
      <p:ext uri="{BB962C8B-B14F-4D97-AF65-F5344CB8AC3E}">
        <p14:creationId xmlns:p14="http://schemas.microsoft.com/office/powerpoint/2010/main" val="2696181959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3 Conector recto"/>
          <p:cNvCxnSpPr/>
          <p:nvPr/>
        </p:nvCxnSpPr>
        <p:spPr>
          <a:xfrm>
            <a:off x="-323664" y="2086340"/>
            <a:ext cx="7920000" cy="0"/>
          </a:xfrm>
          <a:prstGeom prst="line">
            <a:avLst/>
          </a:prstGeom>
          <a:ln w="10160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1547664" y="2842657"/>
            <a:ext cx="7920000" cy="0"/>
          </a:xfrm>
          <a:prstGeom prst="line">
            <a:avLst/>
          </a:prstGeom>
          <a:ln w="101600" cmpd="thinThick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Rectángulo"/>
          <p:cNvSpPr/>
          <p:nvPr/>
        </p:nvSpPr>
        <p:spPr>
          <a:xfrm>
            <a:off x="2738254" y="2258647"/>
            <a:ext cx="36225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PE" sz="2800" b="1" u="sng" dirty="0" smtClean="0"/>
              <a:t>OTROS ASPECTOS 2017</a:t>
            </a:r>
            <a:endParaRPr lang="es-PE" sz="28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259631" y="244906"/>
            <a:ext cx="7128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OTROS ASPECTOS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1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5802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3 Conector recto"/>
          <p:cNvCxnSpPr/>
          <p:nvPr/>
        </p:nvCxnSpPr>
        <p:spPr>
          <a:xfrm>
            <a:off x="-323664" y="2086340"/>
            <a:ext cx="7920000" cy="0"/>
          </a:xfrm>
          <a:prstGeom prst="line">
            <a:avLst/>
          </a:prstGeom>
          <a:ln w="10160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1547664" y="2842657"/>
            <a:ext cx="7920000" cy="0"/>
          </a:xfrm>
          <a:prstGeom prst="line">
            <a:avLst/>
          </a:prstGeom>
          <a:ln w="101600" cmpd="thinThick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Rectángulo"/>
          <p:cNvSpPr/>
          <p:nvPr/>
        </p:nvSpPr>
        <p:spPr>
          <a:xfrm>
            <a:off x="1612505" y="2258647"/>
            <a:ext cx="5874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PE" sz="2800" b="1" u="sng" dirty="0" smtClean="0"/>
              <a:t>PROBLEMAS CON LOS SOBRE ANCHOS</a:t>
            </a:r>
            <a:endParaRPr lang="es-PE" sz="28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259631" y="244906"/>
            <a:ext cx="7128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OTROS ASPECTOS - </a:t>
            </a:r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1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0255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1259631" y="244906"/>
            <a:ext cx="7128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OBJETIVOS Y AGENDA  </a:t>
            </a:r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14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45924" y="683701"/>
            <a:ext cx="7972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sz="2400" dirty="0" smtClean="0"/>
              <a:t>Descripción Gráfica del Problemas con los </a:t>
            </a:r>
            <a:r>
              <a:rPr lang="es-PE" sz="2400" dirty="0" err="1" smtClean="0"/>
              <a:t>Sobreanchos</a:t>
            </a:r>
            <a:r>
              <a:rPr lang="es-PE" sz="2400" dirty="0" smtClean="0"/>
              <a:t>.</a:t>
            </a:r>
          </a:p>
        </p:txBody>
      </p:sp>
      <p:pic>
        <p:nvPicPr>
          <p:cNvPr id="3" name="camion y bu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3223" y="1317694"/>
            <a:ext cx="4265421" cy="3199066"/>
          </a:xfrm>
          <a:prstGeom prst="rect">
            <a:avLst/>
          </a:prstGeom>
        </p:spPr>
      </p:pic>
      <p:pic>
        <p:nvPicPr>
          <p:cNvPr id="4" name="video 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44008" y="1317694"/>
            <a:ext cx="4265422" cy="319906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926931" y="4600479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/>
              <a:t>Video 1</a:t>
            </a:r>
            <a:endParaRPr lang="es-PE" dirty="0"/>
          </a:p>
        </p:txBody>
      </p:sp>
      <p:sp>
        <p:nvSpPr>
          <p:cNvPr id="16" name="CuadroTexto 15"/>
          <p:cNvSpPr txBox="1"/>
          <p:nvPr/>
        </p:nvSpPr>
        <p:spPr>
          <a:xfrm>
            <a:off x="6444208" y="4600479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/>
              <a:t>Video 2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1290549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1259631" y="244906"/>
            <a:ext cx="7128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OBJETIVOS Y AGENDA  </a:t>
            </a:r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1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pic>
        <p:nvPicPr>
          <p:cNvPr id="8" name="Imagen 2" descr="F:\FOTOS SUNAT INAMBARI\IMG_903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284" y="1166020"/>
            <a:ext cx="2699998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3" descr="F:\FOTOS SUNAT INAMBARI\IMG_903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66020"/>
            <a:ext cx="2698972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4" descr="F:\FOTOS SUNAT INAMBARI\IMG_903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41088"/>
            <a:ext cx="2701013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5" descr="F:\FOTOS SUNAT INAMBARI\IMG_9039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450" y="3141088"/>
            <a:ext cx="2699998" cy="18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uadroTexto 16"/>
          <p:cNvSpPr txBox="1"/>
          <p:nvPr/>
        </p:nvSpPr>
        <p:spPr>
          <a:xfrm>
            <a:off x="745924" y="683701"/>
            <a:ext cx="7972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sz="2400" dirty="0" smtClean="0"/>
              <a:t>Descripción Gráfica del Problemas con los </a:t>
            </a:r>
            <a:r>
              <a:rPr lang="es-PE" sz="2400" dirty="0" err="1" smtClean="0"/>
              <a:t>Sobreanchos</a:t>
            </a:r>
            <a:r>
              <a:rPr lang="es-PE" sz="2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090233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683568" y="2744975"/>
            <a:ext cx="3528392" cy="162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rgbClr val="AE0917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76" r="5048"/>
          <a:stretch/>
        </p:blipFill>
        <p:spPr>
          <a:xfrm>
            <a:off x="0" y="-13427"/>
            <a:ext cx="9252520" cy="5178983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683568" y="-13427"/>
            <a:ext cx="3528392" cy="5195872"/>
          </a:xfrm>
          <a:prstGeom prst="rect">
            <a:avLst/>
          </a:prstGeom>
          <a:solidFill>
            <a:srgbClr val="E2001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prstClr val="white"/>
              </a:solidFill>
            </a:endParaRPr>
          </a:p>
        </p:txBody>
      </p:sp>
      <p:sp>
        <p:nvSpPr>
          <p:cNvPr id="18" name="TextBox 7"/>
          <p:cNvSpPr txBox="1"/>
          <p:nvPr/>
        </p:nvSpPr>
        <p:spPr>
          <a:xfrm>
            <a:off x="755576" y="579547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40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CONTENIDO</a:t>
            </a:r>
            <a:endParaRPr lang="es-PE" b="1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18 Imagen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25" y="1365483"/>
            <a:ext cx="2534876" cy="126941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790998" y="2367799"/>
            <a:ext cx="5053871" cy="399960"/>
          </a:xfrm>
          <a:prstGeom prst="rect">
            <a:avLst/>
          </a:prstGeom>
          <a:noFill/>
        </p:spPr>
        <p:txBody>
          <a:bodyPr wrap="square" lIns="91301" tIns="45646" rIns="91301" bIns="45646" rtlCol="0">
            <a:spAutoFit/>
          </a:bodyPr>
          <a:lstStyle/>
          <a:p>
            <a:r>
              <a:rPr lang="es-PE" sz="2000" b="1" dirty="0" smtClean="0">
                <a:solidFill>
                  <a:schemeClr val="bg1"/>
                </a:solidFill>
              </a:rPr>
              <a:t>II. ASPECTOS GENERALES</a:t>
            </a:r>
            <a:endParaRPr lang="es-PE" sz="2000" b="1" dirty="0">
              <a:solidFill>
                <a:schemeClr val="bg1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814806" y="2798998"/>
            <a:ext cx="8797754" cy="399960"/>
          </a:xfrm>
          <a:prstGeom prst="rect">
            <a:avLst/>
          </a:prstGeom>
          <a:noFill/>
        </p:spPr>
        <p:txBody>
          <a:bodyPr wrap="square" lIns="91301" tIns="45646" rIns="91301" bIns="45646" rtlCol="0">
            <a:spAutoFit/>
          </a:bodyPr>
          <a:lstStyle/>
          <a:p>
            <a:r>
              <a:rPr lang="es-PE" sz="2000" b="1" dirty="0" smtClean="0"/>
              <a:t>III. RESUMEN EJECUTIVO 2017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786230" y="3231179"/>
            <a:ext cx="5530122" cy="399960"/>
          </a:xfrm>
          <a:prstGeom prst="rect">
            <a:avLst/>
          </a:prstGeom>
          <a:noFill/>
        </p:spPr>
        <p:txBody>
          <a:bodyPr wrap="square" lIns="91301" tIns="45646" rIns="91301" bIns="45646" rtlCol="0">
            <a:spAutoFit/>
          </a:bodyPr>
          <a:lstStyle/>
          <a:p>
            <a:r>
              <a:rPr lang="es-PE" sz="2000" b="1" dirty="0" smtClean="0">
                <a:solidFill>
                  <a:prstClr val="white">
                    <a:lumMod val="85000"/>
                    <a:lumOff val="15000"/>
                  </a:prstClr>
                </a:solidFill>
              </a:rPr>
              <a:t>IV. METAS ALCANZADAS 2017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828535" y="1924472"/>
            <a:ext cx="4365813" cy="399960"/>
          </a:xfrm>
          <a:prstGeom prst="rect">
            <a:avLst/>
          </a:prstGeom>
          <a:noFill/>
        </p:spPr>
        <p:txBody>
          <a:bodyPr wrap="square" lIns="91301" tIns="45646" rIns="91301" bIns="45646" rtlCol="0">
            <a:spAutoFit/>
          </a:bodyPr>
          <a:lstStyle/>
          <a:p>
            <a:r>
              <a:rPr lang="es-PE" sz="2000" b="1" dirty="0" smtClean="0">
                <a:solidFill>
                  <a:prstClr val="white"/>
                </a:solidFill>
              </a:rPr>
              <a:t>I. INTRODUCCIÓN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786230" y="3663361"/>
            <a:ext cx="5530122" cy="399960"/>
          </a:xfrm>
          <a:prstGeom prst="rect">
            <a:avLst/>
          </a:prstGeom>
          <a:noFill/>
        </p:spPr>
        <p:txBody>
          <a:bodyPr wrap="square" lIns="91301" tIns="45646" rIns="91301" bIns="45646" rtlCol="0">
            <a:spAutoFit/>
          </a:bodyPr>
          <a:lstStyle/>
          <a:p>
            <a:r>
              <a:rPr lang="es-PE" sz="2000" b="1" dirty="0" smtClean="0">
                <a:solidFill>
                  <a:prstClr val="white">
                    <a:lumMod val="85000"/>
                    <a:lumOff val="15000"/>
                  </a:prstClr>
                </a:solidFill>
              </a:rPr>
              <a:t>V</a:t>
            </a:r>
            <a:r>
              <a:rPr lang="es-PE" sz="2000" b="1" dirty="0">
                <a:solidFill>
                  <a:prstClr val="white">
                    <a:lumMod val="85000"/>
                    <a:lumOff val="15000"/>
                  </a:prstClr>
                </a:solidFill>
              </a:rPr>
              <a:t>. OBJETIVOS Y AGENDA  </a:t>
            </a:r>
            <a:r>
              <a:rPr lang="es-PE" sz="2000" b="1" dirty="0" smtClean="0">
                <a:solidFill>
                  <a:prstClr val="white">
                    <a:lumMod val="85000"/>
                    <a:lumOff val="15000"/>
                  </a:prstClr>
                </a:solidFill>
              </a:rPr>
              <a:t>2018</a:t>
            </a:r>
            <a:endParaRPr lang="es-PE" sz="2000" b="1" dirty="0">
              <a:solidFill>
                <a:prstClr val="white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68102" y="4084712"/>
            <a:ext cx="5530122" cy="399960"/>
          </a:xfrm>
          <a:prstGeom prst="rect">
            <a:avLst/>
          </a:prstGeom>
          <a:noFill/>
        </p:spPr>
        <p:txBody>
          <a:bodyPr wrap="square" lIns="91301" tIns="45646" rIns="91301" bIns="45646" rtlCol="0">
            <a:spAutoFit/>
          </a:bodyPr>
          <a:lstStyle/>
          <a:p>
            <a:r>
              <a:rPr lang="es-PE" sz="2000" b="1" dirty="0" smtClean="0">
                <a:solidFill>
                  <a:prstClr val="white">
                    <a:lumMod val="85000"/>
                    <a:lumOff val="15000"/>
                  </a:prstClr>
                </a:solidFill>
              </a:rPr>
              <a:t>VI. OTROS ASPECTOS</a:t>
            </a:r>
          </a:p>
        </p:txBody>
      </p:sp>
    </p:spTree>
    <p:extLst>
      <p:ext uri="{BB962C8B-B14F-4D97-AF65-F5344CB8AC3E}">
        <p14:creationId xmlns:p14="http://schemas.microsoft.com/office/powerpoint/2010/main" val="231062035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1259631" y="244906"/>
            <a:ext cx="7128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OBJETIVOS Y AGENDA  </a:t>
            </a:r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1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62495" y="628519"/>
            <a:ext cx="818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sz="2400" dirty="0" smtClean="0"/>
              <a:t>Descripción del Problemas de los </a:t>
            </a:r>
            <a:r>
              <a:rPr lang="es-PE" sz="2400" dirty="0" err="1" smtClean="0"/>
              <a:t>Sobreanchos</a:t>
            </a:r>
            <a:r>
              <a:rPr lang="es-PE" sz="2400" dirty="0"/>
              <a:t> </a:t>
            </a:r>
            <a:r>
              <a:rPr lang="es-PE" sz="2400" dirty="0" smtClean="0"/>
              <a:t>y La Solución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7514170" y="4516760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/>
              <a:t>Video 3</a:t>
            </a:r>
            <a:endParaRPr lang="es-PE" dirty="0"/>
          </a:p>
        </p:txBody>
      </p:sp>
      <p:pic>
        <p:nvPicPr>
          <p:cNvPr id="3" name="Sobreancho en Curva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68" y="1132384"/>
            <a:ext cx="6816586" cy="36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9405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28 Marcador de posición de imagen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2" r="42762"/>
          <a:stretch/>
        </p:blipFill>
        <p:spPr>
          <a:xfrm>
            <a:off x="5508104" y="15528"/>
            <a:ext cx="4752528" cy="5145088"/>
          </a:xfrm>
        </p:spPr>
      </p:pic>
      <p:pic>
        <p:nvPicPr>
          <p:cNvPr id="27" name="26 Marcador de posición de imagen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4" r="34990"/>
          <a:stretch/>
        </p:blipFill>
        <p:spPr>
          <a:xfrm>
            <a:off x="2111028" y="-7468"/>
            <a:ext cx="4680520" cy="5145088"/>
          </a:xfrm>
        </p:spPr>
      </p:pic>
      <p:pic>
        <p:nvPicPr>
          <p:cNvPr id="31" name="30 Marcador de posición de imagen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5" r="32729"/>
          <a:stretch/>
        </p:blipFill>
        <p:spPr>
          <a:xfrm>
            <a:off x="-1116632" y="-7468"/>
            <a:ext cx="4392488" cy="5145088"/>
          </a:xfrm>
        </p:spPr>
      </p:pic>
      <p:sp>
        <p:nvSpPr>
          <p:cNvPr id="11" name="10 CuadroTexto"/>
          <p:cNvSpPr txBox="1"/>
          <p:nvPr/>
        </p:nvSpPr>
        <p:spPr>
          <a:xfrm>
            <a:off x="2937336" y="1780456"/>
            <a:ext cx="3377848" cy="923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5400" b="1" dirty="0" smtClean="0">
                <a:solidFill>
                  <a:prstClr val="white"/>
                </a:solidFill>
                <a:latin typeface="Odebrecht Sans"/>
              </a:rPr>
              <a:t>GRACIAS</a:t>
            </a:r>
            <a:endParaRPr lang="es-PE" sz="5400" b="1" dirty="0">
              <a:solidFill>
                <a:prstClr val="white"/>
              </a:solidFill>
              <a:latin typeface="Odebrecht Sans"/>
            </a:endParaRPr>
          </a:p>
        </p:txBody>
      </p:sp>
      <p:pic>
        <p:nvPicPr>
          <p:cNvPr id="19" name="18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356" y="3879732"/>
            <a:ext cx="1683328" cy="66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74323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CuadroTexto"/>
          <p:cNvSpPr txBox="1"/>
          <p:nvPr/>
        </p:nvSpPr>
        <p:spPr>
          <a:xfrm>
            <a:off x="755576" y="265688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1259632" y="227588"/>
            <a:ext cx="7704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 ALCANZADAS </a:t>
            </a:r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 – INVERSIONES EJECUTADAS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7 CuadroTexto"/>
          <p:cNvSpPr txBox="1"/>
          <p:nvPr/>
        </p:nvSpPr>
        <p:spPr>
          <a:xfrm>
            <a:off x="1073561" y="965101"/>
            <a:ext cx="7046236" cy="26013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7519" tIns="48760" rIns="97519" bIns="48760" rtlCol="0">
            <a:spAutoFit/>
          </a:bodyPr>
          <a:lstStyle>
            <a:defPPr>
              <a:defRPr lang="es-PE"/>
            </a:defPPr>
            <a:lvl1pPr>
              <a:defRPr sz="1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s-PE" sz="1050" dirty="0" smtClean="0">
                <a:solidFill>
                  <a:prstClr val="white"/>
                </a:solidFill>
              </a:rPr>
              <a:t>INVERSIONES EJECUTADAS DURANTE EL 2017</a:t>
            </a:r>
            <a:endParaRPr lang="es-PE" sz="1050" dirty="0">
              <a:solidFill>
                <a:prstClr val="white"/>
              </a:solidFill>
            </a:endParaRPr>
          </a:p>
        </p:txBody>
      </p:sp>
      <p:pic>
        <p:nvPicPr>
          <p:cNvPr id="8" name="1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572" y="1634696"/>
            <a:ext cx="6992446" cy="288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9369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CuadroTexto"/>
          <p:cNvSpPr txBox="1"/>
          <p:nvPr/>
        </p:nvSpPr>
        <p:spPr>
          <a:xfrm>
            <a:off x="755576" y="265688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1259632" y="227588"/>
            <a:ext cx="7704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 ALCANZADAS </a:t>
            </a:r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 – INVERSIONES EJECUTADAS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7 CuadroTexto"/>
          <p:cNvSpPr txBox="1"/>
          <p:nvPr/>
        </p:nvSpPr>
        <p:spPr>
          <a:xfrm>
            <a:off x="1073561" y="844352"/>
            <a:ext cx="7046236" cy="26013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7519" tIns="48760" rIns="97519" bIns="48760" rtlCol="0">
            <a:spAutoFit/>
          </a:bodyPr>
          <a:lstStyle>
            <a:defPPr>
              <a:defRPr lang="es-PE"/>
            </a:defPPr>
            <a:lvl1pPr>
              <a:defRPr sz="1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s-PE" sz="1050" dirty="0" smtClean="0">
                <a:solidFill>
                  <a:prstClr val="white"/>
                </a:solidFill>
              </a:rPr>
              <a:t>INVERSIONES EJECUTADAS DURANTE EL 2017</a:t>
            </a:r>
            <a:endParaRPr lang="es-PE" sz="1050" dirty="0">
              <a:solidFill>
                <a:prstClr val="white"/>
              </a:solidFill>
            </a:endParaRPr>
          </a:p>
        </p:txBody>
      </p:sp>
      <p:pic>
        <p:nvPicPr>
          <p:cNvPr id="9" name="1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636440"/>
            <a:ext cx="7413905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2106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CuadroTexto"/>
          <p:cNvSpPr txBox="1"/>
          <p:nvPr/>
        </p:nvSpPr>
        <p:spPr>
          <a:xfrm>
            <a:off x="755576" y="265688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1259632" y="227588"/>
            <a:ext cx="7704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 ALCANZADAS </a:t>
            </a:r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 – INVERSIONES EJECUTADAS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7 CuadroTexto"/>
          <p:cNvSpPr txBox="1"/>
          <p:nvPr/>
        </p:nvSpPr>
        <p:spPr>
          <a:xfrm>
            <a:off x="1073561" y="844352"/>
            <a:ext cx="7046236" cy="26013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7519" tIns="48760" rIns="97519" bIns="48760" rtlCol="0">
            <a:spAutoFit/>
          </a:bodyPr>
          <a:lstStyle>
            <a:defPPr>
              <a:defRPr lang="es-PE"/>
            </a:defPPr>
            <a:lvl1pPr>
              <a:defRPr sz="1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s-PE" sz="1050" dirty="0" smtClean="0">
                <a:solidFill>
                  <a:prstClr val="white"/>
                </a:solidFill>
              </a:rPr>
              <a:t>INVERSIONES EJECUTADAS DURANTE EL 2015 – VALORIZACIONES APROBADAS EN 2017</a:t>
            </a:r>
            <a:endParaRPr lang="es-PE" sz="1050" dirty="0">
              <a:solidFill>
                <a:prstClr val="white"/>
              </a:solidFill>
            </a:endParaRPr>
          </a:p>
        </p:txBody>
      </p:sp>
      <p:pic>
        <p:nvPicPr>
          <p:cNvPr id="9" name="1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167679" y="121118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“Adicionalmente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aprobaron valorizaciones de trabajos ejecutados en 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Octubre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Noviembre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Diciembre 2016”</a:t>
            </a:r>
            <a:endParaRPr lang="es-PE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327" y="1964204"/>
            <a:ext cx="6336704" cy="28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5222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CuadroTexto"/>
          <p:cNvSpPr txBox="1"/>
          <p:nvPr/>
        </p:nvSpPr>
        <p:spPr>
          <a:xfrm>
            <a:off x="755576" y="265688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1259632" y="227588"/>
            <a:ext cx="7704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 ALCANZADAS </a:t>
            </a:r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 – INVERSIONES EJECUTADAS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7 CuadroTexto"/>
          <p:cNvSpPr txBox="1"/>
          <p:nvPr/>
        </p:nvSpPr>
        <p:spPr>
          <a:xfrm>
            <a:off x="1073561" y="965101"/>
            <a:ext cx="7046236" cy="26013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7519" tIns="48760" rIns="97519" bIns="48760" rtlCol="0">
            <a:spAutoFit/>
          </a:bodyPr>
          <a:lstStyle>
            <a:defPPr>
              <a:defRPr lang="es-PE"/>
            </a:defPPr>
            <a:lvl1pPr>
              <a:defRPr sz="1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s-PE" sz="1050" dirty="0" smtClean="0">
                <a:solidFill>
                  <a:prstClr val="white"/>
                </a:solidFill>
              </a:rPr>
              <a:t>INVERSIONES EJECUTADAS DURANTE EL 2017</a:t>
            </a:r>
            <a:endParaRPr lang="es-PE" sz="1050" dirty="0">
              <a:solidFill>
                <a:prstClr val="white"/>
              </a:solidFill>
            </a:endParaRPr>
          </a:p>
        </p:txBody>
      </p:sp>
      <p:sp>
        <p:nvSpPr>
          <p:cNvPr id="3" name="2 Flecha derecha">
            <a:hlinkClick r:id="rId3" action="ppaction://hlinksldjump"/>
          </p:cNvPr>
          <p:cNvSpPr/>
          <p:nvPr/>
        </p:nvSpPr>
        <p:spPr>
          <a:xfrm>
            <a:off x="8119797" y="4575092"/>
            <a:ext cx="839417" cy="360040"/>
          </a:xfrm>
          <a:prstGeom prst="rightArrow">
            <a:avLst/>
          </a:prstGeom>
          <a:solidFill>
            <a:srgbClr val="C0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800" b="1" dirty="0" smtClean="0"/>
              <a:t>VOLVER</a:t>
            </a:r>
            <a:endParaRPr lang="es-ES" sz="800" b="1" dirty="0"/>
          </a:p>
        </p:txBody>
      </p:sp>
      <p:pic>
        <p:nvPicPr>
          <p:cNvPr id="8" name="1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749" y="1852464"/>
            <a:ext cx="7242855" cy="184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0485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1259632" y="24490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RESUMEN EJECUTIVO 2017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55576" y="24490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endParaRPr lang="es-PE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1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89" y="105645"/>
            <a:ext cx="908842" cy="360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2" t="-80" r="54" b="80"/>
          <a:stretch/>
        </p:blipFill>
        <p:spPr>
          <a:xfrm>
            <a:off x="1" y="552683"/>
            <a:ext cx="4716016" cy="453896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5" t="-80" r="5693" b="80"/>
          <a:stretch/>
        </p:blipFill>
        <p:spPr>
          <a:xfrm>
            <a:off x="4716016" y="552683"/>
            <a:ext cx="4441482" cy="4538968"/>
          </a:xfrm>
          <a:prstGeom prst="rect">
            <a:avLst/>
          </a:prstGeom>
        </p:spPr>
      </p:pic>
      <p:sp>
        <p:nvSpPr>
          <p:cNvPr id="57" name="Rectángulo 56"/>
          <p:cNvSpPr/>
          <p:nvPr/>
        </p:nvSpPr>
        <p:spPr>
          <a:xfrm>
            <a:off x="8050165" y="4732784"/>
            <a:ext cx="1017666" cy="235060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1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km 121+100</a:t>
            </a:r>
            <a:endParaRPr lang="es-PE" sz="11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3527204" y="4732784"/>
            <a:ext cx="1017666" cy="235060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1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km 39+300</a:t>
            </a:r>
            <a:endParaRPr lang="es-PE" sz="11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0" y="552683"/>
            <a:ext cx="9157498" cy="4560415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902226"/>
              </p:ext>
            </p:extLst>
          </p:nvPr>
        </p:nvGraphicFramePr>
        <p:xfrm>
          <a:off x="2771800" y="1854242"/>
          <a:ext cx="3212775" cy="18001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35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9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671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MEJORAMIENTOS</a:t>
                      </a:r>
                      <a:endParaRPr lang="es-P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CULMINADOS 2017</a:t>
                      </a:r>
                      <a:endParaRPr lang="es-P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370">
                <a:tc>
                  <a:txBody>
                    <a:bodyPr/>
                    <a:lstStyle/>
                    <a:p>
                      <a:pPr algn="l" fontAlgn="b"/>
                      <a:r>
                        <a:rPr lang="es-P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TRAMO </a:t>
                      </a:r>
                      <a:r>
                        <a:rPr lang="es-PE" sz="1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s-P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75000"/>
                        <a:lumOff val="2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P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lumMod val="75000"/>
                        <a:lumOff val="2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370">
                <a:tc>
                  <a:txBody>
                    <a:bodyPr/>
                    <a:lstStyle/>
                    <a:p>
                      <a:pPr algn="l" fontAlgn="b"/>
                      <a:r>
                        <a:rPr lang="es-PE" sz="1400" b="1" u="none" strike="noStrike" dirty="0">
                          <a:effectLst/>
                        </a:rPr>
                        <a:t>OBRAS ACCESORIAS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1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370">
                <a:tc>
                  <a:txBody>
                    <a:bodyPr/>
                    <a:lstStyle/>
                    <a:p>
                      <a:pPr algn="l" fontAlgn="b"/>
                      <a:r>
                        <a:rPr lang="es-PE" sz="1400" b="1" u="none" strike="noStrike" dirty="0" err="1">
                          <a:effectLst/>
                        </a:rPr>
                        <a:t>TMEs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370">
                <a:tc>
                  <a:txBody>
                    <a:bodyPr/>
                    <a:lstStyle/>
                    <a:p>
                      <a:pPr algn="l" fontAlgn="b"/>
                      <a:r>
                        <a:rPr lang="es-PE" sz="1400" b="1" u="none" strike="noStrike" dirty="0" err="1">
                          <a:effectLst/>
                        </a:rPr>
                        <a:t>ITMs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1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924478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683568" y="2744975"/>
            <a:ext cx="3528392" cy="162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rgbClr val="AE0917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76" r="5048"/>
          <a:stretch/>
        </p:blipFill>
        <p:spPr>
          <a:xfrm>
            <a:off x="0" y="-13427"/>
            <a:ext cx="9252520" cy="5178983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683568" y="-13427"/>
            <a:ext cx="3528392" cy="5195872"/>
          </a:xfrm>
          <a:prstGeom prst="rect">
            <a:avLst/>
          </a:prstGeom>
          <a:solidFill>
            <a:srgbClr val="E2001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prstClr val="white"/>
              </a:solidFill>
            </a:endParaRPr>
          </a:p>
        </p:txBody>
      </p:sp>
      <p:sp>
        <p:nvSpPr>
          <p:cNvPr id="18" name="TextBox 7"/>
          <p:cNvSpPr txBox="1"/>
          <p:nvPr/>
        </p:nvSpPr>
        <p:spPr>
          <a:xfrm>
            <a:off x="755576" y="579547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40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CONTENIDO</a:t>
            </a:r>
            <a:endParaRPr lang="es-PE" b="1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18 Imagen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25" y="1365483"/>
            <a:ext cx="2534876" cy="126941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790998" y="2367799"/>
            <a:ext cx="5053871" cy="399960"/>
          </a:xfrm>
          <a:prstGeom prst="rect">
            <a:avLst/>
          </a:prstGeom>
          <a:noFill/>
        </p:spPr>
        <p:txBody>
          <a:bodyPr wrap="square" lIns="91301" tIns="45646" rIns="91301" bIns="45646" rtlCol="0">
            <a:spAutoFit/>
          </a:bodyPr>
          <a:lstStyle/>
          <a:p>
            <a:r>
              <a:rPr lang="es-PE" sz="2000" b="1" dirty="0" smtClean="0">
                <a:solidFill>
                  <a:schemeClr val="bg1"/>
                </a:solidFill>
              </a:rPr>
              <a:t>II. ASPECTOS GENERALES</a:t>
            </a:r>
            <a:endParaRPr lang="es-PE" sz="2000" b="1" dirty="0">
              <a:solidFill>
                <a:schemeClr val="bg1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814806" y="2798998"/>
            <a:ext cx="8797754" cy="399960"/>
          </a:xfrm>
          <a:prstGeom prst="rect">
            <a:avLst/>
          </a:prstGeom>
          <a:noFill/>
        </p:spPr>
        <p:txBody>
          <a:bodyPr wrap="square" lIns="91301" tIns="45646" rIns="91301" bIns="45646" rtlCol="0">
            <a:spAutoFit/>
          </a:bodyPr>
          <a:lstStyle/>
          <a:p>
            <a:r>
              <a:rPr lang="es-PE" sz="2000" b="1" dirty="0" smtClean="0">
                <a:solidFill>
                  <a:schemeClr val="bg1"/>
                </a:solidFill>
              </a:rPr>
              <a:t>III. RESUMEN EJECUTIVO 2017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786230" y="3231179"/>
            <a:ext cx="5530122" cy="399960"/>
          </a:xfrm>
          <a:prstGeom prst="rect">
            <a:avLst/>
          </a:prstGeom>
          <a:noFill/>
        </p:spPr>
        <p:txBody>
          <a:bodyPr wrap="square" lIns="91301" tIns="45646" rIns="91301" bIns="45646" rtlCol="0">
            <a:spAutoFit/>
          </a:bodyPr>
          <a:lstStyle/>
          <a:p>
            <a:r>
              <a:rPr lang="es-PE" sz="2000" b="1" dirty="0" smtClean="0"/>
              <a:t>IV. METAS ALCANZADAS 2017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828535" y="1924472"/>
            <a:ext cx="4365813" cy="399960"/>
          </a:xfrm>
          <a:prstGeom prst="rect">
            <a:avLst/>
          </a:prstGeom>
          <a:noFill/>
        </p:spPr>
        <p:txBody>
          <a:bodyPr wrap="square" lIns="91301" tIns="45646" rIns="91301" bIns="45646" rtlCol="0">
            <a:spAutoFit/>
          </a:bodyPr>
          <a:lstStyle/>
          <a:p>
            <a:r>
              <a:rPr lang="es-PE" sz="2000" b="1" dirty="0" smtClean="0">
                <a:solidFill>
                  <a:prstClr val="white"/>
                </a:solidFill>
              </a:rPr>
              <a:t>I. INTRODUCCIÓN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786230" y="3663361"/>
            <a:ext cx="5530122" cy="399960"/>
          </a:xfrm>
          <a:prstGeom prst="rect">
            <a:avLst/>
          </a:prstGeom>
          <a:noFill/>
        </p:spPr>
        <p:txBody>
          <a:bodyPr wrap="square" lIns="91301" tIns="45646" rIns="91301" bIns="45646" rtlCol="0">
            <a:spAutoFit/>
          </a:bodyPr>
          <a:lstStyle/>
          <a:p>
            <a:r>
              <a:rPr lang="es-PE" sz="2000" b="1" dirty="0" smtClean="0">
                <a:solidFill>
                  <a:prstClr val="white">
                    <a:lumMod val="85000"/>
                    <a:lumOff val="15000"/>
                  </a:prstClr>
                </a:solidFill>
              </a:rPr>
              <a:t>V</a:t>
            </a:r>
            <a:r>
              <a:rPr lang="es-PE" sz="2000" b="1" dirty="0">
                <a:solidFill>
                  <a:prstClr val="white">
                    <a:lumMod val="85000"/>
                    <a:lumOff val="15000"/>
                  </a:prstClr>
                </a:solidFill>
              </a:rPr>
              <a:t>. OBJETIVOS Y AGENDA  </a:t>
            </a:r>
            <a:r>
              <a:rPr lang="es-PE" sz="2000" b="1" dirty="0" smtClean="0">
                <a:solidFill>
                  <a:prstClr val="white">
                    <a:lumMod val="85000"/>
                    <a:lumOff val="15000"/>
                  </a:prstClr>
                </a:solidFill>
              </a:rPr>
              <a:t>2018</a:t>
            </a:r>
            <a:endParaRPr lang="es-PE" sz="2000" b="1" dirty="0">
              <a:solidFill>
                <a:prstClr val="white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68102" y="4084712"/>
            <a:ext cx="5530122" cy="399960"/>
          </a:xfrm>
          <a:prstGeom prst="rect">
            <a:avLst/>
          </a:prstGeom>
          <a:noFill/>
        </p:spPr>
        <p:txBody>
          <a:bodyPr wrap="square" lIns="91301" tIns="45646" rIns="91301" bIns="45646" rtlCol="0">
            <a:spAutoFit/>
          </a:bodyPr>
          <a:lstStyle/>
          <a:p>
            <a:r>
              <a:rPr lang="es-PE" sz="2000" b="1" dirty="0" smtClean="0">
                <a:solidFill>
                  <a:prstClr val="white">
                    <a:lumMod val="85000"/>
                    <a:lumOff val="15000"/>
                  </a:prstClr>
                </a:solidFill>
              </a:rPr>
              <a:t>VI. OTROS ASPECTOS</a:t>
            </a:r>
          </a:p>
        </p:txBody>
      </p:sp>
    </p:spTree>
    <p:extLst>
      <p:ext uri="{BB962C8B-B14F-4D97-AF65-F5344CB8AC3E}">
        <p14:creationId xmlns:p14="http://schemas.microsoft.com/office/powerpoint/2010/main" val="116781896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9581</TotalTime>
  <Words>3365</Words>
  <Application>Microsoft Office PowerPoint</Application>
  <PresentationFormat>Personalizado</PresentationFormat>
  <Paragraphs>1092</Paragraphs>
  <Slides>75</Slides>
  <Notes>61</Notes>
  <HiddenSlides>0</HiddenSlides>
  <MMClips>3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75</vt:i4>
      </vt:variant>
    </vt:vector>
  </HeadingPairs>
  <TitlesOfParts>
    <vt:vector size="91" baseType="lpstr">
      <vt:lpstr>MS PGothic</vt:lpstr>
      <vt:lpstr>Arabic Typesetting</vt:lpstr>
      <vt:lpstr>Arial</vt:lpstr>
      <vt:lpstr>Calibri</vt:lpstr>
      <vt:lpstr>Chalkboard</vt:lpstr>
      <vt:lpstr>Odebrecht Sans</vt:lpstr>
      <vt:lpstr>Odebrecht Sans Bold</vt:lpstr>
      <vt:lpstr>Odebrecht Slab</vt:lpstr>
      <vt:lpstr>Open Sans</vt:lpstr>
      <vt:lpstr>Roboto condensed</vt:lpstr>
      <vt:lpstr>Tahoma</vt:lpstr>
      <vt:lpstr>Times New Roman</vt:lpstr>
      <vt:lpstr>Wingdings</vt:lpstr>
      <vt:lpstr>Tema de Office</vt:lpstr>
      <vt:lpstr>3_Tema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Angelica Muñiz Rocha</dc:creator>
  <cp:lastModifiedBy>Chong Man Esteban Chiang Ho</cp:lastModifiedBy>
  <cp:revision>159</cp:revision>
  <cp:lastPrinted>2016-03-07T19:24:17Z</cp:lastPrinted>
  <dcterms:created xsi:type="dcterms:W3CDTF">2015-03-04T14:39:36Z</dcterms:created>
  <dcterms:modified xsi:type="dcterms:W3CDTF">2018-03-15T17:49:34Z</dcterms:modified>
</cp:coreProperties>
</file>