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  <p:sldMasterId id="2147483699" r:id="rId2"/>
    <p:sldMasterId id="2147483711" r:id="rId3"/>
    <p:sldMasterId id="2147483725" r:id="rId4"/>
  </p:sldMasterIdLst>
  <p:notesMasterIdLst>
    <p:notesMasterId r:id="rId39"/>
  </p:notesMasterIdLst>
  <p:handoutMasterIdLst>
    <p:handoutMasterId r:id="rId40"/>
  </p:handoutMasterIdLst>
  <p:sldIdLst>
    <p:sldId id="1002" r:id="rId5"/>
    <p:sldId id="1003" r:id="rId6"/>
    <p:sldId id="1006" r:id="rId7"/>
    <p:sldId id="996" r:id="rId8"/>
    <p:sldId id="998" r:id="rId9"/>
    <p:sldId id="1001" r:id="rId10"/>
    <p:sldId id="1007" r:id="rId11"/>
    <p:sldId id="1019" r:id="rId12"/>
    <p:sldId id="999" r:id="rId13"/>
    <p:sldId id="962" r:id="rId14"/>
    <p:sldId id="1024" r:id="rId15"/>
    <p:sldId id="967" r:id="rId16"/>
    <p:sldId id="969" r:id="rId17"/>
    <p:sldId id="968" r:id="rId18"/>
    <p:sldId id="1020" r:id="rId19"/>
    <p:sldId id="973" r:id="rId20"/>
    <p:sldId id="947" r:id="rId21"/>
    <p:sldId id="974" r:id="rId22"/>
    <p:sldId id="976" r:id="rId23"/>
    <p:sldId id="1012" r:id="rId24"/>
    <p:sldId id="1010" r:id="rId25"/>
    <p:sldId id="1025" r:id="rId26"/>
    <p:sldId id="1016" r:id="rId27"/>
    <p:sldId id="984" r:id="rId28"/>
    <p:sldId id="1017" r:id="rId29"/>
    <p:sldId id="985" r:id="rId30"/>
    <p:sldId id="1023" r:id="rId31"/>
    <p:sldId id="1018" r:id="rId32"/>
    <p:sldId id="987" r:id="rId33"/>
    <p:sldId id="1014" r:id="rId34"/>
    <p:sldId id="989" r:id="rId35"/>
    <p:sldId id="1022" r:id="rId36"/>
    <p:sldId id="1015" r:id="rId37"/>
    <p:sldId id="1005" r:id="rId38"/>
  </p:sldIdLst>
  <p:sldSz cx="9144000" cy="5715000" type="screen16x10"/>
  <p:notesSz cx="9928225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25">
          <p15:clr>
            <a:srgbClr val="A4A3A4"/>
          </p15:clr>
        </p15:guide>
        <p15:guide id="2" pos="1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rik Kristensen" initials="" lastIdx="1" clrIdx="0"/>
  <p:cmAuthor id="1" name="APM TERMINALS" initials="AT" lastIdx="1" clrIdx="1"/>
  <p:cmAuthor id="2" name="Mellet, Marjorie" initials="MM" lastIdx="49" clrIdx="2"/>
  <p:cmAuthor id="3" name="GenOne, Legal" initials="GL" lastIdx="2" clrIdx="3"/>
  <p:cmAuthor id="4" name="Claudia Viviana Ausejo Torres" initials="CVAT" lastIdx="1" clrIdx="4">
    <p:extLst>
      <p:ext uri="{19B8F6BF-5375-455C-9EA6-DF929625EA0E}">
        <p15:presenceInfo xmlns:p15="http://schemas.microsoft.com/office/powerpoint/2012/main" userId="Claudia Viviana Ausejo Torres" providerId="None"/>
      </p:ext>
    </p:extLst>
  </p:cmAuthor>
  <p:cmAuthor id="5" name="Ausejo Torres, Claudia Viviana" initials="ATCV" lastIdx="20" clrIdx="5">
    <p:extLst>
      <p:ext uri="{19B8F6BF-5375-455C-9EA6-DF929625EA0E}">
        <p15:presenceInfo xmlns:p15="http://schemas.microsoft.com/office/powerpoint/2012/main" userId="Ausejo Torres, Claudia Viviana" providerId="None"/>
      </p:ext>
    </p:extLst>
  </p:cmAuthor>
  <p:cmAuthor id="6" name="Hidalgo Munoz, Susan" initials="HMS" lastIdx="1" clrIdx="6">
    <p:extLst>
      <p:ext uri="{19B8F6BF-5375-455C-9EA6-DF929625EA0E}">
        <p15:presenceInfo xmlns:p15="http://schemas.microsoft.com/office/powerpoint/2012/main" userId="S-1-5-21-1547161642-1214440339-682003330-26783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615"/>
    <a:srgbClr val="006600"/>
    <a:srgbClr val="0000FF"/>
    <a:srgbClr val="FF3333"/>
    <a:srgbClr val="FFD211"/>
    <a:srgbClr val="FFCC00"/>
    <a:srgbClr val="2FA7BF"/>
    <a:srgbClr val="227C8E"/>
    <a:srgbClr val="3DB7CF"/>
    <a:srgbClr val="009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0" autoAdjust="0"/>
    <p:restoredTop sz="69739" autoAdjust="0"/>
  </p:normalViewPr>
  <p:slideViewPr>
    <p:cSldViewPr snapToObjects="1">
      <p:cViewPr varScale="1">
        <p:scale>
          <a:sx n="108" d="100"/>
          <a:sy n="108" d="100"/>
        </p:scale>
        <p:origin x="840" y="90"/>
      </p:cViewPr>
      <p:guideLst>
        <p:guide orient="horz" pos="3425"/>
        <p:guide pos="159"/>
      </p:guideLst>
    </p:cSldViewPr>
  </p:slideViewPr>
  <p:outlineViewPr>
    <p:cViewPr>
      <p:scale>
        <a:sx n="33" d="100"/>
        <a:sy n="33" d="100"/>
      </p:scale>
      <p:origin x="0" y="51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36" d="100"/>
        <a:sy n="236" d="100"/>
      </p:scale>
      <p:origin x="0" y="136"/>
    </p:cViewPr>
  </p:sorterViewPr>
  <p:notesViewPr>
    <p:cSldViewPr snapToObjects="1">
      <p:cViewPr varScale="1">
        <p:scale>
          <a:sx n="108" d="100"/>
          <a:sy n="108" d="100"/>
        </p:scale>
        <p:origin x="1608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51.12.37\Operations\OPS\base%20de%20datos\BASE%20DE%20DATOS%202017\CUADRO%20BASE%20DE%20DATOS%202017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51.12.37\Operations\OPS\base%20de%20datos\BASE%20DE%20DATOS%202017\CUADRO%20BASE%20DE%20DATOS%202017.xlsm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51.12.37\Operations\OPS\base%20de%20datos\BASE%20DE%20DATOS%202017\CUADRO%20BASE%20DE%20DATOS%202017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51.12.37\Operations\OPS\base%20de%20datos\BASE%20DE%20DATOS%202017\CUADRO%20BASE%20DE%20DATOS%202017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51.12.37\Operations\OPS\base%20de%20datos\BASE%20DE%20DATOS%202017\CUADRO%20BASE%20DE%20DATOS%202017.xlsm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51.12.37\Operations\OPS\base%20de%20datos\BASE%20DE%20DATOS%202017\CUADRO%20BASE%20DE%20DATOS%202017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51.12.37\Operations\OPS\base%20de%20datos\BASE%20DE%20DATOS%202017\CUADRO%20BASE%20DE%20DATOS%202017.xlsm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9928526947812"/>
          <c:y val="8.7641646250257263E-2"/>
          <c:w val="0.858766357559403"/>
          <c:h val="0.76439060456284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'[CUADRO BASE DE DATOS 2017.xlsm]Info - Plan de negocio'!$B$2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'[CUADRO BASE DE DATOS 2017.xlsm]Info - Plan de negocio'!$B$13:$B$16</c:f>
              <c:strCache>
                <c:ptCount val="4"/>
                <c:pt idx="0">
                  <c:v>Ene-Mar</c:v>
                </c:pt>
                <c:pt idx="1">
                  <c:v>Abr-Jun</c:v>
                </c:pt>
                <c:pt idx="2">
                  <c:v>Jul-Set</c:v>
                </c:pt>
                <c:pt idx="3">
                  <c:v>Oct-Dic</c:v>
                </c:pt>
              </c:strCache>
            </c:strRef>
          </c:cat>
          <c:val>
            <c:numRef>
              <c:f>'[CUADRO BASE DE DATOS 2017.xlsm]Info - Plan de negocio'!$J$4:$J$7</c:f>
              <c:numCache>
                <c:formatCode>_ * #,##0_ ;_ * \-#,##0_ ;_ * "-"??_ ;_ @_ </c:formatCode>
                <c:ptCount val="4"/>
                <c:pt idx="0">
                  <c:v>2284493.46</c:v>
                </c:pt>
                <c:pt idx="1">
                  <c:v>2424137.9766400005</c:v>
                </c:pt>
                <c:pt idx="2">
                  <c:v>2693036.0539735616</c:v>
                </c:pt>
                <c:pt idx="3">
                  <c:v>2539246.9380000005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0-41A9-A88C-0244CA9DD40A}"/>
            </c:ext>
          </c:extLst>
        </c:ser>
        <c:ser>
          <c:idx val="1"/>
          <c:order val="1"/>
          <c:tx>
            <c:strRef>
              <c:f>'[CUADRO BASE DE DATOS 2017.xlsm]Info - Plan de negocio'!$B$11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'[CUADRO BASE DE DATOS 2017.xlsm]Info - Plan de negocio'!$B$13:$B$16</c:f>
              <c:strCache>
                <c:ptCount val="4"/>
                <c:pt idx="0">
                  <c:v>Ene-Mar</c:v>
                </c:pt>
                <c:pt idx="1">
                  <c:v>Abr-Jun</c:v>
                </c:pt>
                <c:pt idx="2">
                  <c:v>Jul-Set</c:v>
                </c:pt>
                <c:pt idx="3">
                  <c:v>Oct-Dic</c:v>
                </c:pt>
              </c:strCache>
            </c:strRef>
          </c:cat>
          <c:val>
            <c:numRef>
              <c:f>'[CUADRO BASE DE DATOS 2017.xlsm]Info - Plan de negocio'!$J$13:$J$16</c:f>
              <c:numCache>
                <c:formatCode>_ * #,##0_ ;_ * \-#,##0_ ;_ * "-"??_ ;_ @_ </c:formatCode>
                <c:ptCount val="4"/>
                <c:pt idx="0">
                  <c:v>2613421.665</c:v>
                </c:pt>
                <c:pt idx="1">
                  <c:v>2734055.5126763028</c:v>
                </c:pt>
                <c:pt idx="2">
                  <c:v>2717085.644042857</c:v>
                </c:pt>
                <c:pt idx="3">
                  <c:v>2961635.3670000001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0-41A9-A88C-0244CA9DD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524081792"/>
        <c:axId val="293102352"/>
      </c:barChart>
      <c:catAx>
        <c:axId val="52408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3102352"/>
        <c:crosses val="autoZero"/>
        <c:auto val="1"/>
        <c:lblAlgn val="ctr"/>
        <c:lblOffset val="100"/>
        <c:noMultiLvlLbl val="0"/>
      </c:catAx>
      <c:valAx>
        <c:axId val="293102352"/>
        <c:scaling>
          <c:orientation val="minMax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52408179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6821863654348356E-2"/>
                <c:y val="1.5366134275001683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PE" dirty="0"/>
                    <a:t>Miles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862571913052893E-2"/>
          <c:y val="8.5014174110625465E-2"/>
          <c:w val="0.87390968577289463"/>
          <c:h val="0.7403085941362010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'[CUADRO BASE DE DATOS 2017.xlsm]Info - Plan de negocio'!$E$3</c:f>
              <c:strCache>
                <c:ptCount val="1"/>
                <c:pt idx="0">
                  <c:v>Carga Fraccionada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'[CUADRO BASE DE DATOS 2017.xlsm]Info - Plan de negocio'!$B$2,'[CUADRO BASE DE DATOS 2017.xlsm]Info - Plan de negocio'!$B$11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'[CUADRO BASE DE DATOS 2017.xlsm]Info - Plan de negocio'!$E$9,'[CUADRO BASE DE DATOS 2017.xlsm]Info - Plan de negocio'!$E$18</c:f>
              <c:numCache>
                <c:formatCode>0%</c:formatCode>
                <c:ptCount val="2"/>
                <c:pt idx="0">
                  <c:v>0.18156033995674603</c:v>
                </c:pt>
                <c:pt idx="1">
                  <c:v>0.17077296512279475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5-4D65-9C2F-BC9231753F8A}"/>
            </c:ext>
          </c:extLst>
        </c:ser>
        <c:ser>
          <c:idx val="2"/>
          <c:order val="1"/>
          <c:tx>
            <c:strRef>
              <c:f>'[CUADRO BASE DE DATOS 2017.xlsm]Info - Plan de negocio'!$G$3</c:f>
              <c:strCache>
                <c:ptCount val="1"/>
                <c:pt idx="0">
                  <c:v>Granel Sólido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'[CUADRO BASE DE DATOS 2017.xlsm]Info - Plan de negocio'!$B$2,'[CUADRO BASE DE DATOS 2017.xlsm]Info - Plan de negocio'!$B$11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'[CUADRO BASE DE DATOS 2017.xlsm]Info - Plan de negocio'!$G$9,'[CUADRO BASE DE DATOS 2017.xlsm]Info - Plan de negocio'!$G$18</c:f>
              <c:numCache>
                <c:formatCode>0%</c:formatCode>
                <c:ptCount val="2"/>
                <c:pt idx="0">
                  <c:v>0.50006752675501231</c:v>
                </c:pt>
                <c:pt idx="1">
                  <c:v>0.5288371579395087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5-4D65-9C2F-BC9231753F8A}"/>
            </c:ext>
          </c:extLst>
        </c:ser>
        <c:ser>
          <c:idx val="3"/>
          <c:order val="2"/>
          <c:tx>
            <c:strRef>
              <c:f>'[CUADRO BASE DE DATOS 2017.xlsm]Info - Plan de negocio'!$H$3</c:f>
              <c:strCache>
                <c:ptCount val="1"/>
                <c:pt idx="0">
                  <c:v>Granel Líquido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'[CUADRO BASE DE DATOS 2017.xlsm]Info - Plan de negocio'!$B$2,'[CUADRO BASE DE DATOS 2017.xlsm]Info - Plan de negocio'!$B$11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'[CUADRO BASE DE DATOS 2017.xlsm]Info - Plan de negocio'!$H$9,'[CUADRO BASE DE DATOS 2017.xlsm]Info - Plan de negocio'!$H$18</c:f>
              <c:numCache>
                <c:formatCode>0%</c:formatCode>
                <c:ptCount val="2"/>
                <c:pt idx="0">
                  <c:v>0.28768016180720218</c:v>
                </c:pt>
                <c:pt idx="1">
                  <c:v>0.26881341014098953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65-4D65-9C2F-BC9231753F8A}"/>
            </c:ext>
          </c:extLst>
        </c:ser>
        <c:ser>
          <c:idx val="4"/>
          <c:order val="3"/>
          <c:tx>
            <c:strRef>
              <c:f>'[CUADRO BASE DE DATOS 2017.xlsm]Info - Plan de negocio'!$I$3</c:f>
              <c:strCache>
                <c:ptCount val="1"/>
                <c:pt idx="0">
                  <c:v>Carga Rodante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'[CUADRO BASE DE DATOS 2017.xlsm]Info - Plan de negocio'!$B$2,'[CUADRO BASE DE DATOS 2017.xlsm]Info - Plan de negocio'!$B$11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'[CUADRO BASE DE DATOS 2017.xlsm]Info - Plan de negocio'!$I$9,'[CUADRO BASE DE DATOS 2017.xlsm]Info - Plan de negocio'!$I$18</c:f>
              <c:numCache>
                <c:formatCode>0%</c:formatCode>
                <c:ptCount val="2"/>
                <c:pt idx="0">
                  <c:v>3.0691971481039495E-2</c:v>
                </c:pt>
                <c:pt idx="1">
                  <c:v>3.1576466796706865E-2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65-4D65-9C2F-BC9231753F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3102744"/>
        <c:axId val="293103136"/>
      </c:barChart>
      <c:catAx>
        <c:axId val="29310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3103136"/>
        <c:crosses val="autoZero"/>
        <c:auto val="1"/>
        <c:lblAlgn val="ctr"/>
        <c:lblOffset val="100"/>
        <c:noMultiLvlLbl val="0"/>
      </c:catAx>
      <c:valAx>
        <c:axId val="293103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3102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525987947064916"/>
          <c:y val="0.87377462806485295"/>
          <c:w val="0.89139900412337247"/>
          <c:h val="0.1193401939343208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68603264853421E-2"/>
          <c:y val="9.6162338734139985E-2"/>
          <c:w val="0.88209128500304734"/>
          <c:h val="0.76746620119348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'[CUADRO BASE DE DATOS 2017.xlsm]Info - Plan de negocio'!$B$3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'[CUADRO BASE DE DATOS 2017.xlsm]Info - Plan de negocio'!$B$5:$B$8</c:f>
              <c:strCache>
                <c:ptCount val="4"/>
                <c:pt idx="0">
                  <c:v>Ene-Mar</c:v>
                </c:pt>
                <c:pt idx="1">
                  <c:v>Abr-Jun</c:v>
                </c:pt>
                <c:pt idx="2">
                  <c:v>Jul-Set</c:v>
                </c:pt>
                <c:pt idx="3">
                  <c:v>Oct-Dic</c:v>
                </c:pt>
              </c:strCache>
            </c:strRef>
          </c:cat>
          <c:val>
            <c:numRef>
              <c:f>'[CUADRO BASE DE DATOS 2017.xlsm]Info - Plan de negocio'!$N$5:$N$8</c:f>
              <c:numCache>
                <c:formatCode>#,##0</c:formatCode>
                <c:ptCount val="4"/>
                <c:pt idx="0">
                  <c:v>173983</c:v>
                </c:pt>
                <c:pt idx="1">
                  <c:v>202663</c:v>
                </c:pt>
                <c:pt idx="2">
                  <c:v>230225</c:v>
                </c:pt>
                <c:pt idx="3">
                  <c:v>263989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D3-475E-8C93-F724E9D82A07}"/>
            </c:ext>
          </c:extLst>
        </c:ser>
        <c:ser>
          <c:idx val="1"/>
          <c:order val="1"/>
          <c:tx>
            <c:strRef>
              <c:f>'[CUADRO BASE DE DATOS 2017.xlsm]Info - Plan de negocio'!$B$12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'[CUADRO BASE DE DATOS 2017.xlsm]Info - Plan de negocio'!$B$5:$B$8</c:f>
              <c:strCache>
                <c:ptCount val="4"/>
                <c:pt idx="0">
                  <c:v>Ene-Mar</c:v>
                </c:pt>
                <c:pt idx="1">
                  <c:v>Abr-Jun</c:v>
                </c:pt>
                <c:pt idx="2">
                  <c:v>Jul-Set</c:v>
                </c:pt>
                <c:pt idx="3">
                  <c:v>Oct-Dic</c:v>
                </c:pt>
              </c:strCache>
            </c:strRef>
          </c:cat>
          <c:val>
            <c:numRef>
              <c:f>'[CUADRO BASE DE DATOS 2017.xlsm]Info - Plan de negocio'!$N$14:$N$17</c:f>
              <c:numCache>
                <c:formatCode>#,##0</c:formatCode>
                <c:ptCount val="4"/>
                <c:pt idx="0">
                  <c:v>225804</c:v>
                </c:pt>
                <c:pt idx="1">
                  <c:v>216110</c:v>
                </c:pt>
                <c:pt idx="2">
                  <c:v>245720</c:v>
                </c:pt>
                <c:pt idx="3">
                  <c:v>271591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D3-475E-8C93-F724E9D82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101568"/>
        <c:axId val="293107840"/>
      </c:barChart>
      <c:catAx>
        <c:axId val="29310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3107840"/>
        <c:crosses val="autoZero"/>
        <c:auto val="1"/>
        <c:lblAlgn val="ctr"/>
        <c:lblOffset val="100"/>
        <c:noMultiLvlLbl val="0"/>
      </c:catAx>
      <c:valAx>
        <c:axId val="29310784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310156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9374626714254006E-2"/>
                <c:y val="1.2684113429112156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71453690745326E-2"/>
          <c:y val="0.15353955879341247"/>
          <c:w val="0.88209128500304734"/>
          <c:h val="0.70607707290006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'[CUADRO BASE DE DATOS 2017.xlsm]Info - Plan de negocio'!$B$3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'[CUADRO BASE DE DATOS 2017.xlsm]Info - Plan de negocio'!$B$5:$B$8</c:f>
              <c:strCache>
                <c:ptCount val="4"/>
                <c:pt idx="0">
                  <c:v>Ene-Mar</c:v>
                </c:pt>
                <c:pt idx="1">
                  <c:v>Abr-Jun</c:v>
                </c:pt>
                <c:pt idx="2">
                  <c:v>Jul-Set</c:v>
                </c:pt>
                <c:pt idx="3">
                  <c:v>Oct-Dic</c:v>
                </c:pt>
              </c:strCache>
            </c:strRef>
          </c:cat>
          <c:val>
            <c:numRef>
              <c:f>'[CUADRO BASE DE DATOS 2017.xlsm]Info - Plan de negocio'!$K$5:$K$8</c:f>
              <c:numCache>
                <c:formatCode>General</c:formatCode>
                <c:ptCount val="4"/>
                <c:pt idx="0">
                  <c:v>511</c:v>
                </c:pt>
                <c:pt idx="1">
                  <c:v>514</c:v>
                </c:pt>
                <c:pt idx="2">
                  <c:v>495</c:v>
                </c:pt>
                <c:pt idx="3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5-458B-88A7-4EA69BC70480}"/>
            </c:ext>
          </c:extLst>
        </c:ser>
        <c:ser>
          <c:idx val="1"/>
          <c:order val="1"/>
          <c:tx>
            <c:strRef>
              <c:f>'[CUADRO BASE DE DATOS 2017.xlsm]Info - Plan de negocio'!$B$12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'[CUADRO BASE DE DATOS 2017.xlsm]Info - Plan de negocio'!$B$5:$B$8</c:f>
              <c:strCache>
                <c:ptCount val="4"/>
                <c:pt idx="0">
                  <c:v>Ene-Mar</c:v>
                </c:pt>
                <c:pt idx="1">
                  <c:v>Abr-Jun</c:v>
                </c:pt>
                <c:pt idx="2">
                  <c:v>Jul-Set</c:v>
                </c:pt>
                <c:pt idx="3">
                  <c:v>Oct-Dic</c:v>
                </c:pt>
              </c:strCache>
            </c:strRef>
          </c:cat>
          <c:val>
            <c:numRef>
              <c:f>'[CUADRO BASE DE DATOS 2017.xlsm]Info - Plan de negocio'!$K$14:$K$17</c:f>
              <c:numCache>
                <c:formatCode>General</c:formatCode>
                <c:ptCount val="4"/>
                <c:pt idx="0">
                  <c:v>479</c:v>
                </c:pt>
                <c:pt idx="1">
                  <c:v>500</c:v>
                </c:pt>
                <c:pt idx="2">
                  <c:v>492</c:v>
                </c:pt>
                <c:pt idx="3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45-458B-88A7-4EA69BC70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101568"/>
        <c:axId val="293107840"/>
      </c:barChart>
      <c:catAx>
        <c:axId val="29310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3107840"/>
        <c:crosses val="autoZero"/>
        <c:auto val="1"/>
        <c:lblAlgn val="ctr"/>
        <c:lblOffset val="100"/>
        <c:noMultiLvlLbl val="0"/>
      </c:catAx>
      <c:valAx>
        <c:axId val="293107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310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73565051971322"/>
          <c:y val="0.92663824465404609"/>
          <c:w val="0.18452850531951356"/>
          <c:h val="6.605586760580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862571913052893E-2"/>
          <c:y val="0.10180215579247366"/>
          <c:w val="0.87390968577289463"/>
          <c:h val="0.74116478358961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'[CUADRO BASE DE DATOS 2017.xlsm]Info - Plan de negocio'!$L$4</c:f>
              <c:strCache>
                <c:ptCount val="1"/>
                <c:pt idx="0">
                  <c:v>Naves de contenedores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'[CUADRO BASE DE DATOS 2017.xlsm]Info - Plan de negocio'!$B$3,'[CUADRO BASE DE DATOS 2017.xlsm]Info - Plan de negocio'!$B$12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'[CUADRO BASE DE DATOS 2017.xlsm]Info - Plan de negocio'!$L$9,'[CUADRO BASE DE DATOS 2017.xlsm]Info - Plan de negocio'!$L$18</c:f>
              <c:numCache>
                <c:formatCode>General</c:formatCode>
                <c:ptCount val="2"/>
                <c:pt idx="0">
                  <c:v>606</c:v>
                </c:pt>
                <c:pt idx="1">
                  <c:v>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B-49F5-A074-344D323D8527}"/>
            </c:ext>
          </c:extLst>
        </c:ser>
        <c:ser>
          <c:idx val="2"/>
          <c:order val="1"/>
          <c:tx>
            <c:strRef>
              <c:f>'[CUADRO BASE DE DATOS 2017.xlsm]Info - Plan de negocio'!$M$4</c:f>
              <c:strCache>
                <c:ptCount val="1"/>
                <c:pt idx="0">
                  <c:v>Naves de CG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'[CUADRO BASE DE DATOS 2017.xlsm]Info - Plan de negocio'!$B$3,'[CUADRO BASE DE DATOS 2017.xlsm]Info - Plan de negocio'!$B$12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'[CUADRO BASE DE DATOS 2017.xlsm]Info - Plan de negocio'!$M$9,'[CUADRO BASE DE DATOS 2017.xlsm]Info - Plan de negocio'!$M$18</c:f>
              <c:numCache>
                <c:formatCode>General</c:formatCode>
                <c:ptCount val="2"/>
                <c:pt idx="0">
                  <c:v>1429</c:v>
                </c:pt>
                <c:pt idx="1">
                  <c:v>1373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3B-49F5-A074-344D323D85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3102744"/>
        <c:axId val="293103136"/>
      </c:barChart>
      <c:catAx>
        <c:axId val="29310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3103136"/>
        <c:crosses val="autoZero"/>
        <c:auto val="1"/>
        <c:lblAlgn val="ctr"/>
        <c:lblOffset val="100"/>
        <c:noMultiLvlLbl val="0"/>
      </c:catAx>
      <c:valAx>
        <c:axId val="293103136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93102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9517154243560133E-2"/>
          <c:y val="0.9262549736701744"/>
          <c:w val="0.89999977518356267"/>
          <c:h val="7.3745026329825575E-2"/>
        </c:manualLayout>
      </c:layout>
      <c:overlay val="0"/>
      <c:txPr>
        <a:bodyPr/>
        <a:lstStyle/>
        <a:p>
          <a:pPr>
            <a:defRPr sz="800"/>
          </a:pPr>
          <a:endParaRPr lang="es-P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'[CUADRO BASE DE DATOS 2017.xlsm]Info - Plan de negocio'!$B$28:$B$29,'[CUADRO BASE DE DATOS 2017.xlsm]Info - Plan de negocio'!$B$32:$B$34</c:f>
              <c:strCache>
                <c:ptCount val="5"/>
                <c:pt idx="0">
                  <c:v>Carga Fraccionada</c:v>
                </c:pt>
                <c:pt idx="1">
                  <c:v>Caga Rodante</c:v>
                </c:pt>
                <c:pt idx="2">
                  <c:v>Granel fertilizantes</c:v>
                </c:pt>
                <c:pt idx="3">
                  <c:v>Granel Silos</c:v>
                </c:pt>
                <c:pt idx="4">
                  <c:v>Granel directo a camión</c:v>
                </c:pt>
              </c:strCache>
            </c:strRef>
          </c:cat>
          <c:val>
            <c:numRef>
              <c:f>'[CUADRO BASE DE DATOS 2017.xlsm]Info - Plan de negocio'!$D$28:$D$29,'[CUADRO BASE DE DATOS 2017.xlsm]Info - Plan de negocio'!$D$32:$D$34</c:f>
              <c:numCache>
                <c:formatCode>0.00</c:formatCode>
                <c:ptCount val="5"/>
                <c:pt idx="0">
                  <c:v>191.4941914393616</c:v>
                </c:pt>
                <c:pt idx="1">
                  <c:v>137.37177447015347</c:v>
                </c:pt>
                <c:pt idx="2">
                  <c:v>338.40372278370131</c:v>
                </c:pt>
                <c:pt idx="3">
                  <c:v>1304.3293367258266</c:v>
                </c:pt>
                <c:pt idx="4">
                  <c:v>533.59761358073638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B-49CE-BC1E-AD8150063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115680"/>
        <c:axId val="293116072"/>
      </c:barChart>
      <c:catAx>
        <c:axId val="29311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3116072"/>
        <c:crosses val="autoZero"/>
        <c:auto val="1"/>
        <c:lblAlgn val="ctr"/>
        <c:lblOffset val="100"/>
        <c:noMultiLvlLbl val="0"/>
      </c:catAx>
      <c:valAx>
        <c:axId val="293116072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311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229477478179201E-2"/>
          <c:y val="0.12651869712666283"/>
          <c:w val="0.83082899100791219"/>
          <c:h val="0.62073057611518467"/>
        </c:manualLayout>
      </c:layout>
      <c:barChart>
        <c:barDir val="col"/>
        <c:grouping val="clustered"/>
        <c:varyColors val="0"/>
        <c:ser>
          <c:idx val="0"/>
          <c:order val="0"/>
          <c:tx>
            <c:v>Movimientos 2016</c:v>
          </c:tx>
          <c:spPr>
            <a:solidFill>
              <a:srgbClr val="DB843D"/>
            </a:solidFill>
          </c:spPr>
          <c:invertIfNegative val="0"/>
          <c:cat>
            <c:strRef>
              <c:f>'[CUADRO BASE DE DATOS 2017.xlsm]Info - Plan de negocio'!$B$57:$B$60</c:f>
              <c:strCache>
                <c:ptCount val="4"/>
                <c:pt idx="0">
                  <c:v>Ene-Mar</c:v>
                </c:pt>
                <c:pt idx="1">
                  <c:v>Abr-Jun</c:v>
                </c:pt>
                <c:pt idx="2">
                  <c:v>Jul-Set</c:v>
                </c:pt>
                <c:pt idx="3">
                  <c:v>Oct-Dic</c:v>
                </c:pt>
              </c:strCache>
            </c:strRef>
          </c:cat>
          <c:val>
            <c:numRef>
              <c:f>'[CUADRO BASE DE DATOS 2017.xlsm]Info - Plan de negocio'!$E$49:$E$52</c:f>
              <c:numCache>
                <c:formatCode>#,##0</c:formatCode>
                <c:ptCount val="4"/>
                <c:pt idx="0">
                  <c:v>11936</c:v>
                </c:pt>
                <c:pt idx="1">
                  <c:v>9267</c:v>
                </c:pt>
                <c:pt idx="2">
                  <c:v>6725</c:v>
                </c:pt>
                <c:pt idx="3">
                  <c:v>7192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7-40C7-852A-28984797C684}"/>
            </c:ext>
          </c:extLst>
        </c:ser>
        <c:ser>
          <c:idx val="1"/>
          <c:order val="1"/>
          <c:tx>
            <c:v>Productividad 2017</c:v>
          </c:tx>
          <c:spPr>
            <a:solidFill>
              <a:srgbClr val="F9B590"/>
            </a:solidFill>
          </c:spPr>
          <c:invertIfNegative val="0"/>
          <c:cat>
            <c:strRef>
              <c:f>'[CUADRO BASE DE DATOS 2017.xlsm]Info - Plan de negocio'!$B$57:$B$60</c:f>
              <c:strCache>
                <c:ptCount val="4"/>
                <c:pt idx="0">
                  <c:v>Ene-Mar</c:v>
                </c:pt>
                <c:pt idx="1">
                  <c:v>Abr-Jun</c:v>
                </c:pt>
                <c:pt idx="2">
                  <c:v>Jul-Set</c:v>
                </c:pt>
                <c:pt idx="3">
                  <c:v>Oct-Dic</c:v>
                </c:pt>
              </c:strCache>
            </c:strRef>
          </c:cat>
          <c:val>
            <c:numRef>
              <c:f>'[CUADRO BASE DE DATOS 2017.xlsm]Info - Plan de negocio'!$E$57:$E$60</c:f>
              <c:numCache>
                <c:formatCode>#,##0</c:formatCode>
                <c:ptCount val="4"/>
                <c:pt idx="0">
                  <c:v>2699</c:v>
                </c:pt>
                <c:pt idx="1">
                  <c:v>1591</c:v>
                </c:pt>
                <c:pt idx="2">
                  <c:v>2074</c:v>
                </c:pt>
                <c:pt idx="3">
                  <c:v>2242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17-40C7-852A-28984797C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293118032"/>
        <c:axId val="293106664"/>
      </c:barChart>
      <c:lineChart>
        <c:grouping val="standard"/>
        <c:varyColors val="0"/>
        <c:ser>
          <c:idx val="2"/>
          <c:order val="2"/>
          <c:tx>
            <c:v>Productividad 2016</c:v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strRef>
              <c:f>'[CUADRO BASE DE DATOS 2017.xlsm]Info - Plan de negocio'!$B$57:$B$60</c:f>
              <c:strCache>
                <c:ptCount val="4"/>
                <c:pt idx="0">
                  <c:v>Ene-Mar</c:v>
                </c:pt>
                <c:pt idx="1">
                  <c:v>Abr-Jun</c:v>
                </c:pt>
                <c:pt idx="2">
                  <c:v>Jul-Set</c:v>
                </c:pt>
                <c:pt idx="3">
                  <c:v>Oct-Dic</c:v>
                </c:pt>
              </c:strCache>
            </c:strRef>
          </c:cat>
          <c:val>
            <c:numRef>
              <c:f>'[CUADRO BASE DE DATOS 2017.xlsm]Info - Plan de negocio'!$F$49:$F$52</c:f>
              <c:numCache>
                <c:formatCode>0.00</c:formatCode>
                <c:ptCount val="4"/>
                <c:pt idx="0">
                  <c:v>11.883514477723388</c:v>
                </c:pt>
                <c:pt idx="1">
                  <c:v>10.910910518053376</c:v>
                </c:pt>
                <c:pt idx="2">
                  <c:v>10.299410368328356</c:v>
                </c:pt>
                <c:pt idx="3">
                  <c:v>10.17543859649123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17-40C7-852A-28984797C684}"/>
            </c:ext>
          </c:extLst>
        </c:ser>
        <c:ser>
          <c:idx val="3"/>
          <c:order val="3"/>
          <c:tx>
            <c:v>Productividad 2017</c:v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'[CUADRO BASE DE DATOS 2017.xlsm]Info - Plan de negocio'!$B$57:$B$60</c:f>
              <c:strCache>
                <c:ptCount val="4"/>
                <c:pt idx="0">
                  <c:v>Ene-Mar</c:v>
                </c:pt>
                <c:pt idx="1">
                  <c:v>Abr-Jun</c:v>
                </c:pt>
                <c:pt idx="2">
                  <c:v>Jul-Set</c:v>
                </c:pt>
                <c:pt idx="3">
                  <c:v>Oct-Dic</c:v>
                </c:pt>
              </c:strCache>
            </c:strRef>
          </c:cat>
          <c:val>
            <c:numRef>
              <c:f>'[CUADRO BASE DE DATOS 2017.xlsm]Info - Plan de negocio'!$F$57:$F$60</c:f>
              <c:numCache>
                <c:formatCode>0.00</c:formatCode>
                <c:ptCount val="4"/>
                <c:pt idx="0">
                  <c:v>12.874860868190881</c:v>
                </c:pt>
                <c:pt idx="1">
                  <c:v>15.376809142706815</c:v>
                </c:pt>
                <c:pt idx="2">
                  <c:v>15.195901844478751</c:v>
                </c:pt>
                <c:pt idx="3">
                  <c:v>14.88212235065372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17-40C7-852A-28984797C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018200"/>
        <c:axId val="417013936"/>
      </c:lineChart>
      <c:catAx>
        <c:axId val="29311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3106664"/>
        <c:crosses val="autoZero"/>
        <c:auto val="1"/>
        <c:lblAlgn val="ctr"/>
        <c:lblOffset val="100"/>
        <c:noMultiLvlLbl val="0"/>
      </c:catAx>
      <c:valAx>
        <c:axId val="2931066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29311803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3.0913344385720645E-2"/>
                <c:y val="2.4823803587603655E-2"/>
              </c:manualLayout>
            </c:layout>
            <c:tx>
              <c:rich>
                <a:bodyPr rot="0" vert="horz"/>
                <a:lstStyle/>
                <a:p>
                  <a:pPr>
                    <a:defRPr/>
                  </a:pPr>
                  <a:r>
                    <a:rPr lang="es-PE" dirty="0">
                      <a:solidFill>
                        <a:schemeClr val="tx1"/>
                      </a:solidFill>
                    </a:rPr>
                    <a:t>Miles</a:t>
                  </a:r>
                </a:p>
              </c:rich>
            </c:tx>
          </c:dispUnitsLbl>
        </c:dispUnits>
      </c:valAx>
      <c:valAx>
        <c:axId val="417013936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417018200"/>
        <c:crosses val="max"/>
        <c:crossBetween val="between"/>
      </c:valAx>
      <c:catAx>
        <c:axId val="417018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701393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 w="3175">
      <a:solidFill>
        <a:srgbClr val="FFFFFF">
          <a:lumMod val="65000"/>
        </a:srgbClr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53114801358241"/>
          <c:y val="0.18995373679654043"/>
          <c:w val="0.7139819458595853"/>
          <c:h val="0.712838772631133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'General Data'!$B$7</c:f>
              <c:strCache>
                <c:ptCount val="1"/>
                <c:pt idx="0">
                  <c:v>Daños a la Carga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7C-4E3B-AE87-3094586334D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17C-4E3B-AE87-3094586334DC}"/>
                </c:ext>
              </c:extLst>
            </c:dLbl>
            <c:dLbl>
              <c:idx val="2"/>
              <c:layout>
                <c:manualLayout>
                  <c:x val="2.0543452523232547E-3"/>
                  <c:y val="1.10739329616969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2E-4DE2-9F9F-6012125B8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'General Data'!$C$6:$E$6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Data'!$C$7:$E$7</c:f>
              <c:numCache>
                <c:formatCode>#,##0</c:formatCode>
                <c:ptCount val="3"/>
                <c:pt idx="0">
                  <c:v>407</c:v>
                </c:pt>
                <c:pt idx="1">
                  <c:v>356</c:v>
                </c:pt>
                <c:pt idx="2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2E-4DE2-9F9F-6012125B81D7}"/>
            </c:ext>
          </c:extLst>
        </c:ser>
        <c:ser>
          <c:idx val="1"/>
          <c:order val="1"/>
          <c:tx>
            <c:strRef>
              <c:f>'General Data'!$B$8</c:f>
              <c:strCache>
                <c:ptCount val="1"/>
                <c:pt idx="0">
                  <c:v>% Cargo damage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'General Data'!$C$6:$E$6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Data'!$C$8:$E$8</c:f>
            </c:numRef>
          </c:val>
          <c:extLst>
            <c:ext xmlns:c16="http://schemas.microsoft.com/office/drawing/2014/chart" uri="{C3380CC4-5D6E-409C-BE32-E72D297353CC}">
              <c16:uniqueId val="{00000002-142E-4DE2-9F9F-6012125B81D7}"/>
            </c:ext>
          </c:extLst>
        </c:ser>
        <c:ser>
          <c:idx val="2"/>
          <c:order val="2"/>
          <c:tx>
            <c:strRef>
              <c:f>'General Data'!$B$9</c:f>
              <c:strCache>
                <c:ptCount val="1"/>
                <c:pt idx="0">
                  <c:v>Daños a la Nave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849120069716622E-2"/>
                  <c:y val="-1.41478621716929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2E-4DE2-9F9F-6012125B8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'General Data'!$C$6:$E$6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Data'!$C$9:$E$9</c:f>
              <c:numCache>
                <c:formatCode>#,##0</c:formatCode>
                <c:ptCount val="3"/>
                <c:pt idx="0">
                  <c:v>154</c:v>
                </c:pt>
                <c:pt idx="1">
                  <c:v>83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2E-4DE2-9F9F-6012125B81D7}"/>
            </c:ext>
          </c:extLst>
        </c:ser>
        <c:ser>
          <c:idx val="3"/>
          <c:order val="3"/>
          <c:tx>
            <c:strRef>
              <c:f>'General Data'!$B$10</c:f>
              <c:strCache>
                <c:ptCount val="1"/>
                <c:pt idx="0">
                  <c:v>%Vessel damage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'General Data'!$C$6:$E$6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Data'!$C$10:$E$10</c:f>
            </c:numRef>
          </c:val>
          <c:extLst>
            <c:ext xmlns:c16="http://schemas.microsoft.com/office/drawing/2014/chart" uri="{C3380CC4-5D6E-409C-BE32-E72D297353CC}">
              <c16:uniqueId val="{00000005-142E-4DE2-9F9F-6012125B81D7}"/>
            </c:ext>
          </c:extLst>
        </c:ser>
        <c:ser>
          <c:idx val="4"/>
          <c:order val="4"/>
          <c:tx>
            <c:strRef>
              <c:f>'General Data'!$B$11</c:f>
              <c:strCache>
                <c:ptCount val="1"/>
                <c:pt idx="0">
                  <c:v>Facturación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5741797488268796E-3"/>
                  <c:y val="-2.9938666945502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2E-4DE2-9F9F-6012125B8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'General Data'!$C$6:$E$6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Data'!$C$11:$E$11</c:f>
              <c:numCache>
                <c:formatCode>#,##0</c:formatCode>
                <c:ptCount val="3"/>
                <c:pt idx="0">
                  <c:v>697</c:v>
                </c:pt>
                <c:pt idx="1">
                  <c:v>558</c:v>
                </c:pt>
                <c:pt idx="2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2E-4DE2-9F9F-6012125B81D7}"/>
            </c:ext>
          </c:extLst>
        </c:ser>
        <c:ser>
          <c:idx val="5"/>
          <c:order val="5"/>
          <c:tx>
            <c:strRef>
              <c:f>'General Data'!$B$12</c:f>
              <c:strCache>
                <c:ptCount val="1"/>
                <c:pt idx="0">
                  <c:v>% Billing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'General Data'!$C$6:$E$6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Data'!$C$12:$E$12</c:f>
            </c:numRef>
          </c:val>
          <c:extLst>
            <c:ext xmlns:c16="http://schemas.microsoft.com/office/drawing/2014/chart" uri="{C3380CC4-5D6E-409C-BE32-E72D297353CC}">
              <c16:uniqueId val="{00000008-142E-4DE2-9F9F-6012125B8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6999120"/>
        <c:axId val="136756552"/>
      </c:barChart>
      <c:lineChart>
        <c:grouping val="standard"/>
        <c:varyColors val="0"/>
        <c:ser>
          <c:idx val="6"/>
          <c:order val="6"/>
          <c:tx>
            <c:strRef>
              <c:f>'General Data'!$B$13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142E-4DE2-9F9F-6012125B81D7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42E-4DE2-9F9F-6012125B81D7}"/>
              </c:ext>
            </c:extLst>
          </c:dPt>
          <c:dLbls>
            <c:dLbl>
              <c:idx val="0"/>
              <c:layout>
                <c:manualLayout>
                  <c:x val="-5.0000000000000024E-2"/>
                  <c:y val="-5.092592592592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2E-4DE2-9F9F-6012125B81D7}"/>
                </c:ext>
              </c:extLst>
            </c:dLbl>
            <c:dLbl>
              <c:idx val="1"/>
              <c:layout>
                <c:manualLayout>
                  <c:x val="-4.1666666666666664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2E-4DE2-9F9F-6012125B81D7}"/>
                </c:ext>
              </c:extLst>
            </c:dLbl>
            <c:dLbl>
              <c:idx val="2"/>
              <c:layout>
                <c:manualLayout>
                  <c:x val="-4.1666666666666768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2E-4DE2-9F9F-6012125B81D7}"/>
                </c:ext>
              </c:extLst>
            </c:dLbl>
            <c:dLbl>
              <c:idx val="3"/>
              <c:layout>
                <c:manualLayout>
                  <c:x val="-1.7312712574891115E-2"/>
                  <c:y val="-5.0862837402551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42E-4DE2-9F9F-6012125B8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'General Data'!$C$6:$E$6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Data'!$C$13:$E$13</c:f>
              <c:numCache>
                <c:formatCode>#,##0</c:formatCode>
                <c:ptCount val="3"/>
                <c:pt idx="0">
                  <c:v>1258</c:v>
                </c:pt>
                <c:pt idx="1">
                  <c:v>997</c:v>
                </c:pt>
                <c:pt idx="2">
                  <c:v>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42E-4DE2-9F9F-6012125B81D7}"/>
            </c:ext>
          </c:extLst>
        </c:ser>
        <c:ser>
          <c:idx val="7"/>
          <c:order val="7"/>
          <c:tx>
            <c:strRef>
              <c:f>'General Data'!$B$14</c:f>
              <c:strCache>
                <c:ptCount val="1"/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42E-4DE2-9F9F-6012125B81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2E-4DE2-9F9F-6012125B81D7}"/>
                </c:ext>
              </c:extLst>
            </c:dLbl>
            <c:dLbl>
              <c:idx val="2"/>
              <c:layout>
                <c:manualLayout>
                  <c:x val="0.12965964343598055"/>
                  <c:y val="-1.4532239257871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42E-4DE2-9F9F-6012125B8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'General Data'!$C$6:$E$6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Data'!$C$14:$E$14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42E-4DE2-9F9F-6012125B8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999120"/>
        <c:axId val="136756552"/>
      </c:lineChart>
      <c:catAx>
        <c:axId val="49699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6756552"/>
        <c:crosses val="autoZero"/>
        <c:auto val="1"/>
        <c:lblAlgn val="ctr"/>
        <c:lblOffset val="100"/>
        <c:noMultiLvlLbl val="0"/>
      </c:catAx>
      <c:valAx>
        <c:axId val="1367565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9699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8142763379407632"/>
          <c:y val="7.0823663625852268E-2"/>
          <c:w val="0.18830612595205662"/>
          <c:h val="0.15030788760096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32413832898541E-2"/>
          <c:y val="0.13043612438124158"/>
          <c:w val="0.80099923333780076"/>
          <c:h val="0.729674413546836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'General Data'!$B$7</c:f>
              <c:strCache>
                <c:ptCount val="1"/>
                <c:pt idx="0">
                  <c:v>Daños a la Carga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7729233424250285E-3"/>
                  <c:y val="1.3892135046137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8D-4E07-BF40-F3E751AEF46B}"/>
                </c:ext>
              </c:extLst>
            </c:dLbl>
            <c:dLbl>
              <c:idx val="2"/>
              <c:layout>
                <c:manualLayout>
                  <c:x val="-7.9119602478980311E-3"/>
                  <c:y val="3.7536981487653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8D-4E07-BF40-F3E751AEF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'General Data'!$J$6:$L$6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Data'!$J$7:$L$7</c:f>
              <c:numCache>
                <c:formatCode>_-[$$-409]* #,##0_ ;_-[$$-409]* \-#,##0\ ;_-[$$-409]* "-"_ ;_-@_ </c:formatCode>
                <c:ptCount val="3"/>
                <c:pt idx="0">
                  <c:v>4365604.4700000007</c:v>
                </c:pt>
                <c:pt idx="1">
                  <c:v>1096502.4999999998</c:v>
                </c:pt>
                <c:pt idx="2">
                  <c:v>541749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8D-4E07-BF40-F3E751AEF46B}"/>
            </c:ext>
          </c:extLst>
        </c:ser>
        <c:ser>
          <c:idx val="1"/>
          <c:order val="1"/>
          <c:tx>
            <c:strRef>
              <c:f>'General Data'!$B$8</c:f>
              <c:strCache>
                <c:ptCount val="1"/>
                <c:pt idx="0">
                  <c:v>% Cargo damage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'General Data'!$J$6:$L$6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Data'!$J$8:$L$8</c:f>
            </c:numRef>
          </c:val>
          <c:extLst>
            <c:ext xmlns:c16="http://schemas.microsoft.com/office/drawing/2014/chart" uri="{C3380CC4-5D6E-409C-BE32-E72D297353CC}">
              <c16:uniqueId val="{00000003-9A8D-4E07-BF40-F3E751AEF46B}"/>
            </c:ext>
          </c:extLst>
        </c:ser>
        <c:ser>
          <c:idx val="2"/>
          <c:order val="2"/>
          <c:tx>
            <c:strRef>
              <c:f>'General Data'!$B$9</c:f>
              <c:strCache>
                <c:ptCount val="1"/>
                <c:pt idx="0">
                  <c:v>Daños a la Nave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1696838772908563"/>
                  <c:y val="-1.9596588033428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2D-4BAF-A25F-A0C27E0C6279}"/>
                </c:ext>
              </c:extLst>
            </c:dLbl>
            <c:dLbl>
              <c:idx val="1"/>
              <c:layout>
                <c:manualLayout>
                  <c:x val="0.11570707914405683"/>
                  <c:y val="-1.82545303608241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2646077096872"/>
                      <c:h val="5.42498878725409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A8D-4E07-BF40-F3E751AEF46B}"/>
                </c:ext>
              </c:extLst>
            </c:dLbl>
            <c:dLbl>
              <c:idx val="2"/>
              <c:layout>
                <c:manualLayout>
                  <c:x val="0.12211826796590608"/>
                  <c:y val="-3.30446822781007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8D-4E07-BF40-F3E751AEF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'General Data'!$J$6:$L$6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Data'!$J$9:$L$9</c:f>
              <c:numCache>
                <c:formatCode>_-[$$-409]* #,##0_ ;_-[$$-409]* \-#,##0\ ;_-[$$-409]* "-"_ ;_-@_ </c:formatCode>
                <c:ptCount val="3"/>
                <c:pt idx="0">
                  <c:v>260196.97999999998</c:v>
                </c:pt>
                <c:pt idx="1">
                  <c:v>271884.97000000003</c:v>
                </c:pt>
                <c:pt idx="2">
                  <c:v>46766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8D-4E07-BF40-F3E751AEF46B}"/>
            </c:ext>
          </c:extLst>
        </c:ser>
        <c:ser>
          <c:idx val="3"/>
          <c:order val="3"/>
          <c:tx>
            <c:strRef>
              <c:f>'General Data'!$B$10</c:f>
              <c:strCache>
                <c:ptCount val="1"/>
                <c:pt idx="0">
                  <c:v>%Vessel damage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'General Data'!$J$6:$L$6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Data'!$J$10:$L$10</c:f>
            </c:numRef>
          </c:val>
          <c:extLst>
            <c:ext xmlns:c16="http://schemas.microsoft.com/office/drawing/2014/chart" uri="{C3380CC4-5D6E-409C-BE32-E72D297353CC}">
              <c16:uniqueId val="{00000007-9A8D-4E07-BF40-F3E751AEF46B}"/>
            </c:ext>
          </c:extLst>
        </c:ser>
        <c:ser>
          <c:idx val="4"/>
          <c:order val="4"/>
          <c:tx>
            <c:strRef>
              <c:f>'General Data'!$B$11</c:f>
              <c:strCache>
                <c:ptCount val="1"/>
                <c:pt idx="0">
                  <c:v>Facturación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D2D-4BAF-A25F-A0C27E0C62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D2D-4BAF-A25F-A0C27E0C6279}"/>
                </c:ext>
              </c:extLst>
            </c:dLbl>
            <c:dLbl>
              <c:idx val="2"/>
              <c:layout>
                <c:manualLayout>
                  <c:x val="-5.4895427148988441E-3"/>
                  <c:y val="-1.3856485081904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8D-4E07-BF40-F3E751AEF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'General Data'!$J$6:$L$6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Data'!$J$11:$L$11</c:f>
              <c:numCache>
                <c:formatCode>_-[$$-409]* #,##0_ ;_-[$$-409]* \-#,##0\ ;_-[$$-409]* "-"_ ;_-@_ </c:formatCode>
                <c:ptCount val="3"/>
                <c:pt idx="0">
                  <c:v>4261398.21</c:v>
                </c:pt>
                <c:pt idx="1">
                  <c:v>2703839.4299999997</c:v>
                </c:pt>
                <c:pt idx="2">
                  <c:v>1827423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8D-4E07-BF40-F3E751AEF46B}"/>
            </c:ext>
          </c:extLst>
        </c:ser>
        <c:ser>
          <c:idx val="5"/>
          <c:order val="5"/>
          <c:tx>
            <c:strRef>
              <c:f>'General Data'!$B$12</c:f>
              <c:strCache>
                <c:ptCount val="1"/>
                <c:pt idx="0">
                  <c:v>% Billing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'General Data'!$J$6:$L$6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Data'!$J$12:$L$12</c:f>
            </c:numRef>
          </c:val>
          <c:extLst>
            <c:ext xmlns:c16="http://schemas.microsoft.com/office/drawing/2014/chart" uri="{C3380CC4-5D6E-409C-BE32-E72D297353CC}">
              <c16:uniqueId val="{0000000A-9A8D-4E07-BF40-F3E751AEF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0567384"/>
        <c:axId val="380567776"/>
      </c:barChart>
      <c:lineChart>
        <c:grouping val="stacked"/>
        <c:varyColors val="0"/>
        <c:ser>
          <c:idx val="6"/>
          <c:order val="6"/>
          <c:tx>
            <c:strRef>
              <c:f>'General Data'!$B$13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8417519025227515E-2"/>
                  <c:y val="-3.6923109366448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2D-4BAF-A25F-A0C27E0C6279}"/>
                </c:ext>
              </c:extLst>
            </c:dLbl>
            <c:dLbl>
              <c:idx val="2"/>
              <c:layout>
                <c:manualLayout>
                  <c:x val="-7.0084943158214869E-2"/>
                  <c:y val="-0.103928144385847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8D-4E07-BF40-F3E751AEF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'General Data'!$J$6:$L$6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'General Data'!$J$13:$L$13</c:f>
              <c:numCache>
                <c:formatCode>_-[$$-409]* #,##0_ ;_-[$$-409]* \-#,##0\ ;_-[$$-409]* "-"_ ;_-@_ </c:formatCode>
                <c:ptCount val="3"/>
                <c:pt idx="0">
                  <c:v>8887199.6600000001</c:v>
                </c:pt>
                <c:pt idx="1">
                  <c:v>4072226.8999999994</c:v>
                </c:pt>
                <c:pt idx="2">
                  <c:v>2415938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A8D-4E07-BF40-F3E751AEF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567384"/>
        <c:axId val="380567776"/>
      </c:lineChart>
      <c:catAx>
        <c:axId val="38056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80567776"/>
        <c:crosses val="autoZero"/>
        <c:auto val="1"/>
        <c:lblAlgn val="ctr"/>
        <c:lblOffset val="100"/>
        <c:noMultiLvlLbl val="0"/>
      </c:catAx>
      <c:valAx>
        <c:axId val="380567776"/>
        <c:scaling>
          <c:orientation val="minMax"/>
        </c:scaling>
        <c:delete val="1"/>
        <c:axPos val="l"/>
        <c:numFmt formatCode="_-[$$-409]* #,##0_ ;_-[$$-409]* \-#,##0\ ;_-[$$-409]* &quot;-&quot;_ ;_-@_ " sourceLinked="1"/>
        <c:majorTickMark val="none"/>
        <c:minorTickMark val="none"/>
        <c:tickLblPos val="nextTo"/>
        <c:crossAx val="38056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76506151430575842"/>
          <c:y val="9.3775588720594785E-2"/>
          <c:w val="0.23355938689172812"/>
          <c:h val="0.14848967398684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AC91B-0CF3-41F2-B5F0-CD0CCF2BE836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DA592FE-90B5-46A6-914C-3810B642B0A4}">
      <dgm:prSet phldrT="[Texto]" custT="1"/>
      <dgm:spPr>
        <a:noFill/>
      </dgm:spPr>
      <dgm:t>
        <a:bodyPr/>
        <a:lstStyle/>
        <a:p>
          <a:r>
            <a:rPr lang="es-ES" sz="1300" dirty="0"/>
            <a:t>Introducción de un </a:t>
          </a:r>
          <a:r>
            <a:rPr lang="es-ES" sz="1300" b="1" u="sng" dirty="0"/>
            <a:t>nuevo sistema operativo </a:t>
          </a:r>
          <a:r>
            <a:rPr lang="es-ES" sz="1300" dirty="0"/>
            <a:t>(MOST) para </a:t>
          </a:r>
          <a:r>
            <a:rPr lang="es-ES" sz="1300" b="1" u="sng" dirty="0"/>
            <a:t>carga general</a:t>
          </a:r>
          <a:r>
            <a:rPr lang="es-ES" sz="1300" dirty="0"/>
            <a:t>, a fin de mejorar la interacción de los clientes con la terminal</a:t>
          </a:r>
        </a:p>
      </dgm:t>
    </dgm:pt>
    <dgm:pt modelId="{07AFCD0F-4D7B-4DF4-BAF6-AB3976504D3C}" type="parTrans" cxnId="{98D696A0-C539-448E-958D-1AEE19F9AD06}">
      <dgm:prSet/>
      <dgm:spPr/>
      <dgm:t>
        <a:bodyPr/>
        <a:lstStyle/>
        <a:p>
          <a:endParaRPr lang="es-ES" sz="1300"/>
        </a:p>
      </dgm:t>
    </dgm:pt>
    <dgm:pt modelId="{5D4C5BCC-D973-4150-BAC6-61A6DA1382C7}" type="sibTrans" cxnId="{98D696A0-C539-448E-958D-1AEE19F9AD06}">
      <dgm:prSet/>
      <dgm:spPr/>
      <dgm:t>
        <a:bodyPr/>
        <a:lstStyle/>
        <a:p>
          <a:endParaRPr lang="es-ES" sz="1300"/>
        </a:p>
      </dgm:t>
    </dgm:pt>
    <dgm:pt modelId="{54728934-F5D8-4354-8F03-D2561B4F1320}">
      <dgm:prSet phldrT="[Texto]" custT="1"/>
      <dgm:spPr>
        <a:noFill/>
      </dgm:spPr>
      <dgm:t>
        <a:bodyPr/>
        <a:lstStyle/>
        <a:p>
          <a:r>
            <a:rPr lang="es-ES" sz="1300" dirty="0"/>
            <a:t>Realización de un programa </a:t>
          </a:r>
          <a:r>
            <a:rPr lang="es-ES" sz="1300" b="1" u="sng" dirty="0"/>
            <a:t>piloto</a:t>
          </a:r>
          <a:r>
            <a:rPr lang="es-ES" sz="1300" dirty="0"/>
            <a:t> para la implementación de un </a:t>
          </a:r>
          <a:r>
            <a:rPr lang="es-ES" sz="1300" b="1" u="sng" dirty="0"/>
            <a:t>sistema de citas </a:t>
          </a:r>
          <a:r>
            <a:rPr lang="es-ES" sz="1300" dirty="0"/>
            <a:t>para las unidades vehiculares que retiran o ingresan carga al terminal.</a:t>
          </a:r>
        </a:p>
      </dgm:t>
    </dgm:pt>
    <dgm:pt modelId="{481636EB-94C2-43F5-97CD-79F01273BEBC}" type="parTrans" cxnId="{5C6E3AF8-91E9-4D5E-A5CE-095CE7EDA547}">
      <dgm:prSet/>
      <dgm:spPr/>
      <dgm:t>
        <a:bodyPr/>
        <a:lstStyle/>
        <a:p>
          <a:endParaRPr lang="es-ES" sz="1300"/>
        </a:p>
      </dgm:t>
    </dgm:pt>
    <dgm:pt modelId="{EC1201DD-865F-444A-8ABB-7E5AED654E0D}" type="sibTrans" cxnId="{5C6E3AF8-91E9-4D5E-A5CE-095CE7EDA547}">
      <dgm:prSet/>
      <dgm:spPr/>
      <dgm:t>
        <a:bodyPr/>
        <a:lstStyle/>
        <a:p>
          <a:endParaRPr lang="es-ES" sz="1300"/>
        </a:p>
      </dgm:t>
    </dgm:pt>
    <dgm:pt modelId="{A19C0F5A-2833-4CCA-936C-A21AD4E2AE58}">
      <dgm:prSet phldrT="[Texto]" custT="1"/>
      <dgm:spPr>
        <a:noFill/>
      </dgm:spPr>
      <dgm:t>
        <a:bodyPr/>
        <a:lstStyle/>
        <a:p>
          <a:r>
            <a:rPr lang="es-ES" sz="1300" dirty="0"/>
            <a:t>Revisión del proceso de emisión de </a:t>
          </a:r>
          <a:r>
            <a:rPr lang="es-ES" sz="1300" b="1" u="sng" dirty="0"/>
            <a:t>autorizaciones a fin de viabilizar la entrega de contenedores por depósito temporal</a:t>
          </a:r>
          <a:r>
            <a:rPr lang="es-ES" sz="1300" dirty="0"/>
            <a:t> siendo más eficientes no solo reduciendo movimientos improductivos sino el tiempo de atención al usuario.</a:t>
          </a:r>
        </a:p>
      </dgm:t>
    </dgm:pt>
    <dgm:pt modelId="{23377E3D-B546-4B9B-8F7A-5E0E3038D07D}" type="parTrans" cxnId="{CBF6E700-3659-4F62-8127-0EE39CBA58E3}">
      <dgm:prSet/>
      <dgm:spPr/>
      <dgm:t>
        <a:bodyPr/>
        <a:lstStyle/>
        <a:p>
          <a:endParaRPr lang="es-ES" sz="1300"/>
        </a:p>
      </dgm:t>
    </dgm:pt>
    <dgm:pt modelId="{67C42752-EDB1-4B94-9183-3ACA191DEE2C}" type="sibTrans" cxnId="{CBF6E700-3659-4F62-8127-0EE39CBA58E3}">
      <dgm:prSet/>
      <dgm:spPr/>
      <dgm:t>
        <a:bodyPr/>
        <a:lstStyle/>
        <a:p>
          <a:endParaRPr lang="es-ES" sz="1300"/>
        </a:p>
      </dgm:t>
    </dgm:pt>
    <dgm:pt modelId="{5661A93E-FA28-4EDC-B5D6-D243586EA222}" type="pres">
      <dgm:prSet presAssocID="{B5FAC91B-0CF3-41F2-B5F0-CD0CCF2BE836}" presName="Name0" presStyleCnt="0">
        <dgm:presLayoutVars>
          <dgm:dir/>
          <dgm:resizeHandles val="exact"/>
        </dgm:presLayoutVars>
      </dgm:prSet>
      <dgm:spPr/>
    </dgm:pt>
    <dgm:pt modelId="{8D1D8495-70D1-4E01-8F12-0673ED4B8166}" type="pres">
      <dgm:prSet presAssocID="{BDA592FE-90B5-46A6-914C-3810B642B0A4}" presName="composite" presStyleCnt="0"/>
      <dgm:spPr/>
    </dgm:pt>
    <dgm:pt modelId="{566C7474-B8E3-4A4F-9C9D-63D3C7EE6522}" type="pres">
      <dgm:prSet presAssocID="{BDA592FE-90B5-46A6-914C-3810B642B0A4}" presName="rect1" presStyleLbl="trAlignAcc1" presStyleIdx="0" presStyleCnt="3">
        <dgm:presLayoutVars>
          <dgm:bulletEnabled val="1"/>
        </dgm:presLayoutVars>
      </dgm:prSet>
      <dgm:spPr/>
    </dgm:pt>
    <dgm:pt modelId="{EB890DAA-8182-4C19-9B28-7533C8CF8C3F}" type="pres">
      <dgm:prSet presAssocID="{BDA592FE-90B5-46A6-914C-3810B642B0A4}" presName="rect2" presStyleLbl="fgImgPlace1" presStyleIdx="0" presStyleCnt="3"/>
      <dgm:spPr>
        <a:solidFill>
          <a:schemeClr val="accent2"/>
        </a:solidFill>
      </dgm:spPr>
    </dgm:pt>
    <dgm:pt modelId="{E240EB11-D0E6-49FA-8A81-FD1CDEB7DE62}" type="pres">
      <dgm:prSet presAssocID="{5D4C5BCC-D973-4150-BAC6-61A6DA1382C7}" presName="sibTrans" presStyleCnt="0"/>
      <dgm:spPr/>
    </dgm:pt>
    <dgm:pt modelId="{FD62ECCC-4EAB-4D9F-8453-421DF6D017B4}" type="pres">
      <dgm:prSet presAssocID="{54728934-F5D8-4354-8F03-D2561B4F1320}" presName="composite" presStyleCnt="0"/>
      <dgm:spPr/>
    </dgm:pt>
    <dgm:pt modelId="{DB3C5197-32BD-476E-B419-740C4B41382D}" type="pres">
      <dgm:prSet presAssocID="{54728934-F5D8-4354-8F03-D2561B4F1320}" presName="rect1" presStyleLbl="trAlignAcc1" presStyleIdx="1" presStyleCnt="3">
        <dgm:presLayoutVars>
          <dgm:bulletEnabled val="1"/>
        </dgm:presLayoutVars>
      </dgm:prSet>
      <dgm:spPr/>
    </dgm:pt>
    <dgm:pt modelId="{71237434-9128-487E-9F21-30E30C80CA8A}" type="pres">
      <dgm:prSet presAssocID="{54728934-F5D8-4354-8F03-D2561B4F1320}" presName="rect2" presStyleLbl="fgImgPlace1" presStyleIdx="1" presStyleCnt="3"/>
      <dgm:spPr>
        <a:solidFill>
          <a:schemeClr val="accent2"/>
        </a:solidFill>
      </dgm:spPr>
    </dgm:pt>
    <dgm:pt modelId="{2C5A5DD8-D807-4D08-A5CA-7F719A736B4F}" type="pres">
      <dgm:prSet presAssocID="{EC1201DD-865F-444A-8ABB-7E5AED654E0D}" presName="sibTrans" presStyleCnt="0"/>
      <dgm:spPr/>
    </dgm:pt>
    <dgm:pt modelId="{543517DE-8550-4947-ADC2-1289A8DB264C}" type="pres">
      <dgm:prSet presAssocID="{A19C0F5A-2833-4CCA-936C-A21AD4E2AE58}" presName="composite" presStyleCnt="0"/>
      <dgm:spPr/>
    </dgm:pt>
    <dgm:pt modelId="{D6C96BDB-3E0C-4BD3-AB9F-E3FFC6BFC3C7}" type="pres">
      <dgm:prSet presAssocID="{A19C0F5A-2833-4CCA-936C-A21AD4E2AE58}" presName="rect1" presStyleLbl="trAlignAcc1" presStyleIdx="2" presStyleCnt="3" custScaleX="100447" custScaleY="128622" custLinFactNeighborY="8904">
        <dgm:presLayoutVars>
          <dgm:bulletEnabled val="1"/>
        </dgm:presLayoutVars>
      </dgm:prSet>
      <dgm:spPr/>
    </dgm:pt>
    <dgm:pt modelId="{E3061683-D177-442A-8E26-6DCBCC689071}" type="pres">
      <dgm:prSet presAssocID="{A19C0F5A-2833-4CCA-936C-A21AD4E2AE58}" presName="rect2" presStyleLbl="fgImgPlace1" presStyleIdx="2" presStyleCnt="3"/>
      <dgm:spPr>
        <a:solidFill>
          <a:schemeClr val="accent2"/>
        </a:solidFill>
      </dgm:spPr>
    </dgm:pt>
  </dgm:ptLst>
  <dgm:cxnLst>
    <dgm:cxn modelId="{CBF6E700-3659-4F62-8127-0EE39CBA58E3}" srcId="{B5FAC91B-0CF3-41F2-B5F0-CD0CCF2BE836}" destId="{A19C0F5A-2833-4CCA-936C-A21AD4E2AE58}" srcOrd="2" destOrd="0" parTransId="{23377E3D-B546-4B9B-8F7A-5E0E3038D07D}" sibTransId="{67C42752-EDB1-4B94-9183-3ACA191DEE2C}"/>
    <dgm:cxn modelId="{EB052A58-9812-4663-B2BA-CFB0424872F6}" type="presOf" srcId="{B5FAC91B-0CF3-41F2-B5F0-CD0CCF2BE836}" destId="{5661A93E-FA28-4EDC-B5D6-D243586EA222}" srcOrd="0" destOrd="0" presId="urn:microsoft.com/office/officeart/2008/layout/PictureStrips"/>
    <dgm:cxn modelId="{98D696A0-C539-448E-958D-1AEE19F9AD06}" srcId="{B5FAC91B-0CF3-41F2-B5F0-CD0CCF2BE836}" destId="{BDA592FE-90B5-46A6-914C-3810B642B0A4}" srcOrd="0" destOrd="0" parTransId="{07AFCD0F-4D7B-4DF4-BAF6-AB3976504D3C}" sibTransId="{5D4C5BCC-D973-4150-BAC6-61A6DA1382C7}"/>
    <dgm:cxn modelId="{072489B8-2A8C-468E-A71C-F23F58DD059A}" type="presOf" srcId="{A19C0F5A-2833-4CCA-936C-A21AD4E2AE58}" destId="{D6C96BDB-3E0C-4BD3-AB9F-E3FFC6BFC3C7}" srcOrd="0" destOrd="0" presId="urn:microsoft.com/office/officeart/2008/layout/PictureStrips"/>
    <dgm:cxn modelId="{C6B35EC7-96CD-447E-8E46-4A7C90A9B1ED}" type="presOf" srcId="{54728934-F5D8-4354-8F03-D2561B4F1320}" destId="{DB3C5197-32BD-476E-B419-740C4B41382D}" srcOrd="0" destOrd="0" presId="urn:microsoft.com/office/officeart/2008/layout/PictureStrips"/>
    <dgm:cxn modelId="{2A6AA3F6-B9D7-42F3-AE08-EB6B2B2B5822}" type="presOf" srcId="{BDA592FE-90B5-46A6-914C-3810B642B0A4}" destId="{566C7474-B8E3-4A4F-9C9D-63D3C7EE6522}" srcOrd="0" destOrd="0" presId="urn:microsoft.com/office/officeart/2008/layout/PictureStrips"/>
    <dgm:cxn modelId="{5C6E3AF8-91E9-4D5E-A5CE-095CE7EDA547}" srcId="{B5FAC91B-0CF3-41F2-B5F0-CD0CCF2BE836}" destId="{54728934-F5D8-4354-8F03-D2561B4F1320}" srcOrd="1" destOrd="0" parTransId="{481636EB-94C2-43F5-97CD-79F01273BEBC}" sibTransId="{EC1201DD-865F-444A-8ABB-7E5AED654E0D}"/>
    <dgm:cxn modelId="{8EA50DE8-4BD6-4BAF-8CD9-A8848E8F5880}" type="presParOf" srcId="{5661A93E-FA28-4EDC-B5D6-D243586EA222}" destId="{8D1D8495-70D1-4E01-8F12-0673ED4B8166}" srcOrd="0" destOrd="0" presId="urn:microsoft.com/office/officeart/2008/layout/PictureStrips"/>
    <dgm:cxn modelId="{216594A6-0844-4988-B7D6-36065CB6F48C}" type="presParOf" srcId="{8D1D8495-70D1-4E01-8F12-0673ED4B8166}" destId="{566C7474-B8E3-4A4F-9C9D-63D3C7EE6522}" srcOrd="0" destOrd="0" presId="urn:microsoft.com/office/officeart/2008/layout/PictureStrips"/>
    <dgm:cxn modelId="{F5767B2D-E64A-435C-86F9-72DD524B9EE8}" type="presParOf" srcId="{8D1D8495-70D1-4E01-8F12-0673ED4B8166}" destId="{EB890DAA-8182-4C19-9B28-7533C8CF8C3F}" srcOrd="1" destOrd="0" presId="urn:microsoft.com/office/officeart/2008/layout/PictureStrips"/>
    <dgm:cxn modelId="{25E4035D-52A2-4C17-90D0-5931486A3E36}" type="presParOf" srcId="{5661A93E-FA28-4EDC-B5D6-D243586EA222}" destId="{E240EB11-D0E6-49FA-8A81-FD1CDEB7DE62}" srcOrd="1" destOrd="0" presId="urn:microsoft.com/office/officeart/2008/layout/PictureStrips"/>
    <dgm:cxn modelId="{72CFA11A-76EF-4F67-8992-9D5A69B1ED2B}" type="presParOf" srcId="{5661A93E-FA28-4EDC-B5D6-D243586EA222}" destId="{FD62ECCC-4EAB-4D9F-8453-421DF6D017B4}" srcOrd="2" destOrd="0" presId="urn:microsoft.com/office/officeart/2008/layout/PictureStrips"/>
    <dgm:cxn modelId="{D52CB80A-C861-4990-A87C-0D11D2483EC9}" type="presParOf" srcId="{FD62ECCC-4EAB-4D9F-8453-421DF6D017B4}" destId="{DB3C5197-32BD-476E-B419-740C4B41382D}" srcOrd="0" destOrd="0" presId="urn:microsoft.com/office/officeart/2008/layout/PictureStrips"/>
    <dgm:cxn modelId="{89A1ACEC-405B-43CC-AEEE-DB6D4103C221}" type="presParOf" srcId="{FD62ECCC-4EAB-4D9F-8453-421DF6D017B4}" destId="{71237434-9128-487E-9F21-30E30C80CA8A}" srcOrd="1" destOrd="0" presId="urn:microsoft.com/office/officeart/2008/layout/PictureStrips"/>
    <dgm:cxn modelId="{82644CD1-A14D-40DC-953C-528BC11DDF86}" type="presParOf" srcId="{5661A93E-FA28-4EDC-B5D6-D243586EA222}" destId="{2C5A5DD8-D807-4D08-A5CA-7F719A736B4F}" srcOrd="3" destOrd="0" presId="urn:microsoft.com/office/officeart/2008/layout/PictureStrips"/>
    <dgm:cxn modelId="{B22BCD7C-35EC-4E0A-B2BA-76103060AAA3}" type="presParOf" srcId="{5661A93E-FA28-4EDC-B5D6-D243586EA222}" destId="{543517DE-8550-4947-ADC2-1289A8DB264C}" srcOrd="4" destOrd="0" presId="urn:microsoft.com/office/officeart/2008/layout/PictureStrips"/>
    <dgm:cxn modelId="{C82FF4BC-D743-4451-901E-35A482E8580F}" type="presParOf" srcId="{543517DE-8550-4947-ADC2-1289A8DB264C}" destId="{D6C96BDB-3E0C-4BD3-AB9F-E3FFC6BFC3C7}" srcOrd="0" destOrd="0" presId="urn:microsoft.com/office/officeart/2008/layout/PictureStrips"/>
    <dgm:cxn modelId="{E1C562C5-DA0C-4EF0-8BED-10EBB761ACF0}" type="presParOf" srcId="{543517DE-8550-4947-ADC2-1289A8DB264C}" destId="{E3061683-D177-442A-8E26-6DCBCC68907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AC91B-0CF3-41F2-B5F0-CD0CCF2BE836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DA592FE-90B5-46A6-914C-3810B642B0A4}">
      <dgm:prSet phldrT="[Texto]" custT="1"/>
      <dgm:spPr>
        <a:noFill/>
        <a:ln>
          <a:solidFill>
            <a:srgbClr val="006600"/>
          </a:solidFill>
        </a:ln>
      </dgm:spPr>
      <dgm:t>
        <a:bodyPr/>
        <a:lstStyle/>
        <a:p>
          <a:r>
            <a:rPr lang="es-PE" sz="1300" dirty="0"/>
            <a:t>Implementación del </a:t>
          </a:r>
          <a:r>
            <a:rPr lang="es-PE" sz="1300" b="1" u="sng" dirty="0"/>
            <a:t>Programa de Manejo Ambiental</a:t>
          </a:r>
          <a:r>
            <a:rPr lang="es-PE" sz="1300" dirty="0"/>
            <a:t> del AEIA-</a:t>
          </a:r>
          <a:r>
            <a:rPr lang="es-PE" sz="1300" dirty="0" err="1"/>
            <a:t>sd</a:t>
          </a:r>
          <a:r>
            <a:rPr lang="es-PE" sz="1300" dirty="0"/>
            <a:t> en las actividades de rehabilitación de las estructuras y edificaciones existentes en el “</a:t>
          </a:r>
          <a:r>
            <a:rPr lang="es-PE" sz="1300" b="1" u="sng" dirty="0"/>
            <a:t>Muelle 7</a:t>
          </a:r>
          <a:r>
            <a:rPr lang="es-PE" sz="1300" dirty="0"/>
            <a:t>”.</a:t>
          </a:r>
          <a:endParaRPr lang="es-ES" sz="1300" dirty="0"/>
        </a:p>
      </dgm:t>
    </dgm:pt>
    <dgm:pt modelId="{07AFCD0F-4D7B-4DF4-BAF6-AB3976504D3C}" type="parTrans" cxnId="{98D696A0-C539-448E-958D-1AEE19F9AD06}">
      <dgm:prSet/>
      <dgm:spPr/>
      <dgm:t>
        <a:bodyPr/>
        <a:lstStyle/>
        <a:p>
          <a:endParaRPr lang="es-ES" sz="1300"/>
        </a:p>
      </dgm:t>
    </dgm:pt>
    <dgm:pt modelId="{5D4C5BCC-D973-4150-BAC6-61A6DA1382C7}" type="sibTrans" cxnId="{98D696A0-C539-448E-958D-1AEE19F9AD06}">
      <dgm:prSet/>
      <dgm:spPr/>
      <dgm:t>
        <a:bodyPr/>
        <a:lstStyle/>
        <a:p>
          <a:endParaRPr lang="es-ES" sz="1300"/>
        </a:p>
      </dgm:t>
    </dgm:pt>
    <dgm:pt modelId="{54728934-F5D8-4354-8F03-D2561B4F1320}">
      <dgm:prSet phldrT="[Texto]" custT="1"/>
      <dgm:spPr>
        <a:noFill/>
        <a:ln w="9525" cap="flat" cmpd="sng" algn="ctr">
          <a:solidFill>
            <a:srgbClr val="006600"/>
          </a:solidFill>
          <a:prstDash val="solid"/>
        </a:ln>
        <a:effectLst/>
      </dgm:spPr>
      <dgm:t>
        <a:bodyPr spcFirstLastPara="0" vert="horz" wrap="square" lIns="768854" tIns="49530" rIns="49530" bIns="49530" numCol="1" spcCol="1270" anchor="ctr" anchorCtr="0"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Implementación del </a:t>
          </a:r>
          <a:r>
            <a:rPr lang="es-PE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Programa de Manejo Ambiental</a:t>
          </a:r>
          <a:r>
            <a:rPr lang="es-PE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del AEIA-</a:t>
          </a:r>
          <a:r>
            <a:rPr lang="es-PE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sd</a:t>
          </a:r>
          <a:r>
            <a:rPr lang="es-PE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en las actividades de </a:t>
          </a:r>
          <a:r>
            <a:rPr lang="es-PE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operación/explotación de APMTC</a:t>
          </a:r>
          <a:r>
            <a:rPr lang="es-PE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481636EB-94C2-43F5-97CD-79F01273BEBC}" type="parTrans" cxnId="{5C6E3AF8-91E9-4D5E-A5CE-095CE7EDA547}">
      <dgm:prSet/>
      <dgm:spPr/>
      <dgm:t>
        <a:bodyPr/>
        <a:lstStyle/>
        <a:p>
          <a:endParaRPr lang="es-ES" sz="1300"/>
        </a:p>
      </dgm:t>
    </dgm:pt>
    <dgm:pt modelId="{EC1201DD-865F-444A-8ABB-7E5AED654E0D}" type="sibTrans" cxnId="{5C6E3AF8-91E9-4D5E-A5CE-095CE7EDA547}">
      <dgm:prSet/>
      <dgm:spPr/>
      <dgm:t>
        <a:bodyPr/>
        <a:lstStyle/>
        <a:p>
          <a:endParaRPr lang="es-ES" sz="1300"/>
        </a:p>
      </dgm:t>
    </dgm:pt>
    <dgm:pt modelId="{A19C0F5A-2833-4CCA-936C-A21AD4E2AE58}">
      <dgm:prSet phldrT="[Texto]" custT="1"/>
      <dgm:spPr>
        <a:noFill/>
        <a:ln w="9525" cap="flat" cmpd="sng" algn="ctr">
          <a:solidFill>
            <a:srgbClr val="006600"/>
          </a:solidFill>
          <a:prstDash val="solid"/>
        </a:ln>
        <a:effectLst/>
      </dgm:spPr>
      <dgm:t>
        <a:bodyPr spcFirstLastPara="0" vert="horz" wrap="square" lIns="768854" tIns="49530" rIns="49530" bIns="49530" numCol="1" spcCol="1270" anchor="ctr" anchorCtr="0"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Re-certificación de los Sistemas de Gestión de la Calidad y Medio Ambiente </a:t>
          </a:r>
          <a:r>
            <a:rPr lang="es-PE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bajo los lineamientos de la norma ISO 9001:2015 e ISO 14001:2015.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23377E3D-B546-4B9B-8F7A-5E0E3038D07D}" type="parTrans" cxnId="{CBF6E700-3659-4F62-8127-0EE39CBA58E3}">
      <dgm:prSet/>
      <dgm:spPr/>
      <dgm:t>
        <a:bodyPr/>
        <a:lstStyle/>
        <a:p>
          <a:endParaRPr lang="es-ES" sz="1300"/>
        </a:p>
      </dgm:t>
    </dgm:pt>
    <dgm:pt modelId="{67C42752-EDB1-4B94-9183-3ACA191DEE2C}" type="sibTrans" cxnId="{CBF6E700-3659-4F62-8127-0EE39CBA58E3}">
      <dgm:prSet/>
      <dgm:spPr/>
      <dgm:t>
        <a:bodyPr/>
        <a:lstStyle/>
        <a:p>
          <a:endParaRPr lang="es-ES" sz="1300"/>
        </a:p>
      </dgm:t>
    </dgm:pt>
    <dgm:pt modelId="{5661A93E-FA28-4EDC-B5D6-D243586EA222}" type="pres">
      <dgm:prSet presAssocID="{B5FAC91B-0CF3-41F2-B5F0-CD0CCF2BE836}" presName="Name0" presStyleCnt="0">
        <dgm:presLayoutVars>
          <dgm:dir/>
          <dgm:resizeHandles val="exact"/>
        </dgm:presLayoutVars>
      </dgm:prSet>
      <dgm:spPr/>
    </dgm:pt>
    <dgm:pt modelId="{8D1D8495-70D1-4E01-8F12-0673ED4B8166}" type="pres">
      <dgm:prSet presAssocID="{BDA592FE-90B5-46A6-914C-3810B642B0A4}" presName="composite" presStyleCnt="0"/>
      <dgm:spPr/>
    </dgm:pt>
    <dgm:pt modelId="{566C7474-B8E3-4A4F-9C9D-63D3C7EE6522}" type="pres">
      <dgm:prSet presAssocID="{BDA592FE-90B5-46A6-914C-3810B642B0A4}" presName="rect1" presStyleLbl="trAlignAcc1" presStyleIdx="0" presStyleCnt="3">
        <dgm:presLayoutVars>
          <dgm:bulletEnabled val="1"/>
        </dgm:presLayoutVars>
      </dgm:prSet>
      <dgm:spPr/>
    </dgm:pt>
    <dgm:pt modelId="{EB890DAA-8182-4C19-9B28-7533C8CF8C3F}" type="pres">
      <dgm:prSet presAssocID="{BDA592FE-90B5-46A6-914C-3810B642B0A4}" presName="rect2" presStyleLbl="fgImgPlace1" presStyleIdx="0" presStyleCnt="3"/>
      <dgm:spPr>
        <a:solidFill>
          <a:srgbClr val="006600"/>
        </a:solidFill>
        <a:ln>
          <a:noFill/>
        </a:ln>
      </dgm:spPr>
    </dgm:pt>
    <dgm:pt modelId="{E240EB11-D0E6-49FA-8A81-FD1CDEB7DE62}" type="pres">
      <dgm:prSet presAssocID="{5D4C5BCC-D973-4150-BAC6-61A6DA1382C7}" presName="sibTrans" presStyleCnt="0"/>
      <dgm:spPr/>
    </dgm:pt>
    <dgm:pt modelId="{FD62ECCC-4EAB-4D9F-8453-421DF6D017B4}" type="pres">
      <dgm:prSet presAssocID="{54728934-F5D8-4354-8F03-D2561B4F1320}" presName="composite" presStyleCnt="0"/>
      <dgm:spPr/>
    </dgm:pt>
    <dgm:pt modelId="{DB3C5197-32BD-476E-B419-740C4B41382D}" type="pres">
      <dgm:prSet presAssocID="{54728934-F5D8-4354-8F03-D2561B4F1320}" presName="rect1" presStyleLbl="trAlignAcc1" presStyleIdx="1" presStyleCnt="3">
        <dgm:presLayoutVars>
          <dgm:bulletEnabled val="1"/>
        </dgm:presLayoutVars>
      </dgm:prSet>
      <dgm:spPr>
        <a:xfrm>
          <a:off x="4136470" y="831926"/>
          <a:ext cx="3632382" cy="1135119"/>
        </a:xfrm>
        <a:prstGeom prst="rect">
          <a:avLst/>
        </a:prstGeom>
      </dgm:spPr>
    </dgm:pt>
    <dgm:pt modelId="{71237434-9128-487E-9F21-30E30C80CA8A}" type="pres">
      <dgm:prSet presAssocID="{54728934-F5D8-4354-8F03-D2561B4F1320}" presName="rect2" presStyleLbl="fgImgPlace1" presStyleIdx="1" presStyleCnt="3"/>
      <dgm:spPr>
        <a:xfrm>
          <a:off x="3985121" y="667964"/>
          <a:ext cx="794583" cy="1191875"/>
        </a:xfrm>
        <a:prstGeom prst="rect">
          <a:avLst/>
        </a:prstGeom>
        <a:solidFill>
          <a:srgbClr val="006600"/>
        </a:solidFill>
        <a:ln w="25400" cap="flat" cmpd="sng" algn="ctr">
          <a:noFill/>
          <a:prstDash val="solid"/>
        </a:ln>
        <a:effectLst/>
      </dgm:spPr>
    </dgm:pt>
    <dgm:pt modelId="{2C5A5DD8-D807-4D08-A5CA-7F719A736B4F}" type="pres">
      <dgm:prSet presAssocID="{EC1201DD-865F-444A-8ABB-7E5AED654E0D}" presName="sibTrans" presStyleCnt="0"/>
      <dgm:spPr/>
    </dgm:pt>
    <dgm:pt modelId="{543517DE-8550-4947-ADC2-1289A8DB264C}" type="pres">
      <dgm:prSet presAssocID="{A19C0F5A-2833-4CCA-936C-A21AD4E2AE58}" presName="composite" presStyleCnt="0"/>
      <dgm:spPr/>
    </dgm:pt>
    <dgm:pt modelId="{D6C96BDB-3E0C-4BD3-AB9F-E3FFC6BFC3C7}" type="pres">
      <dgm:prSet presAssocID="{A19C0F5A-2833-4CCA-936C-A21AD4E2AE58}" presName="rect1" presStyleLbl="trAlignAcc1" presStyleIdx="2" presStyleCnt="3">
        <dgm:presLayoutVars>
          <dgm:bulletEnabled val="1"/>
        </dgm:presLayoutVars>
      </dgm:prSet>
      <dgm:spPr>
        <a:xfrm>
          <a:off x="2145683" y="2260915"/>
          <a:ext cx="3632382" cy="1135119"/>
        </a:xfrm>
        <a:prstGeom prst="rect">
          <a:avLst/>
        </a:prstGeom>
      </dgm:spPr>
    </dgm:pt>
    <dgm:pt modelId="{E3061683-D177-442A-8E26-6DCBCC689071}" type="pres">
      <dgm:prSet presAssocID="{A19C0F5A-2833-4CCA-936C-A21AD4E2AE58}" presName="rect2" presStyleLbl="fgImgPlace1" presStyleIdx="2" presStyleCnt="3"/>
      <dgm:spPr>
        <a:xfrm>
          <a:off x="1994334" y="2096954"/>
          <a:ext cx="794583" cy="1191875"/>
        </a:xfrm>
        <a:prstGeom prst="rect">
          <a:avLst/>
        </a:prstGeom>
        <a:solidFill>
          <a:srgbClr val="006600"/>
        </a:solidFill>
        <a:ln w="25400" cap="flat" cmpd="sng" algn="ctr">
          <a:noFill/>
          <a:prstDash val="solid"/>
        </a:ln>
        <a:effectLst/>
      </dgm:spPr>
    </dgm:pt>
  </dgm:ptLst>
  <dgm:cxnLst>
    <dgm:cxn modelId="{CBF6E700-3659-4F62-8127-0EE39CBA58E3}" srcId="{B5FAC91B-0CF3-41F2-B5F0-CD0CCF2BE836}" destId="{A19C0F5A-2833-4CCA-936C-A21AD4E2AE58}" srcOrd="2" destOrd="0" parTransId="{23377E3D-B546-4B9B-8F7A-5E0E3038D07D}" sibTransId="{67C42752-EDB1-4B94-9183-3ACA191DEE2C}"/>
    <dgm:cxn modelId="{EB052A58-9812-4663-B2BA-CFB0424872F6}" type="presOf" srcId="{B5FAC91B-0CF3-41F2-B5F0-CD0CCF2BE836}" destId="{5661A93E-FA28-4EDC-B5D6-D243586EA222}" srcOrd="0" destOrd="0" presId="urn:microsoft.com/office/officeart/2008/layout/PictureStrips"/>
    <dgm:cxn modelId="{98D696A0-C539-448E-958D-1AEE19F9AD06}" srcId="{B5FAC91B-0CF3-41F2-B5F0-CD0CCF2BE836}" destId="{BDA592FE-90B5-46A6-914C-3810B642B0A4}" srcOrd="0" destOrd="0" parTransId="{07AFCD0F-4D7B-4DF4-BAF6-AB3976504D3C}" sibTransId="{5D4C5BCC-D973-4150-BAC6-61A6DA1382C7}"/>
    <dgm:cxn modelId="{072489B8-2A8C-468E-A71C-F23F58DD059A}" type="presOf" srcId="{A19C0F5A-2833-4CCA-936C-A21AD4E2AE58}" destId="{D6C96BDB-3E0C-4BD3-AB9F-E3FFC6BFC3C7}" srcOrd="0" destOrd="0" presId="urn:microsoft.com/office/officeart/2008/layout/PictureStrips"/>
    <dgm:cxn modelId="{C6B35EC7-96CD-447E-8E46-4A7C90A9B1ED}" type="presOf" srcId="{54728934-F5D8-4354-8F03-D2561B4F1320}" destId="{DB3C5197-32BD-476E-B419-740C4B41382D}" srcOrd="0" destOrd="0" presId="urn:microsoft.com/office/officeart/2008/layout/PictureStrips"/>
    <dgm:cxn modelId="{2A6AA3F6-B9D7-42F3-AE08-EB6B2B2B5822}" type="presOf" srcId="{BDA592FE-90B5-46A6-914C-3810B642B0A4}" destId="{566C7474-B8E3-4A4F-9C9D-63D3C7EE6522}" srcOrd="0" destOrd="0" presId="urn:microsoft.com/office/officeart/2008/layout/PictureStrips"/>
    <dgm:cxn modelId="{5C6E3AF8-91E9-4D5E-A5CE-095CE7EDA547}" srcId="{B5FAC91B-0CF3-41F2-B5F0-CD0CCF2BE836}" destId="{54728934-F5D8-4354-8F03-D2561B4F1320}" srcOrd="1" destOrd="0" parTransId="{481636EB-94C2-43F5-97CD-79F01273BEBC}" sibTransId="{EC1201DD-865F-444A-8ABB-7E5AED654E0D}"/>
    <dgm:cxn modelId="{8EA50DE8-4BD6-4BAF-8CD9-A8848E8F5880}" type="presParOf" srcId="{5661A93E-FA28-4EDC-B5D6-D243586EA222}" destId="{8D1D8495-70D1-4E01-8F12-0673ED4B8166}" srcOrd="0" destOrd="0" presId="urn:microsoft.com/office/officeart/2008/layout/PictureStrips"/>
    <dgm:cxn modelId="{216594A6-0844-4988-B7D6-36065CB6F48C}" type="presParOf" srcId="{8D1D8495-70D1-4E01-8F12-0673ED4B8166}" destId="{566C7474-B8E3-4A4F-9C9D-63D3C7EE6522}" srcOrd="0" destOrd="0" presId="urn:microsoft.com/office/officeart/2008/layout/PictureStrips"/>
    <dgm:cxn modelId="{F5767B2D-E64A-435C-86F9-72DD524B9EE8}" type="presParOf" srcId="{8D1D8495-70D1-4E01-8F12-0673ED4B8166}" destId="{EB890DAA-8182-4C19-9B28-7533C8CF8C3F}" srcOrd="1" destOrd="0" presId="urn:microsoft.com/office/officeart/2008/layout/PictureStrips"/>
    <dgm:cxn modelId="{25E4035D-52A2-4C17-90D0-5931486A3E36}" type="presParOf" srcId="{5661A93E-FA28-4EDC-B5D6-D243586EA222}" destId="{E240EB11-D0E6-49FA-8A81-FD1CDEB7DE62}" srcOrd="1" destOrd="0" presId="urn:microsoft.com/office/officeart/2008/layout/PictureStrips"/>
    <dgm:cxn modelId="{72CFA11A-76EF-4F67-8992-9D5A69B1ED2B}" type="presParOf" srcId="{5661A93E-FA28-4EDC-B5D6-D243586EA222}" destId="{FD62ECCC-4EAB-4D9F-8453-421DF6D017B4}" srcOrd="2" destOrd="0" presId="urn:microsoft.com/office/officeart/2008/layout/PictureStrips"/>
    <dgm:cxn modelId="{D52CB80A-C861-4990-A87C-0D11D2483EC9}" type="presParOf" srcId="{FD62ECCC-4EAB-4D9F-8453-421DF6D017B4}" destId="{DB3C5197-32BD-476E-B419-740C4B41382D}" srcOrd="0" destOrd="0" presId="urn:microsoft.com/office/officeart/2008/layout/PictureStrips"/>
    <dgm:cxn modelId="{89A1ACEC-405B-43CC-AEEE-DB6D4103C221}" type="presParOf" srcId="{FD62ECCC-4EAB-4D9F-8453-421DF6D017B4}" destId="{71237434-9128-487E-9F21-30E30C80CA8A}" srcOrd="1" destOrd="0" presId="urn:microsoft.com/office/officeart/2008/layout/PictureStrips"/>
    <dgm:cxn modelId="{82644CD1-A14D-40DC-953C-528BC11DDF86}" type="presParOf" srcId="{5661A93E-FA28-4EDC-B5D6-D243586EA222}" destId="{2C5A5DD8-D807-4D08-A5CA-7F719A736B4F}" srcOrd="3" destOrd="0" presId="urn:microsoft.com/office/officeart/2008/layout/PictureStrips"/>
    <dgm:cxn modelId="{B22BCD7C-35EC-4E0A-B2BA-76103060AAA3}" type="presParOf" srcId="{5661A93E-FA28-4EDC-B5D6-D243586EA222}" destId="{543517DE-8550-4947-ADC2-1289A8DB264C}" srcOrd="4" destOrd="0" presId="urn:microsoft.com/office/officeart/2008/layout/PictureStrips"/>
    <dgm:cxn modelId="{C82FF4BC-D743-4451-901E-35A482E8580F}" type="presParOf" srcId="{543517DE-8550-4947-ADC2-1289A8DB264C}" destId="{D6C96BDB-3E0C-4BD3-AB9F-E3FFC6BFC3C7}" srcOrd="0" destOrd="0" presId="urn:microsoft.com/office/officeart/2008/layout/PictureStrips"/>
    <dgm:cxn modelId="{E1C562C5-DA0C-4EF0-8BED-10EBB761ACF0}" type="presParOf" srcId="{543517DE-8550-4947-ADC2-1289A8DB264C}" destId="{E3061683-D177-442A-8E26-6DCBCC68907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FAC91B-0CF3-41F2-B5F0-CD0CCF2BE836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4728934-F5D8-4354-8F03-D2561B4F1320}">
      <dgm:prSet phldrT="[Texto]" custT="1"/>
      <dgm:spPr>
        <a:noFill/>
        <a:ln w="9525" cap="flat" cmpd="sng" algn="ctr">
          <a:solidFill>
            <a:srgbClr val="776F65"/>
          </a:solidFill>
          <a:prstDash val="solid"/>
        </a:ln>
        <a:effectLst/>
      </dgm:spPr>
      <dgm:t>
        <a:bodyPr spcFirstLastPara="0" vert="horz" wrap="square" lIns="768854" tIns="49530" rIns="49530" bIns="49530" numCol="1" spcCol="1270" anchor="ctr" anchorCtr="0"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Optimización </a:t>
          </a:r>
          <a:r>
            <a:rPr lang="es-PE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de disponibilidad y confiabilidad del </a:t>
          </a:r>
          <a:r>
            <a:rPr lang="es-PE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equipamiento e infraestructura.</a:t>
          </a:r>
          <a:endParaRPr lang="es-ES" sz="1300" b="1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481636EB-94C2-43F5-97CD-79F01273BEBC}" type="parTrans" cxnId="{5C6E3AF8-91E9-4D5E-A5CE-095CE7EDA547}">
      <dgm:prSet/>
      <dgm:spPr/>
      <dgm:t>
        <a:bodyPr/>
        <a:lstStyle/>
        <a:p>
          <a:endParaRPr lang="es-ES" sz="1300"/>
        </a:p>
      </dgm:t>
    </dgm:pt>
    <dgm:pt modelId="{EC1201DD-865F-444A-8ABB-7E5AED654E0D}" type="sibTrans" cxnId="{5C6E3AF8-91E9-4D5E-A5CE-095CE7EDA547}">
      <dgm:prSet/>
      <dgm:spPr/>
      <dgm:t>
        <a:bodyPr/>
        <a:lstStyle/>
        <a:p>
          <a:endParaRPr lang="es-ES" sz="1300"/>
        </a:p>
      </dgm:t>
    </dgm:pt>
    <dgm:pt modelId="{A19C0F5A-2833-4CCA-936C-A21AD4E2AE58}">
      <dgm:prSet phldrT="[Texto]" custT="1"/>
      <dgm:spPr>
        <a:noFill/>
        <a:ln w="9525" cap="flat" cmpd="sng" algn="ctr">
          <a:solidFill>
            <a:srgbClr val="776F65"/>
          </a:solidFill>
          <a:prstDash val="solid"/>
        </a:ln>
        <a:effectLst/>
      </dgm:spPr>
      <dgm:t>
        <a:bodyPr spcFirstLastPara="0" vert="horz" wrap="square" lIns="768854" tIns="49530" rIns="49530" bIns="49530" numCol="1" spcCol="1270" anchor="ctr" anchorCtr="0"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Optimización de los recursos de mantenimiento</a:t>
          </a:r>
          <a:r>
            <a:rPr lang="es-PE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es-ES" sz="1300" b="1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23377E3D-B546-4B9B-8F7A-5E0E3038D07D}" type="parTrans" cxnId="{CBF6E700-3659-4F62-8127-0EE39CBA58E3}">
      <dgm:prSet/>
      <dgm:spPr/>
      <dgm:t>
        <a:bodyPr/>
        <a:lstStyle/>
        <a:p>
          <a:endParaRPr lang="es-ES" sz="1300"/>
        </a:p>
      </dgm:t>
    </dgm:pt>
    <dgm:pt modelId="{67C42752-EDB1-4B94-9183-3ACA191DEE2C}" type="sibTrans" cxnId="{CBF6E700-3659-4F62-8127-0EE39CBA58E3}">
      <dgm:prSet/>
      <dgm:spPr/>
      <dgm:t>
        <a:bodyPr/>
        <a:lstStyle/>
        <a:p>
          <a:endParaRPr lang="es-ES" sz="1300"/>
        </a:p>
      </dgm:t>
    </dgm:pt>
    <dgm:pt modelId="{741D17D9-14B4-4541-A8F6-5E505A1B33FD}">
      <dgm:prSet phldrT="[Texto]" custT="1"/>
      <dgm:spPr>
        <a:noFill/>
        <a:ln w="9525" cap="flat" cmpd="sng" algn="ctr">
          <a:solidFill>
            <a:srgbClr val="776F65"/>
          </a:solidFill>
          <a:prstDash val="solid"/>
        </a:ln>
        <a:effectLst/>
      </dgm:spPr>
      <dgm:t>
        <a:bodyPr spcFirstLastPara="0" vert="horz" wrap="square" lIns="768854" tIns="49530" rIns="49530" bIns="49530" numCol="1" spcCol="1270" anchor="ctr" anchorCtr="0"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Optimización</a:t>
          </a: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 de la vida útil de </a:t>
          </a:r>
          <a:r>
            <a:rPr lang="es-ES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los equipos.</a:t>
          </a:r>
        </a:p>
      </dgm:t>
    </dgm:pt>
    <dgm:pt modelId="{3D720A6F-CAD2-49BD-A542-977B81624BB3}" type="parTrans" cxnId="{DF20FF4D-08DB-41A6-8266-E1C9F806A227}">
      <dgm:prSet/>
      <dgm:spPr/>
      <dgm:t>
        <a:bodyPr/>
        <a:lstStyle/>
        <a:p>
          <a:endParaRPr lang="es-ES"/>
        </a:p>
      </dgm:t>
    </dgm:pt>
    <dgm:pt modelId="{C132AB50-0F35-484D-9FE4-A94AB77D5A25}" type="sibTrans" cxnId="{DF20FF4D-08DB-41A6-8266-E1C9F806A227}">
      <dgm:prSet/>
      <dgm:spPr/>
      <dgm:t>
        <a:bodyPr/>
        <a:lstStyle/>
        <a:p>
          <a:endParaRPr lang="es-ES"/>
        </a:p>
      </dgm:t>
    </dgm:pt>
    <dgm:pt modelId="{5661A93E-FA28-4EDC-B5D6-D243586EA222}" type="pres">
      <dgm:prSet presAssocID="{B5FAC91B-0CF3-41F2-B5F0-CD0CCF2BE836}" presName="Name0" presStyleCnt="0">
        <dgm:presLayoutVars>
          <dgm:dir/>
          <dgm:resizeHandles val="exact"/>
        </dgm:presLayoutVars>
      </dgm:prSet>
      <dgm:spPr/>
    </dgm:pt>
    <dgm:pt modelId="{FD62ECCC-4EAB-4D9F-8453-421DF6D017B4}" type="pres">
      <dgm:prSet presAssocID="{54728934-F5D8-4354-8F03-D2561B4F1320}" presName="composite" presStyleCnt="0"/>
      <dgm:spPr/>
    </dgm:pt>
    <dgm:pt modelId="{DB3C5197-32BD-476E-B419-740C4B41382D}" type="pres">
      <dgm:prSet presAssocID="{54728934-F5D8-4354-8F03-D2561B4F1320}" presName="rect1" presStyleLbl="trAlignAcc1" presStyleIdx="0" presStyleCnt="3">
        <dgm:presLayoutVars>
          <dgm:bulletEnabled val="1"/>
        </dgm:presLayoutVars>
      </dgm:prSet>
      <dgm:spPr>
        <a:xfrm>
          <a:off x="4136470" y="831926"/>
          <a:ext cx="3632382" cy="1135119"/>
        </a:xfrm>
        <a:prstGeom prst="rect">
          <a:avLst/>
        </a:prstGeom>
      </dgm:spPr>
    </dgm:pt>
    <dgm:pt modelId="{71237434-9128-487E-9F21-30E30C80CA8A}" type="pres">
      <dgm:prSet presAssocID="{54728934-F5D8-4354-8F03-D2561B4F1320}" presName="rect2" presStyleLbl="fgImgPlace1" presStyleIdx="0" presStyleCnt="3"/>
      <dgm:spPr>
        <a:xfrm>
          <a:off x="3985121" y="667964"/>
          <a:ext cx="794583" cy="1191875"/>
        </a:xfrm>
        <a:prstGeom prst="rect">
          <a:avLst/>
        </a:prstGeom>
        <a:solidFill>
          <a:srgbClr val="776F65"/>
        </a:solidFill>
        <a:ln w="25400" cap="flat" cmpd="sng" algn="ctr">
          <a:noFill/>
          <a:prstDash val="solid"/>
        </a:ln>
        <a:effectLst/>
      </dgm:spPr>
    </dgm:pt>
    <dgm:pt modelId="{2C5A5DD8-D807-4D08-A5CA-7F719A736B4F}" type="pres">
      <dgm:prSet presAssocID="{EC1201DD-865F-444A-8ABB-7E5AED654E0D}" presName="sibTrans" presStyleCnt="0"/>
      <dgm:spPr/>
    </dgm:pt>
    <dgm:pt modelId="{543517DE-8550-4947-ADC2-1289A8DB264C}" type="pres">
      <dgm:prSet presAssocID="{A19C0F5A-2833-4CCA-936C-A21AD4E2AE58}" presName="composite" presStyleCnt="0"/>
      <dgm:spPr/>
    </dgm:pt>
    <dgm:pt modelId="{D6C96BDB-3E0C-4BD3-AB9F-E3FFC6BFC3C7}" type="pres">
      <dgm:prSet presAssocID="{A19C0F5A-2833-4CCA-936C-A21AD4E2AE58}" presName="rect1" presStyleLbl="trAlignAcc1" presStyleIdx="1" presStyleCnt="3">
        <dgm:presLayoutVars>
          <dgm:bulletEnabled val="1"/>
        </dgm:presLayoutVars>
      </dgm:prSet>
      <dgm:spPr>
        <a:xfrm>
          <a:off x="154896" y="2260915"/>
          <a:ext cx="3632382" cy="1135119"/>
        </a:xfrm>
        <a:prstGeom prst="rect">
          <a:avLst/>
        </a:prstGeom>
      </dgm:spPr>
    </dgm:pt>
    <dgm:pt modelId="{E3061683-D177-442A-8E26-6DCBCC689071}" type="pres">
      <dgm:prSet presAssocID="{A19C0F5A-2833-4CCA-936C-A21AD4E2AE58}" presName="rect2" presStyleLbl="fgImgPlace1" presStyleIdx="1" presStyleCnt="3"/>
      <dgm:spPr>
        <a:xfrm>
          <a:off x="3547" y="2096954"/>
          <a:ext cx="794583" cy="1191875"/>
        </a:xfrm>
        <a:prstGeom prst="rect">
          <a:avLst/>
        </a:prstGeom>
        <a:solidFill>
          <a:srgbClr val="776F65"/>
        </a:solidFill>
        <a:ln w="25400" cap="flat" cmpd="sng" algn="ctr">
          <a:noFill/>
          <a:prstDash val="solid"/>
        </a:ln>
        <a:effectLst/>
      </dgm:spPr>
    </dgm:pt>
    <dgm:pt modelId="{D388CEE1-BFC3-44E8-841A-73DC54AC9B50}" type="pres">
      <dgm:prSet presAssocID="{67C42752-EDB1-4B94-9183-3ACA191DEE2C}" presName="sibTrans" presStyleCnt="0"/>
      <dgm:spPr/>
    </dgm:pt>
    <dgm:pt modelId="{70A14F9F-7E4C-4837-AB38-785D59C47738}" type="pres">
      <dgm:prSet presAssocID="{741D17D9-14B4-4541-A8F6-5E505A1B33FD}" presName="composite" presStyleCnt="0"/>
      <dgm:spPr/>
    </dgm:pt>
    <dgm:pt modelId="{1CC1BE81-52CD-4231-8D77-16BF032587BB}" type="pres">
      <dgm:prSet presAssocID="{741D17D9-14B4-4541-A8F6-5E505A1B33FD}" presName="rect1" presStyleLbl="trAlignAcc1" presStyleIdx="2" presStyleCnt="3">
        <dgm:presLayoutVars>
          <dgm:bulletEnabled val="1"/>
        </dgm:presLayoutVars>
      </dgm:prSet>
      <dgm:spPr>
        <a:xfrm>
          <a:off x="4136470" y="2260915"/>
          <a:ext cx="3632382" cy="1135119"/>
        </a:xfrm>
        <a:prstGeom prst="rect">
          <a:avLst/>
        </a:prstGeom>
      </dgm:spPr>
    </dgm:pt>
    <dgm:pt modelId="{80D46B7F-C06B-4DA5-B941-913B2A6BAC59}" type="pres">
      <dgm:prSet presAssocID="{741D17D9-14B4-4541-A8F6-5E505A1B33FD}" presName="rect2" presStyleLbl="fgImgPlace1" presStyleIdx="2" presStyleCnt="3"/>
      <dgm:spPr>
        <a:xfrm>
          <a:off x="3985121" y="2096954"/>
          <a:ext cx="794583" cy="1191875"/>
        </a:xfrm>
        <a:prstGeom prst="rect">
          <a:avLst/>
        </a:prstGeom>
        <a:solidFill>
          <a:srgbClr val="776F65"/>
        </a:solidFill>
        <a:ln w="25400" cap="flat" cmpd="sng" algn="ctr">
          <a:noFill/>
          <a:prstDash val="solid"/>
        </a:ln>
        <a:effectLst/>
      </dgm:spPr>
    </dgm:pt>
  </dgm:ptLst>
  <dgm:cxnLst>
    <dgm:cxn modelId="{CBF6E700-3659-4F62-8127-0EE39CBA58E3}" srcId="{B5FAC91B-0CF3-41F2-B5F0-CD0CCF2BE836}" destId="{A19C0F5A-2833-4CCA-936C-A21AD4E2AE58}" srcOrd="1" destOrd="0" parTransId="{23377E3D-B546-4B9B-8F7A-5E0E3038D07D}" sibTransId="{67C42752-EDB1-4B94-9183-3ACA191DEE2C}"/>
    <dgm:cxn modelId="{DF20FF4D-08DB-41A6-8266-E1C9F806A227}" srcId="{B5FAC91B-0CF3-41F2-B5F0-CD0CCF2BE836}" destId="{741D17D9-14B4-4541-A8F6-5E505A1B33FD}" srcOrd="2" destOrd="0" parTransId="{3D720A6F-CAD2-49BD-A542-977B81624BB3}" sibTransId="{C132AB50-0F35-484D-9FE4-A94AB77D5A25}"/>
    <dgm:cxn modelId="{6959CC6F-4E9A-473F-A9CF-E856CDED01C1}" type="presOf" srcId="{741D17D9-14B4-4541-A8F6-5E505A1B33FD}" destId="{1CC1BE81-52CD-4231-8D77-16BF032587BB}" srcOrd="0" destOrd="0" presId="urn:microsoft.com/office/officeart/2008/layout/PictureStrips"/>
    <dgm:cxn modelId="{EB052A58-9812-4663-B2BA-CFB0424872F6}" type="presOf" srcId="{B5FAC91B-0CF3-41F2-B5F0-CD0CCF2BE836}" destId="{5661A93E-FA28-4EDC-B5D6-D243586EA222}" srcOrd="0" destOrd="0" presId="urn:microsoft.com/office/officeart/2008/layout/PictureStrips"/>
    <dgm:cxn modelId="{072489B8-2A8C-468E-A71C-F23F58DD059A}" type="presOf" srcId="{A19C0F5A-2833-4CCA-936C-A21AD4E2AE58}" destId="{D6C96BDB-3E0C-4BD3-AB9F-E3FFC6BFC3C7}" srcOrd="0" destOrd="0" presId="urn:microsoft.com/office/officeart/2008/layout/PictureStrips"/>
    <dgm:cxn modelId="{C6B35EC7-96CD-447E-8E46-4A7C90A9B1ED}" type="presOf" srcId="{54728934-F5D8-4354-8F03-D2561B4F1320}" destId="{DB3C5197-32BD-476E-B419-740C4B41382D}" srcOrd="0" destOrd="0" presId="urn:microsoft.com/office/officeart/2008/layout/PictureStrips"/>
    <dgm:cxn modelId="{5C6E3AF8-91E9-4D5E-A5CE-095CE7EDA547}" srcId="{B5FAC91B-0CF3-41F2-B5F0-CD0CCF2BE836}" destId="{54728934-F5D8-4354-8F03-D2561B4F1320}" srcOrd="0" destOrd="0" parTransId="{481636EB-94C2-43F5-97CD-79F01273BEBC}" sibTransId="{EC1201DD-865F-444A-8ABB-7E5AED654E0D}"/>
    <dgm:cxn modelId="{72CFA11A-76EF-4F67-8992-9D5A69B1ED2B}" type="presParOf" srcId="{5661A93E-FA28-4EDC-B5D6-D243586EA222}" destId="{FD62ECCC-4EAB-4D9F-8453-421DF6D017B4}" srcOrd="0" destOrd="0" presId="urn:microsoft.com/office/officeart/2008/layout/PictureStrips"/>
    <dgm:cxn modelId="{D52CB80A-C861-4990-A87C-0D11D2483EC9}" type="presParOf" srcId="{FD62ECCC-4EAB-4D9F-8453-421DF6D017B4}" destId="{DB3C5197-32BD-476E-B419-740C4B41382D}" srcOrd="0" destOrd="0" presId="urn:microsoft.com/office/officeart/2008/layout/PictureStrips"/>
    <dgm:cxn modelId="{89A1ACEC-405B-43CC-AEEE-DB6D4103C221}" type="presParOf" srcId="{FD62ECCC-4EAB-4D9F-8453-421DF6D017B4}" destId="{71237434-9128-487E-9F21-30E30C80CA8A}" srcOrd="1" destOrd="0" presId="urn:microsoft.com/office/officeart/2008/layout/PictureStrips"/>
    <dgm:cxn modelId="{82644CD1-A14D-40DC-953C-528BC11DDF86}" type="presParOf" srcId="{5661A93E-FA28-4EDC-B5D6-D243586EA222}" destId="{2C5A5DD8-D807-4D08-A5CA-7F719A736B4F}" srcOrd="1" destOrd="0" presId="urn:microsoft.com/office/officeart/2008/layout/PictureStrips"/>
    <dgm:cxn modelId="{B22BCD7C-35EC-4E0A-B2BA-76103060AAA3}" type="presParOf" srcId="{5661A93E-FA28-4EDC-B5D6-D243586EA222}" destId="{543517DE-8550-4947-ADC2-1289A8DB264C}" srcOrd="2" destOrd="0" presId="urn:microsoft.com/office/officeart/2008/layout/PictureStrips"/>
    <dgm:cxn modelId="{C82FF4BC-D743-4451-901E-35A482E8580F}" type="presParOf" srcId="{543517DE-8550-4947-ADC2-1289A8DB264C}" destId="{D6C96BDB-3E0C-4BD3-AB9F-E3FFC6BFC3C7}" srcOrd="0" destOrd="0" presId="urn:microsoft.com/office/officeart/2008/layout/PictureStrips"/>
    <dgm:cxn modelId="{E1C562C5-DA0C-4EF0-8BED-10EBB761ACF0}" type="presParOf" srcId="{543517DE-8550-4947-ADC2-1289A8DB264C}" destId="{E3061683-D177-442A-8E26-6DCBCC689071}" srcOrd="1" destOrd="0" presId="urn:microsoft.com/office/officeart/2008/layout/PictureStrips"/>
    <dgm:cxn modelId="{52742E1D-FB41-446B-A1B5-FC72BEB1E8DC}" type="presParOf" srcId="{5661A93E-FA28-4EDC-B5D6-D243586EA222}" destId="{D388CEE1-BFC3-44E8-841A-73DC54AC9B50}" srcOrd="3" destOrd="0" presId="urn:microsoft.com/office/officeart/2008/layout/PictureStrips"/>
    <dgm:cxn modelId="{D2810730-4FF1-4897-81F7-21C9EC9FEB4D}" type="presParOf" srcId="{5661A93E-FA28-4EDC-B5D6-D243586EA222}" destId="{70A14F9F-7E4C-4837-AB38-785D59C47738}" srcOrd="4" destOrd="0" presId="urn:microsoft.com/office/officeart/2008/layout/PictureStrips"/>
    <dgm:cxn modelId="{EF445188-2955-480C-B1DE-6B5F0E55EA36}" type="presParOf" srcId="{70A14F9F-7E4C-4837-AB38-785D59C47738}" destId="{1CC1BE81-52CD-4231-8D77-16BF032587BB}" srcOrd="0" destOrd="0" presId="urn:microsoft.com/office/officeart/2008/layout/PictureStrips"/>
    <dgm:cxn modelId="{C8AF1BB5-1971-469E-966D-D022A4D63AA7}" type="presParOf" srcId="{70A14F9F-7E4C-4837-AB38-785D59C47738}" destId="{80D46B7F-C06B-4DA5-B941-913B2A6BAC5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FAC91B-0CF3-41F2-B5F0-CD0CCF2BE836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DA592FE-90B5-46A6-914C-3810B642B0A4}">
      <dgm:prSet phldrT="[Texto]" custT="1"/>
      <dgm:spPr>
        <a:noFill/>
        <a:ln>
          <a:solidFill>
            <a:srgbClr val="E17615"/>
          </a:solidFill>
        </a:ln>
      </dgm:spPr>
      <dgm:t>
        <a:bodyPr/>
        <a:lstStyle/>
        <a:p>
          <a:r>
            <a:rPr lang="es-ES" sz="1300" dirty="0"/>
            <a:t>Incrementar volúmenes de contenedores y carga general atendidos en la terminal</a:t>
          </a:r>
        </a:p>
      </dgm:t>
    </dgm:pt>
    <dgm:pt modelId="{07AFCD0F-4D7B-4DF4-BAF6-AB3976504D3C}" type="parTrans" cxnId="{98D696A0-C539-448E-958D-1AEE19F9AD06}">
      <dgm:prSet/>
      <dgm:spPr/>
      <dgm:t>
        <a:bodyPr/>
        <a:lstStyle/>
        <a:p>
          <a:endParaRPr lang="es-ES" sz="1300"/>
        </a:p>
      </dgm:t>
    </dgm:pt>
    <dgm:pt modelId="{5D4C5BCC-D973-4150-BAC6-61A6DA1382C7}" type="sibTrans" cxnId="{98D696A0-C539-448E-958D-1AEE19F9AD06}">
      <dgm:prSet/>
      <dgm:spPr/>
      <dgm:t>
        <a:bodyPr/>
        <a:lstStyle/>
        <a:p>
          <a:endParaRPr lang="es-ES" sz="1300"/>
        </a:p>
      </dgm:t>
    </dgm:pt>
    <dgm:pt modelId="{1984B265-7870-49A1-8A2B-8CDEBB8E7A0E}">
      <dgm:prSet custT="1"/>
      <dgm:spPr>
        <a:solidFill>
          <a:schemeClr val="bg1">
            <a:alpha val="40000"/>
          </a:schemeClr>
        </a:solidFill>
        <a:ln>
          <a:solidFill>
            <a:srgbClr val="E17615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ES" sz="1300" dirty="0"/>
            <a:t>Proponer la implementación de nuevos servicios de contenedores y carga general ante OSITRAN a favor de los usuarios. </a:t>
          </a:r>
          <a:endParaRPr lang="es-PE" sz="1300" dirty="0"/>
        </a:p>
      </dgm:t>
    </dgm:pt>
    <dgm:pt modelId="{B8C6130B-9177-42EE-BAB2-F7AA6D4C5C55}" type="parTrans" cxnId="{4F166616-8090-4259-A931-E95A50F1B8B9}">
      <dgm:prSet/>
      <dgm:spPr/>
      <dgm:t>
        <a:bodyPr/>
        <a:lstStyle/>
        <a:p>
          <a:endParaRPr lang="en-US"/>
        </a:p>
      </dgm:t>
    </dgm:pt>
    <dgm:pt modelId="{08F0093B-748F-4267-A2CC-FD4B441EB37E}" type="sibTrans" cxnId="{4F166616-8090-4259-A931-E95A50F1B8B9}">
      <dgm:prSet/>
      <dgm:spPr/>
      <dgm:t>
        <a:bodyPr/>
        <a:lstStyle/>
        <a:p>
          <a:endParaRPr lang="en-US"/>
        </a:p>
      </dgm:t>
    </dgm:pt>
    <dgm:pt modelId="{D50D8A5E-92DA-4E53-A233-96EF1D31A04E}">
      <dgm:prSet/>
      <dgm:spPr>
        <a:solidFill>
          <a:schemeClr val="bg1">
            <a:alpha val="40000"/>
          </a:schemeClr>
        </a:solidFill>
        <a:ln>
          <a:solidFill>
            <a:srgbClr val="E17615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ES" dirty="0"/>
            <a:t>Continuar mejorando la relación con los clientes a través de (i) una interacción ágil y eficaz con el área de Satisfacción; (ii) implementación de nuevos canales de comunicación; y (iii) brindar soluciones comerciales a las situaciones que pudieran presentarse.</a:t>
          </a:r>
          <a:endParaRPr lang="es-PE" dirty="0"/>
        </a:p>
      </dgm:t>
    </dgm:pt>
    <dgm:pt modelId="{F28DE8AE-0BE6-4B32-BAB7-13F36BFBF635}" type="parTrans" cxnId="{EE06396D-C59B-41C9-B239-C83C2022DE98}">
      <dgm:prSet/>
      <dgm:spPr/>
      <dgm:t>
        <a:bodyPr/>
        <a:lstStyle/>
        <a:p>
          <a:endParaRPr lang="en-US"/>
        </a:p>
      </dgm:t>
    </dgm:pt>
    <dgm:pt modelId="{41574315-72A7-44F7-902E-0BE8C89F0B82}" type="sibTrans" cxnId="{EE06396D-C59B-41C9-B239-C83C2022DE98}">
      <dgm:prSet/>
      <dgm:spPr/>
      <dgm:t>
        <a:bodyPr/>
        <a:lstStyle/>
        <a:p>
          <a:endParaRPr lang="en-US"/>
        </a:p>
      </dgm:t>
    </dgm:pt>
    <dgm:pt modelId="{5661A93E-FA28-4EDC-B5D6-D243586EA222}" type="pres">
      <dgm:prSet presAssocID="{B5FAC91B-0CF3-41F2-B5F0-CD0CCF2BE836}" presName="Name0" presStyleCnt="0">
        <dgm:presLayoutVars>
          <dgm:dir/>
          <dgm:resizeHandles val="exact"/>
        </dgm:presLayoutVars>
      </dgm:prSet>
      <dgm:spPr/>
    </dgm:pt>
    <dgm:pt modelId="{8D1D8495-70D1-4E01-8F12-0673ED4B8166}" type="pres">
      <dgm:prSet presAssocID="{BDA592FE-90B5-46A6-914C-3810B642B0A4}" presName="composite" presStyleCnt="0"/>
      <dgm:spPr/>
    </dgm:pt>
    <dgm:pt modelId="{566C7474-B8E3-4A4F-9C9D-63D3C7EE6522}" type="pres">
      <dgm:prSet presAssocID="{BDA592FE-90B5-46A6-914C-3810B642B0A4}" presName="rect1" presStyleLbl="trAlignAcc1" presStyleIdx="0" presStyleCnt="3">
        <dgm:presLayoutVars>
          <dgm:bulletEnabled val="1"/>
        </dgm:presLayoutVars>
      </dgm:prSet>
      <dgm:spPr/>
    </dgm:pt>
    <dgm:pt modelId="{EB890DAA-8182-4C19-9B28-7533C8CF8C3F}" type="pres">
      <dgm:prSet presAssocID="{BDA592FE-90B5-46A6-914C-3810B642B0A4}" presName="rect2" presStyleLbl="fgImgPlace1" presStyleIdx="0" presStyleCnt="3"/>
      <dgm:spPr>
        <a:solidFill>
          <a:srgbClr val="E17615"/>
        </a:solidFill>
        <a:ln>
          <a:noFill/>
        </a:ln>
      </dgm:spPr>
    </dgm:pt>
    <dgm:pt modelId="{E240EB11-D0E6-49FA-8A81-FD1CDEB7DE62}" type="pres">
      <dgm:prSet presAssocID="{5D4C5BCC-D973-4150-BAC6-61A6DA1382C7}" presName="sibTrans" presStyleCnt="0"/>
      <dgm:spPr/>
    </dgm:pt>
    <dgm:pt modelId="{5F57AD4E-CAF0-4710-AF63-84DD1F6E5F0C}" type="pres">
      <dgm:prSet presAssocID="{1984B265-7870-49A1-8A2B-8CDEBB8E7A0E}" presName="composite" presStyleCnt="0"/>
      <dgm:spPr/>
    </dgm:pt>
    <dgm:pt modelId="{1E572E39-0EEB-42F9-BB0D-18599A3799D2}" type="pres">
      <dgm:prSet presAssocID="{1984B265-7870-49A1-8A2B-8CDEBB8E7A0E}" presName="rect1" presStyleLbl="trAlignAcc1" presStyleIdx="1" presStyleCnt="3">
        <dgm:presLayoutVars>
          <dgm:bulletEnabled val="1"/>
        </dgm:presLayoutVars>
      </dgm:prSet>
      <dgm:spPr/>
    </dgm:pt>
    <dgm:pt modelId="{E1B549DE-999D-4C59-A730-81DED1677148}" type="pres">
      <dgm:prSet presAssocID="{1984B265-7870-49A1-8A2B-8CDEBB8E7A0E}" presName="rect2" presStyleLbl="fgImgPlace1" presStyleIdx="1" presStyleCnt="3"/>
      <dgm:spPr>
        <a:solidFill>
          <a:srgbClr val="E17615"/>
        </a:solidFill>
        <a:ln>
          <a:solidFill>
            <a:srgbClr val="E17615"/>
          </a:solidFill>
        </a:ln>
      </dgm:spPr>
    </dgm:pt>
    <dgm:pt modelId="{83D30481-2F39-43BE-AF17-51B77309D5EE}" type="pres">
      <dgm:prSet presAssocID="{08F0093B-748F-4267-A2CC-FD4B441EB37E}" presName="sibTrans" presStyleCnt="0"/>
      <dgm:spPr/>
    </dgm:pt>
    <dgm:pt modelId="{F9055375-E26B-4C0C-BC6B-6748D3F2BD69}" type="pres">
      <dgm:prSet presAssocID="{D50D8A5E-92DA-4E53-A233-96EF1D31A04E}" presName="composite" presStyleCnt="0"/>
      <dgm:spPr/>
    </dgm:pt>
    <dgm:pt modelId="{DE859AA2-6DAF-4735-BEBE-E2EF91BECE11}" type="pres">
      <dgm:prSet presAssocID="{D50D8A5E-92DA-4E53-A233-96EF1D31A04E}" presName="rect1" presStyleLbl="trAlignAcc1" presStyleIdx="2" presStyleCnt="3">
        <dgm:presLayoutVars>
          <dgm:bulletEnabled val="1"/>
        </dgm:presLayoutVars>
      </dgm:prSet>
      <dgm:spPr/>
    </dgm:pt>
    <dgm:pt modelId="{72710CE7-98AE-43F1-B371-B869CF6BF440}" type="pres">
      <dgm:prSet presAssocID="{D50D8A5E-92DA-4E53-A233-96EF1D31A04E}" presName="rect2" presStyleLbl="fgImgPlace1" presStyleIdx="2" presStyleCnt="3"/>
      <dgm:spPr>
        <a:solidFill>
          <a:srgbClr val="E17615"/>
        </a:solidFill>
        <a:ln>
          <a:solidFill>
            <a:srgbClr val="E17615"/>
          </a:solidFill>
        </a:ln>
      </dgm:spPr>
    </dgm:pt>
  </dgm:ptLst>
  <dgm:cxnLst>
    <dgm:cxn modelId="{4F166616-8090-4259-A931-E95A50F1B8B9}" srcId="{B5FAC91B-0CF3-41F2-B5F0-CD0CCF2BE836}" destId="{1984B265-7870-49A1-8A2B-8CDEBB8E7A0E}" srcOrd="1" destOrd="0" parTransId="{B8C6130B-9177-42EE-BAB2-F7AA6D4C5C55}" sibTransId="{08F0093B-748F-4267-A2CC-FD4B441EB37E}"/>
    <dgm:cxn modelId="{EE06396D-C59B-41C9-B239-C83C2022DE98}" srcId="{B5FAC91B-0CF3-41F2-B5F0-CD0CCF2BE836}" destId="{D50D8A5E-92DA-4E53-A233-96EF1D31A04E}" srcOrd="2" destOrd="0" parTransId="{F28DE8AE-0BE6-4B32-BAB7-13F36BFBF635}" sibTransId="{41574315-72A7-44F7-902E-0BE8C89F0B82}"/>
    <dgm:cxn modelId="{EB052A58-9812-4663-B2BA-CFB0424872F6}" type="presOf" srcId="{B5FAC91B-0CF3-41F2-B5F0-CD0CCF2BE836}" destId="{5661A93E-FA28-4EDC-B5D6-D243586EA222}" srcOrd="0" destOrd="0" presId="urn:microsoft.com/office/officeart/2008/layout/PictureStrips"/>
    <dgm:cxn modelId="{1DFFB39A-DE76-4FDB-9E61-B4DB8D8F5B93}" type="presOf" srcId="{1984B265-7870-49A1-8A2B-8CDEBB8E7A0E}" destId="{1E572E39-0EEB-42F9-BB0D-18599A3799D2}" srcOrd="0" destOrd="0" presId="urn:microsoft.com/office/officeart/2008/layout/PictureStrips"/>
    <dgm:cxn modelId="{98D696A0-C539-448E-958D-1AEE19F9AD06}" srcId="{B5FAC91B-0CF3-41F2-B5F0-CD0CCF2BE836}" destId="{BDA592FE-90B5-46A6-914C-3810B642B0A4}" srcOrd="0" destOrd="0" parTransId="{07AFCD0F-4D7B-4DF4-BAF6-AB3976504D3C}" sibTransId="{5D4C5BCC-D973-4150-BAC6-61A6DA1382C7}"/>
    <dgm:cxn modelId="{6B11B8E7-2110-4398-A042-3D820B6C5310}" type="presOf" srcId="{D50D8A5E-92DA-4E53-A233-96EF1D31A04E}" destId="{DE859AA2-6DAF-4735-BEBE-E2EF91BECE11}" srcOrd="0" destOrd="0" presId="urn:microsoft.com/office/officeart/2008/layout/PictureStrips"/>
    <dgm:cxn modelId="{2A6AA3F6-B9D7-42F3-AE08-EB6B2B2B5822}" type="presOf" srcId="{BDA592FE-90B5-46A6-914C-3810B642B0A4}" destId="{566C7474-B8E3-4A4F-9C9D-63D3C7EE6522}" srcOrd="0" destOrd="0" presId="urn:microsoft.com/office/officeart/2008/layout/PictureStrips"/>
    <dgm:cxn modelId="{8EA50DE8-4BD6-4BAF-8CD9-A8848E8F5880}" type="presParOf" srcId="{5661A93E-FA28-4EDC-B5D6-D243586EA222}" destId="{8D1D8495-70D1-4E01-8F12-0673ED4B8166}" srcOrd="0" destOrd="0" presId="urn:microsoft.com/office/officeart/2008/layout/PictureStrips"/>
    <dgm:cxn modelId="{216594A6-0844-4988-B7D6-36065CB6F48C}" type="presParOf" srcId="{8D1D8495-70D1-4E01-8F12-0673ED4B8166}" destId="{566C7474-B8E3-4A4F-9C9D-63D3C7EE6522}" srcOrd="0" destOrd="0" presId="urn:microsoft.com/office/officeart/2008/layout/PictureStrips"/>
    <dgm:cxn modelId="{F5767B2D-E64A-435C-86F9-72DD524B9EE8}" type="presParOf" srcId="{8D1D8495-70D1-4E01-8F12-0673ED4B8166}" destId="{EB890DAA-8182-4C19-9B28-7533C8CF8C3F}" srcOrd="1" destOrd="0" presId="urn:microsoft.com/office/officeart/2008/layout/PictureStrips"/>
    <dgm:cxn modelId="{25E4035D-52A2-4C17-90D0-5931486A3E36}" type="presParOf" srcId="{5661A93E-FA28-4EDC-B5D6-D243586EA222}" destId="{E240EB11-D0E6-49FA-8A81-FD1CDEB7DE62}" srcOrd="1" destOrd="0" presId="urn:microsoft.com/office/officeart/2008/layout/PictureStrips"/>
    <dgm:cxn modelId="{582CB782-73C5-4AFF-999E-5018AF8B15BA}" type="presParOf" srcId="{5661A93E-FA28-4EDC-B5D6-D243586EA222}" destId="{5F57AD4E-CAF0-4710-AF63-84DD1F6E5F0C}" srcOrd="2" destOrd="0" presId="urn:microsoft.com/office/officeart/2008/layout/PictureStrips"/>
    <dgm:cxn modelId="{5B6BC554-90CA-40ED-93AE-4DC3ED878C42}" type="presParOf" srcId="{5F57AD4E-CAF0-4710-AF63-84DD1F6E5F0C}" destId="{1E572E39-0EEB-42F9-BB0D-18599A3799D2}" srcOrd="0" destOrd="0" presId="urn:microsoft.com/office/officeart/2008/layout/PictureStrips"/>
    <dgm:cxn modelId="{3DE97C0C-49EA-4883-BCFA-CBBB0F0DB308}" type="presParOf" srcId="{5F57AD4E-CAF0-4710-AF63-84DD1F6E5F0C}" destId="{E1B549DE-999D-4C59-A730-81DED1677148}" srcOrd="1" destOrd="0" presId="urn:microsoft.com/office/officeart/2008/layout/PictureStrips"/>
    <dgm:cxn modelId="{55EB4379-7569-40FA-8FFA-03BAEC1C0327}" type="presParOf" srcId="{5661A93E-FA28-4EDC-B5D6-D243586EA222}" destId="{83D30481-2F39-43BE-AF17-51B77309D5EE}" srcOrd="3" destOrd="0" presId="urn:microsoft.com/office/officeart/2008/layout/PictureStrips"/>
    <dgm:cxn modelId="{D499D4E9-8EC4-479F-ADFA-E4F38C628507}" type="presParOf" srcId="{5661A93E-FA28-4EDC-B5D6-D243586EA222}" destId="{F9055375-E26B-4C0C-BC6B-6748D3F2BD69}" srcOrd="4" destOrd="0" presId="urn:microsoft.com/office/officeart/2008/layout/PictureStrips"/>
    <dgm:cxn modelId="{3F76E79A-1C30-4285-A6E5-254D05E2CE31}" type="presParOf" srcId="{F9055375-E26B-4C0C-BC6B-6748D3F2BD69}" destId="{DE859AA2-6DAF-4735-BEBE-E2EF91BECE11}" srcOrd="0" destOrd="0" presId="urn:microsoft.com/office/officeart/2008/layout/PictureStrips"/>
    <dgm:cxn modelId="{DC1A5BFD-01F6-4500-8B1A-C0A652B586E2}" type="presParOf" srcId="{F9055375-E26B-4C0C-BC6B-6748D3F2BD69}" destId="{72710CE7-98AE-43F1-B371-B869CF6BF44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FAC91B-0CF3-41F2-B5F0-CD0CCF2BE836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DA592FE-90B5-46A6-914C-3810B642B0A4}">
      <dgm:prSet phldrT="[Texto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s-PE" sz="1300" b="1" u="sng" dirty="0"/>
            <a:t>Asegurar el flujo de financiamiento oportuno </a:t>
          </a:r>
          <a:r>
            <a:rPr lang="es-PE" sz="1300" dirty="0"/>
            <a:t>para las inversiones programadas en 2018.</a:t>
          </a:r>
          <a:endParaRPr lang="es-ES" sz="1300" dirty="0"/>
        </a:p>
      </dgm:t>
    </dgm:pt>
    <dgm:pt modelId="{07AFCD0F-4D7B-4DF4-BAF6-AB3976504D3C}" type="parTrans" cxnId="{98D696A0-C539-448E-958D-1AEE19F9AD06}">
      <dgm:prSet/>
      <dgm:spPr/>
      <dgm:t>
        <a:bodyPr/>
        <a:lstStyle/>
        <a:p>
          <a:endParaRPr lang="es-ES" sz="1300"/>
        </a:p>
      </dgm:t>
    </dgm:pt>
    <dgm:pt modelId="{5D4C5BCC-D973-4150-BAC6-61A6DA1382C7}" type="sibTrans" cxnId="{98D696A0-C539-448E-958D-1AEE19F9AD06}">
      <dgm:prSet/>
      <dgm:spPr/>
      <dgm:t>
        <a:bodyPr/>
        <a:lstStyle/>
        <a:p>
          <a:endParaRPr lang="es-ES" sz="1300"/>
        </a:p>
      </dgm:t>
    </dgm:pt>
    <dgm:pt modelId="{54728934-F5D8-4354-8F03-D2561B4F1320}">
      <dgm:prSet phldrT="[Texto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s-PE" sz="1300" b="1" u="sng" dirty="0"/>
            <a:t>Consolidar los procesos de atención al cliente </a:t>
          </a:r>
          <a:r>
            <a:rPr lang="es-PE" sz="1300" dirty="0"/>
            <a:t>tanto en carga </a:t>
          </a:r>
          <a:r>
            <a:rPr lang="es-PE" sz="1300" dirty="0" err="1"/>
            <a:t>contenedorizada</a:t>
          </a:r>
          <a:r>
            <a:rPr lang="es-PE" sz="1300" dirty="0"/>
            <a:t> como en carga general. </a:t>
          </a:r>
          <a:endParaRPr lang="es-ES" sz="1300" dirty="0"/>
        </a:p>
      </dgm:t>
    </dgm:pt>
    <dgm:pt modelId="{481636EB-94C2-43F5-97CD-79F01273BEBC}" type="parTrans" cxnId="{5C6E3AF8-91E9-4D5E-A5CE-095CE7EDA547}">
      <dgm:prSet/>
      <dgm:spPr/>
      <dgm:t>
        <a:bodyPr/>
        <a:lstStyle/>
        <a:p>
          <a:endParaRPr lang="es-ES" sz="1300"/>
        </a:p>
      </dgm:t>
    </dgm:pt>
    <dgm:pt modelId="{EC1201DD-865F-444A-8ABB-7E5AED654E0D}" type="sibTrans" cxnId="{5C6E3AF8-91E9-4D5E-A5CE-095CE7EDA547}">
      <dgm:prSet/>
      <dgm:spPr/>
      <dgm:t>
        <a:bodyPr/>
        <a:lstStyle/>
        <a:p>
          <a:endParaRPr lang="es-ES" sz="1300"/>
        </a:p>
      </dgm:t>
    </dgm:pt>
    <dgm:pt modelId="{A19C0F5A-2833-4CCA-936C-A21AD4E2AE58}">
      <dgm:prSet phldrT="[Texto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s-PE" sz="1300" b="1" u="sng" dirty="0"/>
            <a:t>Consolidar los sistemas de control de gestión</a:t>
          </a:r>
          <a:r>
            <a:rPr lang="es-PE" sz="1300" dirty="0"/>
            <a:t>.</a:t>
          </a:r>
          <a:endParaRPr lang="es-ES" sz="1300" dirty="0"/>
        </a:p>
      </dgm:t>
    </dgm:pt>
    <dgm:pt modelId="{23377E3D-B546-4B9B-8F7A-5E0E3038D07D}" type="parTrans" cxnId="{CBF6E700-3659-4F62-8127-0EE39CBA58E3}">
      <dgm:prSet/>
      <dgm:spPr/>
      <dgm:t>
        <a:bodyPr/>
        <a:lstStyle/>
        <a:p>
          <a:endParaRPr lang="es-ES" sz="1300"/>
        </a:p>
      </dgm:t>
    </dgm:pt>
    <dgm:pt modelId="{67C42752-EDB1-4B94-9183-3ACA191DEE2C}" type="sibTrans" cxnId="{CBF6E700-3659-4F62-8127-0EE39CBA58E3}">
      <dgm:prSet/>
      <dgm:spPr/>
      <dgm:t>
        <a:bodyPr/>
        <a:lstStyle/>
        <a:p>
          <a:endParaRPr lang="es-ES" sz="1300"/>
        </a:p>
      </dgm:t>
    </dgm:pt>
    <dgm:pt modelId="{5661A93E-FA28-4EDC-B5D6-D243586EA222}" type="pres">
      <dgm:prSet presAssocID="{B5FAC91B-0CF3-41F2-B5F0-CD0CCF2BE836}" presName="Name0" presStyleCnt="0">
        <dgm:presLayoutVars>
          <dgm:dir/>
          <dgm:resizeHandles val="exact"/>
        </dgm:presLayoutVars>
      </dgm:prSet>
      <dgm:spPr/>
    </dgm:pt>
    <dgm:pt modelId="{8D1D8495-70D1-4E01-8F12-0673ED4B8166}" type="pres">
      <dgm:prSet presAssocID="{BDA592FE-90B5-46A6-914C-3810B642B0A4}" presName="composite" presStyleCnt="0"/>
      <dgm:spPr/>
    </dgm:pt>
    <dgm:pt modelId="{566C7474-B8E3-4A4F-9C9D-63D3C7EE6522}" type="pres">
      <dgm:prSet presAssocID="{BDA592FE-90B5-46A6-914C-3810B642B0A4}" presName="rect1" presStyleLbl="trAlignAcc1" presStyleIdx="0" presStyleCnt="3">
        <dgm:presLayoutVars>
          <dgm:bulletEnabled val="1"/>
        </dgm:presLayoutVars>
      </dgm:prSet>
      <dgm:spPr/>
    </dgm:pt>
    <dgm:pt modelId="{EB890DAA-8182-4C19-9B28-7533C8CF8C3F}" type="pres">
      <dgm:prSet presAssocID="{BDA592FE-90B5-46A6-914C-3810B642B0A4}" presName="rect2" presStyleLbl="fgImgPlace1" presStyleIdx="0" presStyleCnt="3"/>
      <dgm:spPr>
        <a:solidFill>
          <a:srgbClr val="C00000"/>
        </a:solidFill>
        <a:ln>
          <a:noFill/>
        </a:ln>
      </dgm:spPr>
    </dgm:pt>
    <dgm:pt modelId="{E240EB11-D0E6-49FA-8A81-FD1CDEB7DE62}" type="pres">
      <dgm:prSet presAssocID="{5D4C5BCC-D973-4150-BAC6-61A6DA1382C7}" presName="sibTrans" presStyleCnt="0"/>
      <dgm:spPr/>
    </dgm:pt>
    <dgm:pt modelId="{FD62ECCC-4EAB-4D9F-8453-421DF6D017B4}" type="pres">
      <dgm:prSet presAssocID="{54728934-F5D8-4354-8F03-D2561B4F1320}" presName="composite" presStyleCnt="0"/>
      <dgm:spPr/>
    </dgm:pt>
    <dgm:pt modelId="{DB3C5197-32BD-476E-B419-740C4B41382D}" type="pres">
      <dgm:prSet presAssocID="{54728934-F5D8-4354-8F03-D2561B4F1320}" presName="rect1" presStyleLbl="trAlignAcc1" presStyleIdx="1" presStyleCnt="3">
        <dgm:presLayoutVars>
          <dgm:bulletEnabled val="1"/>
        </dgm:presLayoutVars>
      </dgm:prSet>
      <dgm:spPr/>
    </dgm:pt>
    <dgm:pt modelId="{71237434-9128-487E-9F21-30E30C80CA8A}" type="pres">
      <dgm:prSet presAssocID="{54728934-F5D8-4354-8F03-D2561B4F1320}" presName="rect2" presStyleLbl="fgImgPlace1" presStyleIdx="1" presStyleCnt="3"/>
      <dgm:spPr>
        <a:xfrm>
          <a:off x="3985121" y="667964"/>
          <a:ext cx="794583" cy="1191875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gm:spPr>
    </dgm:pt>
    <dgm:pt modelId="{2C5A5DD8-D807-4D08-A5CA-7F719A736B4F}" type="pres">
      <dgm:prSet presAssocID="{EC1201DD-865F-444A-8ABB-7E5AED654E0D}" presName="sibTrans" presStyleCnt="0"/>
      <dgm:spPr/>
    </dgm:pt>
    <dgm:pt modelId="{543517DE-8550-4947-ADC2-1289A8DB264C}" type="pres">
      <dgm:prSet presAssocID="{A19C0F5A-2833-4CCA-936C-A21AD4E2AE58}" presName="composite" presStyleCnt="0"/>
      <dgm:spPr/>
    </dgm:pt>
    <dgm:pt modelId="{D6C96BDB-3E0C-4BD3-AB9F-E3FFC6BFC3C7}" type="pres">
      <dgm:prSet presAssocID="{A19C0F5A-2833-4CCA-936C-A21AD4E2AE58}" presName="rect1" presStyleLbl="trAlignAcc1" presStyleIdx="2" presStyleCnt="3">
        <dgm:presLayoutVars>
          <dgm:bulletEnabled val="1"/>
        </dgm:presLayoutVars>
      </dgm:prSet>
      <dgm:spPr/>
    </dgm:pt>
    <dgm:pt modelId="{E3061683-D177-442A-8E26-6DCBCC689071}" type="pres">
      <dgm:prSet presAssocID="{A19C0F5A-2833-4CCA-936C-A21AD4E2AE58}" presName="rect2" presStyleLbl="fgImgPlace1" presStyleIdx="2" presStyleCnt="3"/>
      <dgm:spPr>
        <a:xfrm>
          <a:off x="1994334" y="2096954"/>
          <a:ext cx="794583" cy="1191875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gm:spPr>
    </dgm:pt>
  </dgm:ptLst>
  <dgm:cxnLst>
    <dgm:cxn modelId="{CBF6E700-3659-4F62-8127-0EE39CBA58E3}" srcId="{B5FAC91B-0CF3-41F2-B5F0-CD0CCF2BE836}" destId="{A19C0F5A-2833-4CCA-936C-A21AD4E2AE58}" srcOrd="2" destOrd="0" parTransId="{23377E3D-B546-4B9B-8F7A-5E0E3038D07D}" sibTransId="{67C42752-EDB1-4B94-9183-3ACA191DEE2C}"/>
    <dgm:cxn modelId="{EB052A58-9812-4663-B2BA-CFB0424872F6}" type="presOf" srcId="{B5FAC91B-0CF3-41F2-B5F0-CD0CCF2BE836}" destId="{5661A93E-FA28-4EDC-B5D6-D243586EA222}" srcOrd="0" destOrd="0" presId="urn:microsoft.com/office/officeart/2008/layout/PictureStrips"/>
    <dgm:cxn modelId="{98D696A0-C539-448E-958D-1AEE19F9AD06}" srcId="{B5FAC91B-0CF3-41F2-B5F0-CD0CCF2BE836}" destId="{BDA592FE-90B5-46A6-914C-3810B642B0A4}" srcOrd="0" destOrd="0" parTransId="{07AFCD0F-4D7B-4DF4-BAF6-AB3976504D3C}" sibTransId="{5D4C5BCC-D973-4150-BAC6-61A6DA1382C7}"/>
    <dgm:cxn modelId="{072489B8-2A8C-468E-A71C-F23F58DD059A}" type="presOf" srcId="{A19C0F5A-2833-4CCA-936C-A21AD4E2AE58}" destId="{D6C96BDB-3E0C-4BD3-AB9F-E3FFC6BFC3C7}" srcOrd="0" destOrd="0" presId="urn:microsoft.com/office/officeart/2008/layout/PictureStrips"/>
    <dgm:cxn modelId="{C6B35EC7-96CD-447E-8E46-4A7C90A9B1ED}" type="presOf" srcId="{54728934-F5D8-4354-8F03-D2561B4F1320}" destId="{DB3C5197-32BD-476E-B419-740C4B41382D}" srcOrd="0" destOrd="0" presId="urn:microsoft.com/office/officeart/2008/layout/PictureStrips"/>
    <dgm:cxn modelId="{2A6AA3F6-B9D7-42F3-AE08-EB6B2B2B5822}" type="presOf" srcId="{BDA592FE-90B5-46A6-914C-3810B642B0A4}" destId="{566C7474-B8E3-4A4F-9C9D-63D3C7EE6522}" srcOrd="0" destOrd="0" presId="urn:microsoft.com/office/officeart/2008/layout/PictureStrips"/>
    <dgm:cxn modelId="{5C6E3AF8-91E9-4D5E-A5CE-095CE7EDA547}" srcId="{B5FAC91B-0CF3-41F2-B5F0-CD0CCF2BE836}" destId="{54728934-F5D8-4354-8F03-D2561B4F1320}" srcOrd="1" destOrd="0" parTransId="{481636EB-94C2-43F5-97CD-79F01273BEBC}" sibTransId="{EC1201DD-865F-444A-8ABB-7E5AED654E0D}"/>
    <dgm:cxn modelId="{8EA50DE8-4BD6-4BAF-8CD9-A8848E8F5880}" type="presParOf" srcId="{5661A93E-FA28-4EDC-B5D6-D243586EA222}" destId="{8D1D8495-70D1-4E01-8F12-0673ED4B8166}" srcOrd="0" destOrd="0" presId="urn:microsoft.com/office/officeart/2008/layout/PictureStrips"/>
    <dgm:cxn modelId="{216594A6-0844-4988-B7D6-36065CB6F48C}" type="presParOf" srcId="{8D1D8495-70D1-4E01-8F12-0673ED4B8166}" destId="{566C7474-B8E3-4A4F-9C9D-63D3C7EE6522}" srcOrd="0" destOrd="0" presId="urn:microsoft.com/office/officeart/2008/layout/PictureStrips"/>
    <dgm:cxn modelId="{F5767B2D-E64A-435C-86F9-72DD524B9EE8}" type="presParOf" srcId="{8D1D8495-70D1-4E01-8F12-0673ED4B8166}" destId="{EB890DAA-8182-4C19-9B28-7533C8CF8C3F}" srcOrd="1" destOrd="0" presId="urn:microsoft.com/office/officeart/2008/layout/PictureStrips"/>
    <dgm:cxn modelId="{25E4035D-52A2-4C17-90D0-5931486A3E36}" type="presParOf" srcId="{5661A93E-FA28-4EDC-B5D6-D243586EA222}" destId="{E240EB11-D0E6-49FA-8A81-FD1CDEB7DE62}" srcOrd="1" destOrd="0" presId="urn:microsoft.com/office/officeart/2008/layout/PictureStrips"/>
    <dgm:cxn modelId="{72CFA11A-76EF-4F67-8992-9D5A69B1ED2B}" type="presParOf" srcId="{5661A93E-FA28-4EDC-B5D6-D243586EA222}" destId="{FD62ECCC-4EAB-4D9F-8453-421DF6D017B4}" srcOrd="2" destOrd="0" presId="urn:microsoft.com/office/officeart/2008/layout/PictureStrips"/>
    <dgm:cxn modelId="{D52CB80A-C861-4990-A87C-0D11D2483EC9}" type="presParOf" srcId="{FD62ECCC-4EAB-4D9F-8453-421DF6D017B4}" destId="{DB3C5197-32BD-476E-B419-740C4B41382D}" srcOrd="0" destOrd="0" presId="urn:microsoft.com/office/officeart/2008/layout/PictureStrips"/>
    <dgm:cxn modelId="{89A1ACEC-405B-43CC-AEEE-DB6D4103C221}" type="presParOf" srcId="{FD62ECCC-4EAB-4D9F-8453-421DF6D017B4}" destId="{71237434-9128-487E-9F21-30E30C80CA8A}" srcOrd="1" destOrd="0" presId="urn:microsoft.com/office/officeart/2008/layout/PictureStrips"/>
    <dgm:cxn modelId="{82644CD1-A14D-40DC-953C-528BC11DDF86}" type="presParOf" srcId="{5661A93E-FA28-4EDC-B5D6-D243586EA222}" destId="{2C5A5DD8-D807-4D08-A5CA-7F719A736B4F}" srcOrd="3" destOrd="0" presId="urn:microsoft.com/office/officeart/2008/layout/PictureStrips"/>
    <dgm:cxn modelId="{B22BCD7C-35EC-4E0A-B2BA-76103060AAA3}" type="presParOf" srcId="{5661A93E-FA28-4EDC-B5D6-D243586EA222}" destId="{543517DE-8550-4947-ADC2-1289A8DB264C}" srcOrd="4" destOrd="0" presId="urn:microsoft.com/office/officeart/2008/layout/PictureStrips"/>
    <dgm:cxn modelId="{C82FF4BC-D743-4451-901E-35A482E8580F}" type="presParOf" srcId="{543517DE-8550-4947-ADC2-1289A8DB264C}" destId="{D6C96BDB-3E0C-4BD3-AB9F-E3FFC6BFC3C7}" srcOrd="0" destOrd="0" presId="urn:microsoft.com/office/officeart/2008/layout/PictureStrips"/>
    <dgm:cxn modelId="{E1C562C5-DA0C-4EF0-8BED-10EBB761ACF0}" type="presParOf" srcId="{543517DE-8550-4947-ADC2-1289A8DB264C}" destId="{E3061683-D177-442A-8E26-6DCBCC68907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FAC91B-0CF3-41F2-B5F0-CD0CCF2BE836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DA592FE-90B5-46A6-914C-3810B642B0A4}">
      <dgm:prSet phldrT="[Texto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s-PE" sz="1300" b="1" u="sng" dirty="0"/>
            <a:t>Remodelación del muelle 7</a:t>
          </a:r>
        </a:p>
        <a:p>
          <a:r>
            <a:rPr lang="es-PE" sz="1300" b="0" u="none" dirty="0"/>
            <a:t>- </a:t>
          </a:r>
          <a:r>
            <a:rPr lang="es-PE" sz="1300" b="0" u="none" dirty="0" err="1"/>
            <a:t>Rep</a:t>
          </a:r>
          <a:r>
            <a:rPr lang="es-ES" sz="1300" b="0" u="none" dirty="0" err="1"/>
            <a:t>aración</a:t>
          </a:r>
          <a:r>
            <a:rPr lang="es-ES" sz="1300" b="0" u="none" dirty="0"/>
            <a:t> de pilotes.</a:t>
          </a:r>
        </a:p>
        <a:p>
          <a:r>
            <a:rPr lang="es-ES" sz="1300" b="0" u="none" dirty="0"/>
            <a:t>- Rehabilitación general de la losa superior e inferior </a:t>
          </a:r>
          <a:r>
            <a:rPr lang="es-ES" sz="1300" dirty="0"/>
            <a:t>de la plataforma. </a:t>
          </a:r>
        </a:p>
        <a:p>
          <a:r>
            <a:rPr lang="es-ES" sz="1300" dirty="0"/>
            <a:t>- Suministro e instalación del nuevo sistema de defensas. </a:t>
          </a:r>
        </a:p>
        <a:p>
          <a:r>
            <a:rPr lang="es-ES" sz="1300" dirty="0"/>
            <a:t>- Reemplazo y/o mantenimiento de bitas. </a:t>
          </a:r>
        </a:p>
        <a:p>
          <a:r>
            <a:rPr lang="es-ES" sz="1300" dirty="0"/>
            <a:t>- Rehabilitación del equipo eléctrico y sistema contra incendio, entre otros</a:t>
          </a:r>
        </a:p>
        <a:p>
          <a:endParaRPr lang="es-ES" sz="1300" dirty="0"/>
        </a:p>
        <a:p>
          <a:r>
            <a:rPr lang="es-ES" sz="1300" dirty="0"/>
            <a:t>Inversión aproximada en el 2018 de más de USD 13 M</a:t>
          </a:r>
        </a:p>
      </dgm:t>
    </dgm:pt>
    <dgm:pt modelId="{07AFCD0F-4D7B-4DF4-BAF6-AB3976504D3C}" type="parTrans" cxnId="{98D696A0-C539-448E-958D-1AEE19F9AD06}">
      <dgm:prSet/>
      <dgm:spPr/>
      <dgm:t>
        <a:bodyPr/>
        <a:lstStyle/>
        <a:p>
          <a:endParaRPr lang="es-ES" sz="1300"/>
        </a:p>
      </dgm:t>
    </dgm:pt>
    <dgm:pt modelId="{5D4C5BCC-D973-4150-BAC6-61A6DA1382C7}" type="sibTrans" cxnId="{98D696A0-C539-448E-958D-1AEE19F9AD06}">
      <dgm:prSet/>
      <dgm:spPr/>
      <dgm:t>
        <a:bodyPr/>
        <a:lstStyle/>
        <a:p>
          <a:endParaRPr lang="es-ES" sz="1300"/>
        </a:p>
      </dgm:t>
    </dgm:pt>
    <dgm:pt modelId="{5661A93E-FA28-4EDC-B5D6-D243586EA222}" type="pres">
      <dgm:prSet presAssocID="{B5FAC91B-0CF3-41F2-B5F0-CD0CCF2BE836}" presName="Name0" presStyleCnt="0">
        <dgm:presLayoutVars>
          <dgm:dir/>
          <dgm:resizeHandles val="exact"/>
        </dgm:presLayoutVars>
      </dgm:prSet>
      <dgm:spPr/>
    </dgm:pt>
    <dgm:pt modelId="{8D1D8495-70D1-4E01-8F12-0673ED4B8166}" type="pres">
      <dgm:prSet presAssocID="{BDA592FE-90B5-46A6-914C-3810B642B0A4}" presName="composite" presStyleCnt="0"/>
      <dgm:spPr/>
    </dgm:pt>
    <dgm:pt modelId="{566C7474-B8E3-4A4F-9C9D-63D3C7EE6522}" type="pres">
      <dgm:prSet presAssocID="{BDA592FE-90B5-46A6-914C-3810B642B0A4}" presName="rect1" presStyleLbl="trAlignAcc1" presStyleIdx="0" presStyleCnt="1">
        <dgm:presLayoutVars>
          <dgm:bulletEnabled val="1"/>
        </dgm:presLayoutVars>
      </dgm:prSet>
      <dgm:spPr/>
    </dgm:pt>
    <dgm:pt modelId="{EB890DAA-8182-4C19-9B28-7533C8CF8C3F}" type="pres">
      <dgm:prSet presAssocID="{BDA592FE-90B5-46A6-914C-3810B642B0A4}" presName="rect2" presStyleLbl="fgImgPlace1" presStyleIdx="0" presStyleCnt="1"/>
      <dgm:spPr>
        <a:solidFill>
          <a:schemeClr val="accent4">
            <a:lumMod val="75000"/>
          </a:schemeClr>
        </a:solidFill>
        <a:ln>
          <a:noFill/>
        </a:ln>
      </dgm:spPr>
    </dgm:pt>
  </dgm:ptLst>
  <dgm:cxnLst>
    <dgm:cxn modelId="{EB052A58-9812-4663-B2BA-CFB0424872F6}" type="presOf" srcId="{B5FAC91B-0CF3-41F2-B5F0-CD0CCF2BE836}" destId="{5661A93E-FA28-4EDC-B5D6-D243586EA222}" srcOrd="0" destOrd="0" presId="urn:microsoft.com/office/officeart/2008/layout/PictureStrips"/>
    <dgm:cxn modelId="{98D696A0-C539-448E-958D-1AEE19F9AD06}" srcId="{B5FAC91B-0CF3-41F2-B5F0-CD0CCF2BE836}" destId="{BDA592FE-90B5-46A6-914C-3810B642B0A4}" srcOrd="0" destOrd="0" parTransId="{07AFCD0F-4D7B-4DF4-BAF6-AB3976504D3C}" sibTransId="{5D4C5BCC-D973-4150-BAC6-61A6DA1382C7}"/>
    <dgm:cxn modelId="{2A6AA3F6-B9D7-42F3-AE08-EB6B2B2B5822}" type="presOf" srcId="{BDA592FE-90B5-46A6-914C-3810B642B0A4}" destId="{566C7474-B8E3-4A4F-9C9D-63D3C7EE6522}" srcOrd="0" destOrd="0" presId="urn:microsoft.com/office/officeart/2008/layout/PictureStrips"/>
    <dgm:cxn modelId="{8EA50DE8-4BD6-4BAF-8CD9-A8848E8F5880}" type="presParOf" srcId="{5661A93E-FA28-4EDC-B5D6-D243586EA222}" destId="{8D1D8495-70D1-4E01-8F12-0673ED4B8166}" srcOrd="0" destOrd="0" presId="urn:microsoft.com/office/officeart/2008/layout/PictureStrips"/>
    <dgm:cxn modelId="{216594A6-0844-4988-B7D6-36065CB6F48C}" type="presParOf" srcId="{8D1D8495-70D1-4E01-8F12-0673ED4B8166}" destId="{566C7474-B8E3-4A4F-9C9D-63D3C7EE6522}" srcOrd="0" destOrd="0" presId="urn:microsoft.com/office/officeart/2008/layout/PictureStrips"/>
    <dgm:cxn modelId="{F5767B2D-E64A-435C-86F9-72DD524B9EE8}" type="presParOf" srcId="{8D1D8495-70D1-4E01-8F12-0673ED4B8166}" destId="{EB890DAA-8182-4C19-9B28-7533C8CF8C3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7A8F2A-B321-4A71-9461-C0A3DFB342BE}" type="doc">
      <dgm:prSet loTypeId="urn:microsoft.com/office/officeart/2005/8/layout/radial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09825B0E-B831-4C7C-94E1-9149342747D8}">
      <dgm:prSet phldrT="[Texto]"/>
      <dgm:spPr>
        <a:xfrm>
          <a:off x="2616804" y="2186725"/>
          <a:ext cx="1558806" cy="1558806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noProof="0" dirty="0">
              <a:latin typeface="Gill Sans MT"/>
              <a:ea typeface="+mn-ea"/>
              <a:cs typeface="+mn-cs"/>
            </a:rPr>
            <a:t>ESTRATEGIA SOCIAL</a:t>
          </a:r>
        </a:p>
        <a:p>
          <a:pPr>
            <a:buNone/>
          </a:pPr>
          <a:endParaRPr lang="en-US" noProof="0" dirty="0">
            <a:latin typeface="Gill Sans MT"/>
            <a:ea typeface="+mn-ea"/>
            <a:cs typeface="+mn-cs"/>
          </a:endParaRPr>
        </a:p>
      </dgm:t>
    </dgm:pt>
    <dgm:pt modelId="{DA111077-81F1-4CB7-8B9F-E537D1573405}" type="parTrans" cxnId="{2304F8C9-0A7E-4743-8DD0-EB2102CC9E94}">
      <dgm:prSet/>
      <dgm:spPr/>
      <dgm:t>
        <a:bodyPr/>
        <a:lstStyle/>
        <a:p>
          <a:endParaRPr lang="en-US" noProof="0"/>
        </a:p>
      </dgm:t>
    </dgm:pt>
    <dgm:pt modelId="{DFD7259A-BB43-450B-8457-3C5F5DC18155}" type="sibTrans" cxnId="{2304F8C9-0A7E-4743-8DD0-EB2102CC9E94}">
      <dgm:prSet/>
      <dgm:spPr/>
      <dgm:t>
        <a:bodyPr/>
        <a:lstStyle/>
        <a:p>
          <a:endParaRPr lang="en-US" noProof="0"/>
        </a:p>
      </dgm:t>
    </dgm:pt>
    <dgm:pt modelId="{0AFF2C1C-585C-4C3C-A970-492F5AAFC3C8}">
      <dgm:prSet phldrT="[Texto]"/>
      <dgm:spPr>
        <a:xfrm>
          <a:off x="4508111" y="3278672"/>
          <a:ext cx="1558806" cy="1558806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noProof="0">
              <a:latin typeface="Gill Sans MT"/>
              <a:ea typeface="+mn-ea"/>
              <a:cs typeface="+mn-cs"/>
            </a:rPr>
            <a:t>BIENESTAR</a:t>
          </a:r>
          <a:endParaRPr lang="en-US" noProof="0" dirty="0">
            <a:latin typeface="Gill Sans MT"/>
            <a:ea typeface="+mn-ea"/>
            <a:cs typeface="+mn-cs"/>
          </a:endParaRPr>
        </a:p>
      </dgm:t>
    </dgm:pt>
    <dgm:pt modelId="{05A424A9-2544-423E-8B28-FD42487AFC56}" type="parTrans" cxnId="{BA6F13E1-186D-4F53-AF38-A98A938BDBC2}">
      <dgm:prSet/>
      <dgm:spPr>
        <a:xfrm rot="1800000">
          <a:off x="4168093" y="3242416"/>
          <a:ext cx="331295" cy="52999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n-US" noProof="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gm:t>
    </dgm:pt>
    <dgm:pt modelId="{98D0CF0C-5D72-4944-9A15-3E41D5FA082A}" type="sibTrans" cxnId="{BA6F13E1-186D-4F53-AF38-A98A938BDBC2}">
      <dgm:prSet/>
      <dgm:spPr/>
      <dgm:t>
        <a:bodyPr/>
        <a:lstStyle/>
        <a:p>
          <a:endParaRPr lang="en-US" noProof="0"/>
        </a:p>
      </dgm:t>
    </dgm:pt>
    <dgm:pt modelId="{B681670D-6F19-41BB-B620-B22E32DFDCE7}">
      <dgm:prSet phldrT="[Texto]" custT="1"/>
      <dgm:spPr>
        <a:xfrm>
          <a:off x="725498" y="3278672"/>
          <a:ext cx="1558806" cy="1558806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sz="1400" noProof="0">
              <a:latin typeface="Gill Sans MT"/>
              <a:ea typeface="+mn-ea"/>
              <a:cs typeface="+mn-cs"/>
            </a:rPr>
            <a:t>RELACIONAMIENTO</a:t>
          </a:r>
          <a:endParaRPr lang="en-US" sz="1400" noProof="0" dirty="0">
            <a:latin typeface="Gill Sans MT"/>
            <a:ea typeface="+mn-ea"/>
            <a:cs typeface="+mn-cs"/>
          </a:endParaRPr>
        </a:p>
      </dgm:t>
    </dgm:pt>
    <dgm:pt modelId="{95CDF855-AF4A-4AB8-9D88-71B20F036032}" type="parTrans" cxnId="{D5662754-BDF6-4381-800B-563458A408BF}">
      <dgm:prSet/>
      <dgm:spPr>
        <a:xfrm rot="9000000">
          <a:off x="2293027" y="3242416"/>
          <a:ext cx="331295" cy="52999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n-US" noProof="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gm:t>
    </dgm:pt>
    <dgm:pt modelId="{62FDD493-2847-49BA-8469-3610D2BC2A5F}" type="sibTrans" cxnId="{D5662754-BDF6-4381-800B-563458A408BF}">
      <dgm:prSet/>
      <dgm:spPr/>
      <dgm:t>
        <a:bodyPr/>
        <a:lstStyle/>
        <a:p>
          <a:endParaRPr lang="en-US" noProof="0"/>
        </a:p>
      </dgm:t>
    </dgm:pt>
    <dgm:pt modelId="{EF84ED06-DE4F-43E9-9E48-47DC502988FA}">
      <dgm:prSet phldrT="[Texto]" custT="1"/>
      <dgm:spPr>
        <a:xfrm>
          <a:off x="2616804" y="2833"/>
          <a:ext cx="1558806" cy="1558806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sz="1400" noProof="0" dirty="0">
              <a:latin typeface="Gill Sans MT"/>
              <a:ea typeface="+mn-ea"/>
              <a:cs typeface="+mn-cs"/>
            </a:rPr>
            <a:t>AUTOSOSTENIBILIDAD</a:t>
          </a:r>
        </a:p>
      </dgm:t>
    </dgm:pt>
    <dgm:pt modelId="{C748EDA1-9BD3-4BC8-812A-1F990CEF7FDB}" type="parTrans" cxnId="{3781E262-5C5E-44C7-984C-17CCDB94A77C}">
      <dgm:prSet/>
      <dgm:spPr>
        <a:xfrm rot="16200000">
          <a:off x="3230560" y="1618562"/>
          <a:ext cx="331295" cy="52999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s-PE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gm:t>
    </dgm:pt>
    <dgm:pt modelId="{E5CF400D-EB8B-4041-87A1-19ED8E523079}" type="sibTrans" cxnId="{3781E262-5C5E-44C7-984C-17CCDB94A77C}">
      <dgm:prSet/>
      <dgm:spPr/>
      <dgm:t>
        <a:bodyPr/>
        <a:lstStyle/>
        <a:p>
          <a:endParaRPr lang="es-PE"/>
        </a:p>
      </dgm:t>
    </dgm:pt>
    <dgm:pt modelId="{FCB70FDE-C6FE-4044-A76E-65CDDCD38199}" type="pres">
      <dgm:prSet presAssocID="{A67A8F2A-B321-4A71-9461-C0A3DFB342B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5A0812-A451-4BD2-98C5-23966630BBE8}" type="pres">
      <dgm:prSet presAssocID="{09825B0E-B831-4C7C-94E1-9149342747D8}" presName="centerShape" presStyleLbl="node0" presStyleIdx="0" presStyleCnt="1"/>
      <dgm:spPr/>
    </dgm:pt>
    <dgm:pt modelId="{B9A984E7-B67A-40E4-992F-AEB1BEEE97E9}" type="pres">
      <dgm:prSet presAssocID="{C748EDA1-9BD3-4BC8-812A-1F990CEF7FDB}" presName="parTrans" presStyleLbl="sibTrans2D1" presStyleIdx="0" presStyleCnt="3"/>
      <dgm:spPr/>
    </dgm:pt>
    <dgm:pt modelId="{4084B086-D329-40AF-805C-3DFDD7EE8D07}" type="pres">
      <dgm:prSet presAssocID="{C748EDA1-9BD3-4BC8-812A-1F990CEF7FDB}" presName="connectorText" presStyleLbl="sibTrans2D1" presStyleIdx="0" presStyleCnt="3"/>
      <dgm:spPr/>
    </dgm:pt>
    <dgm:pt modelId="{5E1445B5-D45E-47EB-8FA7-FF9CE9E182C0}" type="pres">
      <dgm:prSet presAssocID="{EF84ED06-DE4F-43E9-9E48-47DC502988FA}" presName="node" presStyleLbl="node1" presStyleIdx="0" presStyleCnt="3" custScaleX="227170" custRadScaleRad="99423" custRadScaleInc="351">
        <dgm:presLayoutVars>
          <dgm:bulletEnabled val="1"/>
        </dgm:presLayoutVars>
      </dgm:prSet>
      <dgm:spPr/>
    </dgm:pt>
    <dgm:pt modelId="{7C1EE8FC-4601-4C19-BAFE-4CBC4BF9A8C7}" type="pres">
      <dgm:prSet presAssocID="{05A424A9-2544-423E-8B28-FD42487AFC56}" presName="parTrans" presStyleLbl="sibTrans2D1" presStyleIdx="1" presStyleCnt="3"/>
      <dgm:spPr/>
    </dgm:pt>
    <dgm:pt modelId="{48D8F787-914F-4E69-A296-6669438F81F5}" type="pres">
      <dgm:prSet presAssocID="{05A424A9-2544-423E-8B28-FD42487AFC56}" presName="connectorText" presStyleLbl="sibTrans2D1" presStyleIdx="1" presStyleCnt="3"/>
      <dgm:spPr/>
    </dgm:pt>
    <dgm:pt modelId="{A7ACE23B-71A7-465B-ACC6-5D8E13F7C3A3}" type="pres">
      <dgm:prSet presAssocID="{0AFF2C1C-585C-4C3C-A970-492F5AAFC3C8}" presName="node" presStyleLbl="node1" presStyleIdx="1" presStyleCnt="3">
        <dgm:presLayoutVars>
          <dgm:bulletEnabled val="1"/>
        </dgm:presLayoutVars>
      </dgm:prSet>
      <dgm:spPr/>
    </dgm:pt>
    <dgm:pt modelId="{AA5E51F6-E598-45DE-AD3F-7E0C297BE9EA}" type="pres">
      <dgm:prSet presAssocID="{95CDF855-AF4A-4AB8-9D88-71B20F036032}" presName="parTrans" presStyleLbl="sibTrans2D1" presStyleIdx="2" presStyleCnt="3"/>
      <dgm:spPr/>
    </dgm:pt>
    <dgm:pt modelId="{13118975-B76D-47A6-962E-BE610FE81C80}" type="pres">
      <dgm:prSet presAssocID="{95CDF855-AF4A-4AB8-9D88-71B20F036032}" presName="connectorText" presStyleLbl="sibTrans2D1" presStyleIdx="2" presStyleCnt="3"/>
      <dgm:spPr/>
    </dgm:pt>
    <dgm:pt modelId="{1FBD1F53-7F8D-4F16-A59F-822386358136}" type="pres">
      <dgm:prSet presAssocID="{B681670D-6F19-41BB-B620-B22E32DFDCE7}" presName="node" presStyleLbl="node1" presStyleIdx="2" presStyleCnt="3" custScaleX="194638" custRadScaleRad="123455" custRadScaleInc="779">
        <dgm:presLayoutVars>
          <dgm:bulletEnabled val="1"/>
        </dgm:presLayoutVars>
      </dgm:prSet>
      <dgm:spPr/>
    </dgm:pt>
  </dgm:ptLst>
  <dgm:cxnLst>
    <dgm:cxn modelId="{95CC2D0D-C95A-4277-BADB-9E293382362B}" type="presOf" srcId="{A67A8F2A-B321-4A71-9461-C0A3DFB342BE}" destId="{FCB70FDE-C6FE-4044-A76E-65CDDCD38199}" srcOrd="0" destOrd="0" presId="urn:microsoft.com/office/officeart/2005/8/layout/radial5"/>
    <dgm:cxn modelId="{49A18637-942F-4E4D-AACE-2DAF94E92355}" type="presOf" srcId="{0AFF2C1C-585C-4C3C-A970-492F5AAFC3C8}" destId="{A7ACE23B-71A7-465B-ACC6-5D8E13F7C3A3}" srcOrd="0" destOrd="0" presId="urn:microsoft.com/office/officeart/2005/8/layout/radial5"/>
    <dgm:cxn modelId="{3781E262-5C5E-44C7-984C-17CCDB94A77C}" srcId="{09825B0E-B831-4C7C-94E1-9149342747D8}" destId="{EF84ED06-DE4F-43E9-9E48-47DC502988FA}" srcOrd="0" destOrd="0" parTransId="{C748EDA1-9BD3-4BC8-812A-1F990CEF7FDB}" sibTransId="{E5CF400D-EB8B-4041-87A1-19ED8E523079}"/>
    <dgm:cxn modelId="{3EE63845-9733-4379-AF12-D8D88E20D5F5}" type="presOf" srcId="{C748EDA1-9BD3-4BC8-812A-1F990CEF7FDB}" destId="{4084B086-D329-40AF-805C-3DFDD7EE8D07}" srcOrd="1" destOrd="0" presId="urn:microsoft.com/office/officeart/2005/8/layout/radial5"/>
    <dgm:cxn modelId="{5636FD70-FC58-46D9-A6E3-F8C08CD8FBCE}" type="presOf" srcId="{05A424A9-2544-423E-8B28-FD42487AFC56}" destId="{7C1EE8FC-4601-4C19-BAFE-4CBC4BF9A8C7}" srcOrd="0" destOrd="0" presId="urn:microsoft.com/office/officeart/2005/8/layout/radial5"/>
    <dgm:cxn modelId="{D5662754-BDF6-4381-800B-563458A408BF}" srcId="{09825B0E-B831-4C7C-94E1-9149342747D8}" destId="{B681670D-6F19-41BB-B620-B22E32DFDCE7}" srcOrd="2" destOrd="0" parTransId="{95CDF855-AF4A-4AB8-9D88-71B20F036032}" sibTransId="{62FDD493-2847-49BA-8469-3610D2BC2A5F}"/>
    <dgm:cxn modelId="{4A9F8895-75D9-4829-AF3B-9DDEA92F8D5F}" type="presOf" srcId="{09825B0E-B831-4C7C-94E1-9149342747D8}" destId="{F55A0812-A451-4BD2-98C5-23966630BBE8}" srcOrd="0" destOrd="0" presId="urn:microsoft.com/office/officeart/2005/8/layout/radial5"/>
    <dgm:cxn modelId="{E2617BA4-C28D-41BA-834C-B4C99B957F1B}" type="presOf" srcId="{EF84ED06-DE4F-43E9-9E48-47DC502988FA}" destId="{5E1445B5-D45E-47EB-8FA7-FF9CE9E182C0}" srcOrd="0" destOrd="0" presId="urn:microsoft.com/office/officeart/2005/8/layout/radial5"/>
    <dgm:cxn modelId="{E9A1FDAA-F484-4FDC-BA65-F3B301FC6EB7}" type="presOf" srcId="{B681670D-6F19-41BB-B620-B22E32DFDCE7}" destId="{1FBD1F53-7F8D-4F16-A59F-822386358136}" srcOrd="0" destOrd="0" presId="urn:microsoft.com/office/officeart/2005/8/layout/radial5"/>
    <dgm:cxn modelId="{2304F8C9-0A7E-4743-8DD0-EB2102CC9E94}" srcId="{A67A8F2A-B321-4A71-9461-C0A3DFB342BE}" destId="{09825B0E-B831-4C7C-94E1-9149342747D8}" srcOrd="0" destOrd="0" parTransId="{DA111077-81F1-4CB7-8B9F-E537D1573405}" sibTransId="{DFD7259A-BB43-450B-8457-3C5F5DC18155}"/>
    <dgm:cxn modelId="{C88E3ACB-7710-4D26-B718-18507AA7C79C}" type="presOf" srcId="{C748EDA1-9BD3-4BC8-812A-1F990CEF7FDB}" destId="{B9A984E7-B67A-40E4-992F-AEB1BEEE97E9}" srcOrd="0" destOrd="0" presId="urn:microsoft.com/office/officeart/2005/8/layout/radial5"/>
    <dgm:cxn modelId="{BA6F13E1-186D-4F53-AF38-A98A938BDBC2}" srcId="{09825B0E-B831-4C7C-94E1-9149342747D8}" destId="{0AFF2C1C-585C-4C3C-A970-492F5AAFC3C8}" srcOrd="1" destOrd="0" parTransId="{05A424A9-2544-423E-8B28-FD42487AFC56}" sibTransId="{98D0CF0C-5D72-4944-9A15-3E41D5FA082A}"/>
    <dgm:cxn modelId="{6E010CEA-10B1-4515-8A05-B348B1FA6058}" type="presOf" srcId="{05A424A9-2544-423E-8B28-FD42487AFC56}" destId="{48D8F787-914F-4E69-A296-6669438F81F5}" srcOrd="1" destOrd="0" presId="urn:microsoft.com/office/officeart/2005/8/layout/radial5"/>
    <dgm:cxn modelId="{000E34F2-EB7D-40C8-BB8C-97F98E6730DD}" type="presOf" srcId="{95CDF855-AF4A-4AB8-9D88-71B20F036032}" destId="{AA5E51F6-E598-45DE-AD3F-7E0C297BE9EA}" srcOrd="0" destOrd="0" presId="urn:microsoft.com/office/officeart/2005/8/layout/radial5"/>
    <dgm:cxn modelId="{2CDC4EFB-2F4D-4376-A088-576987190C26}" type="presOf" srcId="{95CDF855-AF4A-4AB8-9D88-71B20F036032}" destId="{13118975-B76D-47A6-962E-BE610FE81C80}" srcOrd="1" destOrd="0" presId="urn:microsoft.com/office/officeart/2005/8/layout/radial5"/>
    <dgm:cxn modelId="{BA8E32EF-C08C-4370-8DCA-E5787B892743}" type="presParOf" srcId="{FCB70FDE-C6FE-4044-A76E-65CDDCD38199}" destId="{F55A0812-A451-4BD2-98C5-23966630BBE8}" srcOrd="0" destOrd="0" presId="urn:microsoft.com/office/officeart/2005/8/layout/radial5"/>
    <dgm:cxn modelId="{A63A9B63-E958-4615-A72A-03314EB69000}" type="presParOf" srcId="{FCB70FDE-C6FE-4044-A76E-65CDDCD38199}" destId="{B9A984E7-B67A-40E4-992F-AEB1BEEE97E9}" srcOrd="1" destOrd="0" presId="urn:microsoft.com/office/officeart/2005/8/layout/radial5"/>
    <dgm:cxn modelId="{0225BDD0-E601-4B0A-B098-126DF4EA1DAD}" type="presParOf" srcId="{B9A984E7-B67A-40E4-992F-AEB1BEEE97E9}" destId="{4084B086-D329-40AF-805C-3DFDD7EE8D07}" srcOrd="0" destOrd="0" presId="urn:microsoft.com/office/officeart/2005/8/layout/radial5"/>
    <dgm:cxn modelId="{13DE82B7-187C-402B-B2AB-26D46E04AE00}" type="presParOf" srcId="{FCB70FDE-C6FE-4044-A76E-65CDDCD38199}" destId="{5E1445B5-D45E-47EB-8FA7-FF9CE9E182C0}" srcOrd="2" destOrd="0" presId="urn:microsoft.com/office/officeart/2005/8/layout/radial5"/>
    <dgm:cxn modelId="{44897CFF-A569-41AD-9AD6-46B813EDD39A}" type="presParOf" srcId="{FCB70FDE-C6FE-4044-A76E-65CDDCD38199}" destId="{7C1EE8FC-4601-4C19-BAFE-4CBC4BF9A8C7}" srcOrd="3" destOrd="0" presId="urn:microsoft.com/office/officeart/2005/8/layout/radial5"/>
    <dgm:cxn modelId="{9680D1CE-54F2-4F0A-BA7F-8B6E4B633C8F}" type="presParOf" srcId="{7C1EE8FC-4601-4C19-BAFE-4CBC4BF9A8C7}" destId="{48D8F787-914F-4E69-A296-6669438F81F5}" srcOrd="0" destOrd="0" presId="urn:microsoft.com/office/officeart/2005/8/layout/radial5"/>
    <dgm:cxn modelId="{BD591DB7-1C95-4982-B348-126CB0EECF4A}" type="presParOf" srcId="{FCB70FDE-C6FE-4044-A76E-65CDDCD38199}" destId="{A7ACE23B-71A7-465B-ACC6-5D8E13F7C3A3}" srcOrd="4" destOrd="0" presId="urn:microsoft.com/office/officeart/2005/8/layout/radial5"/>
    <dgm:cxn modelId="{8157F788-1890-44C8-B096-66F30E03083D}" type="presParOf" srcId="{FCB70FDE-C6FE-4044-A76E-65CDDCD38199}" destId="{AA5E51F6-E598-45DE-AD3F-7E0C297BE9EA}" srcOrd="5" destOrd="0" presId="urn:microsoft.com/office/officeart/2005/8/layout/radial5"/>
    <dgm:cxn modelId="{554BA533-1EE8-4F94-9B46-9539827B7463}" type="presParOf" srcId="{AA5E51F6-E598-45DE-AD3F-7E0C297BE9EA}" destId="{13118975-B76D-47A6-962E-BE610FE81C80}" srcOrd="0" destOrd="0" presId="urn:microsoft.com/office/officeart/2005/8/layout/radial5"/>
    <dgm:cxn modelId="{82EAC260-BBC5-423C-88A6-17E934E2F4B2}" type="presParOf" srcId="{FCB70FDE-C6FE-4044-A76E-65CDDCD38199}" destId="{1FBD1F53-7F8D-4F16-A59F-82238635813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C7474-B8E3-4A4F-9C9D-63D3C7EE6522}">
      <dsp:nvSpPr>
        <dsp:cNvPr id="0" name=""/>
        <dsp:cNvSpPr/>
      </dsp:nvSpPr>
      <dsp:spPr>
        <a:xfrm>
          <a:off x="154896" y="750702"/>
          <a:ext cx="3632382" cy="1135119"/>
        </a:xfrm>
        <a:prstGeom prst="rect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5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Introducción de un </a:t>
          </a:r>
          <a:r>
            <a:rPr lang="es-ES" sz="1300" b="1" u="sng" kern="1200" dirty="0"/>
            <a:t>nuevo sistema operativo </a:t>
          </a:r>
          <a:r>
            <a:rPr lang="es-ES" sz="1300" kern="1200" dirty="0"/>
            <a:t>(MOST) para </a:t>
          </a:r>
          <a:r>
            <a:rPr lang="es-ES" sz="1300" b="1" u="sng" kern="1200" dirty="0"/>
            <a:t>carga general</a:t>
          </a:r>
          <a:r>
            <a:rPr lang="es-ES" sz="1300" kern="1200" dirty="0"/>
            <a:t>, a fin de mejorar la interacción de los clientes con la terminal</a:t>
          </a:r>
        </a:p>
      </dsp:txBody>
      <dsp:txXfrm>
        <a:off x="154896" y="750702"/>
        <a:ext cx="3632382" cy="1135119"/>
      </dsp:txXfrm>
    </dsp:sp>
    <dsp:sp modelId="{EB890DAA-8182-4C19-9B28-7533C8CF8C3F}">
      <dsp:nvSpPr>
        <dsp:cNvPr id="0" name=""/>
        <dsp:cNvSpPr/>
      </dsp:nvSpPr>
      <dsp:spPr>
        <a:xfrm>
          <a:off x="3547" y="586741"/>
          <a:ext cx="794583" cy="11918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C5197-32BD-476E-B419-740C4B41382D}">
      <dsp:nvSpPr>
        <dsp:cNvPr id="0" name=""/>
        <dsp:cNvSpPr/>
      </dsp:nvSpPr>
      <dsp:spPr>
        <a:xfrm>
          <a:off x="4136470" y="750702"/>
          <a:ext cx="3632382" cy="1135119"/>
        </a:xfrm>
        <a:prstGeom prst="rect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5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Realización de un programa </a:t>
          </a:r>
          <a:r>
            <a:rPr lang="es-ES" sz="1300" b="1" u="sng" kern="1200" dirty="0"/>
            <a:t>piloto</a:t>
          </a:r>
          <a:r>
            <a:rPr lang="es-ES" sz="1300" kern="1200" dirty="0"/>
            <a:t> para la implementación de un </a:t>
          </a:r>
          <a:r>
            <a:rPr lang="es-ES" sz="1300" b="1" u="sng" kern="1200" dirty="0"/>
            <a:t>sistema de citas </a:t>
          </a:r>
          <a:r>
            <a:rPr lang="es-ES" sz="1300" kern="1200" dirty="0"/>
            <a:t>para las unidades vehiculares que retiran o ingresan carga al terminal.</a:t>
          </a:r>
        </a:p>
      </dsp:txBody>
      <dsp:txXfrm>
        <a:off x="4136470" y="750702"/>
        <a:ext cx="3632382" cy="1135119"/>
      </dsp:txXfrm>
    </dsp:sp>
    <dsp:sp modelId="{71237434-9128-487E-9F21-30E30C80CA8A}">
      <dsp:nvSpPr>
        <dsp:cNvPr id="0" name=""/>
        <dsp:cNvSpPr/>
      </dsp:nvSpPr>
      <dsp:spPr>
        <a:xfrm>
          <a:off x="3985121" y="586741"/>
          <a:ext cx="794583" cy="11918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96BDB-3E0C-4BD3-AB9F-E3FFC6BFC3C7}">
      <dsp:nvSpPr>
        <dsp:cNvPr id="0" name=""/>
        <dsp:cNvSpPr/>
      </dsp:nvSpPr>
      <dsp:spPr>
        <a:xfrm>
          <a:off x="2133505" y="2118316"/>
          <a:ext cx="3648619" cy="1460013"/>
        </a:xfrm>
        <a:prstGeom prst="rect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5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Revisión del proceso de emisión de </a:t>
          </a:r>
          <a:r>
            <a:rPr lang="es-ES" sz="1300" b="1" u="sng" kern="1200" dirty="0"/>
            <a:t>autorizaciones a fin de viabilizar la entrega de contenedores por depósito temporal</a:t>
          </a:r>
          <a:r>
            <a:rPr lang="es-ES" sz="1300" kern="1200" dirty="0"/>
            <a:t> siendo más eficientes no solo reduciendo movimientos improductivos sino el tiempo de atención al usuario.</a:t>
          </a:r>
        </a:p>
      </dsp:txBody>
      <dsp:txXfrm>
        <a:off x="2133505" y="2118316"/>
        <a:ext cx="3648619" cy="1460013"/>
      </dsp:txXfrm>
    </dsp:sp>
    <dsp:sp modelId="{E3061683-D177-442A-8E26-6DCBCC689071}">
      <dsp:nvSpPr>
        <dsp:cNvPr id="0" name=""/>
        <dsp:cNvSpPr/>
      </dsp:nvSpPr>
      <dsp:spPr>
        <a:xfrm>
          <a:off x="1990274" y="2015730"/>
          <a:ext cx="794583" cy="11918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C7474-B8E3-4A4F-9C9D-63D3C7EE6522}">
      <dsp:nvSpPr>
        <dsp:cNvPr id="0" name=""/>
        <dsp:cNvSpPr/>
      </dsp:nvSpPr>
      <dsp:spPr>
        <a:xfrm>
          <a:off x="161256" y="761985"/>
          <a:ext cx="3844079" cy="1201274"/>
        </a:xfrm>
        <a:prstGeom prst="rect">
          <a:avLst/>
        </a:prstGeom>
        <a:noFill/>
        <a:ln w="9525" cap="flat" cmpd="sng" algn="ctr">
          <a:solidFill>
            <a:srgbClr val="0066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66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/>
            <a:t>Implementación del </a:t>
          </a:r>
          <a:r>
            <a:rPr lang="es-PE" sz="1300" b="1" u="sng" kern="1200" dirty="0"/>
            <a:t>Programa de Manejo Ambiental</a:t>
          </a:r>
          <a:r>
            <a:rPr lang="es-PE" sz="1300" kern="1200" dirty="0"/>
            <a:t> del AEIA-</a:t>
          </a:r>
          <a:r>
            <a:rPr lang="es-PE" sz="1300" kern="1200" dirty="0" err="1"/>
            <a:t>sd</a:t>
          </a:r>
          <a:r>
            <a:rPr lang="es-PE" sz="1300" kern="1200" dirty="0"/>
            <a:t> en las actividades de rehabilitación de las estructuras y edificaciones existentes en el “</a:t>
          </a:r>
          <a:r>
            <a:rPr lang="es-PE" sz="1300" b="1" u="sng" kern="1200" dirty="0"/>
            <a:t>Muelle 7</a:t>
          </a:r>
          <a:r>
            <a:rPr lang="es-PE" sz="1300" kern="1200" dirty="0"/>
            <a:t>”.</a:t>
          </a:r>
          <a:endParaRPr lang="es-ES" sz="1300" kern="1200" dirty="0"/>
        </a:p>
      </dsp:txBody>
      <dsp:txXfrm>
        <a:off x="161256" y="761985"/>
        <a:ext cx="3844079" cy="1201274"/>
      </dsp:txXfrm>
    </dsp:sp>
    <dsp:sp modelId="{EB890DAA-8182-4C19-9B28-7533C8CF8C3F}">
      <dsp:nvSpPr>
        <dsp:cNvPr id="0" name=""/>
        <dsp:cNvSpPr/>
      </dsp:nvSpPr>
      <dsp:spPr>
        <a:xfrm>
          <a:off x="1086" y="588468"/>
          <a:ext cx="840892" cy="1261338"/>
        </a:xfrm>
        <a:prstGeom prst="rect">
          <a:avLst/>
        </a:prstGeom>
        <a:solidFill>
          <a:srgbClr val="00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C5197-32BD-476E-B419-740C4B41382D}">
      <dsp:nvSpPr>
        <dsp:cNvPr id="0" name=""/>
        <dsp:cNvSpPr/>
      </dsp:nvSpPr>
      <dsp:spPr>
        <a:xfrm>
          <a:off x="4363745" y="761985"/>
          <a:ext cx="3844079" cy="1201274"/>
        </a:xfrm>
        <a:prstGeom prst="rect">
          <a:avLst/>
        </a:prstGeom>
        <a:noFill/>
        <a:ln w="9525" cap="flat" cmpd="sng" algn="ctr">
          <a:solidFill>
            <a:srgbClr val="0066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5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Implementación del </a:t>
          </a:r>
          <a:r>
            <a:rPr lang="es-PE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Programa de Manejo Ambiental</a:t>
          </a:r>
          <a:r>
            <a:rPr lang="es-PE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del AEIA-</a:t>
          </a:r>
          <a:r>
            <a:rPr lang="es-PE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sd</a:t>
          </a:r>
          <a:r>
            <a:rPr lang="es-PE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en las actividades de </a:t>
          </a:r>
          <a:r>
            <a:rPr lang="es-PE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operación/explotación de APMTC</a:t>
          </a:r>
          <a:r>
            <a:rPr lang="es-PE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4363745" y="761985"/>
        <a:ext cx="3844079" cy="1201274"/>
      </dsp:txXfrm>
    </dsp:sp>
    <dsp:sp modelId="{71237434-9128-487E-9F21-30E30C80CA8A}">
      <dsp:nvSpPr>
        <dsp:cNvPr id="0" name=""/>
        <dsp:cNvSpPr/>
      </dsp:nvSpPr>
      <dsp:spPr>
        <a:xfrm>
          <a:off x="4203575" y="588468"/>
          <a:ext cx="840892" cy="1261338"/>
        </a:xfrm>
        <a:prstGeom prst="rect">
          <a:avLst/>
        </a:prstGeom>
        <a:solidFill>
          <a:srgbClr val="00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96BDB-3E0C-4BD3-AB9F-E3FFC6BFC3C7}">
      <dsp:nvSpPr>
        <dsp:cNvPr id="0" name=""/>
        <dsp:cNvSpPr/>
      </dsp:nvSpPr>
      <dsp:spPr>
        <a:xfrm>
          <a:off x="2262501" y="2274257"/>
          <a:ext cx="3844079" cy="1201274"/>
        </a:xfrm>
        <a:prstGeom prst="rect">
          <a:avLst/>
        </a:prstGeom>
        <a:noFill/>
        <a:ln w="9525" cap="flat" cmpd="sng" algn="ctr">
          <a:solidFill>
            <a:srgbClr val="0066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5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Re-certificación de los Sistemas de Gestión de la Calidad y Medio Ambiente </a:t>
          </a:r>
          <a:r>
            <a:rPr lang="es-PE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bajo los lineamientos de la norma ISO 9001:2015 e ISO 14001:2015.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2262501" y="2274257"/>
        <a:ext cx="3844079" cy="1201274"/>
      </dsp:txXfrm>
    </dsp:sp>
    <dsp:sp modelId="{E3061683-D177-442A-8E26-6DCBCC689071}">
      <dsp:nvSpPr>
        <dsp:cNvPr id="0" name=""/>
        <dsp:cNvSpPr/>
      </dsp:nvSpPr>
      <dsp:spPr>
        <a:xfrm>
          <a:off x="2102331" y="2100739"/>
          <a:ext cx="840892" cy="1261338"/>
        </a:xfrm>
        <a:prstGeom prst="rect">
          <a:avLst/>
        </a:prstGeom>
        <a:solidFill>
          <a:srgbClr val="00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C5197-32BD-476E-B419-740C4B41382D}">
      <dsp:nvSpPr>
        <dsp:cNvPr id="0" name=""/>
        <dsp:cNvSpPr/>
      </dsp:nvSpPr>
      <dsp:spPr>
        <a:xfrm>
          <a:off x="154896" y="831926"/>
          <a:ext cx="3632382" cy="1135119"/>
        </a:xfrm>
        <a:prstGeom prst="rect">
          <a:avLst/>
        </a:prstGeom>
        <a:noFill/>
        <a:ln w="9525" cap="flat" cmpd="sng" algn="ctr">
          <a:solidFill>
            <a:srgbClr val="776F65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5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Optimización </a:t>
          </a:r>
          <a:r>
            <a:rPr lang="es-PE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de disponibilidad y confiabilidad del </a:t>
          </a:r>
          <a:r>
            <a:rPr lang="es-PE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equipamiento e infraestructura.</a:t>
          </a:r>
          <a:endParaRPr lang="es-ES" sz="1300" b="1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154896" y="831926"/>
        <a:ext cx="3632382" cy="1135119"/>
      </dsp:txXfrm>
    </dsp:sp>
    <dsp:sp modelId="{71237434-9128-487E-9F21-30E30C80CA8A}">
      <dsp:nvSpPr>
        <dsp:cNvPr id="0" name=""/>
        <dsp:cNvSpPr/>
      </dsp:nvSpPr>
      <dsp:spPr>
        <a:xfrm>
          <a:off x="3547" y="667964"/>
          <a:ext cx="794583" cy="1191875"/>
        </a:xfrm>
        <a:prstGeom prst="rect">
          <a:avLst/>
        </a:prstGeom>
        <a:solidFill>
          <a:srgbClr val="776F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96BDB-3E0C-4BD3-AB9F-E3FFC6BFC3C7}">
      <dsp:nvSpPr>
        <dsp:cNvPr id="0" name=""/>
        <dsp:cNvSpPr/>
      </dsp:nvSpPr>
      <dsp:spPr>
        <a:xfrm>
          <a:off x="4136470" y="831926"/>
          <a:ext cx="3632382" cy="1135119"/>
        </a:xfrm>
        <a:prstGeom prst="rect">
          <a:avLst/>
        </a:prstGeom>
        <a:noFill/>
        <a:ln w="9525" cap="flat" cmpd="sng" algn="ctr">
          <a:solidFill>
            <a:srgbClr val="776F65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5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Optimización de los recursos de mantenimiento</a:t>
          </a:r>
          <a:r>
            <a:rPr lang="es-PE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es-ES" sz="1300" b="1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4136470" y="831926"/>
        <a:ext cx="3632382" cy="1135119"/>
      </dsp:txXfrm>
    </dsp:sp>
    <dsp:sp modelId="{E3061683-D177-442A-8E26-6DCBCC689071}">
      <dsp:nvSpPr>
        <dsp:cNvPr id="0" name=""/>
        <dsp:cNvSpPr/>
      </dsp:nvSpPr>
      <dsp:spPr>
        <a:xfrm>
          <a:off x="3985121" y="667964"/>
          <a:ext cx="794583" cy="1191875"/>
        </a:xfrm>
        <a:prstGeom prst="rect">
          <a:avLst/>
        </a:prstGeom>
        <a:solidFill>
          <a:srgbClr val="776F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1BE81-52CD-4231-8D77-16BF032587BB}">
      <dsp:nvSpPr>
        <dsp:cNvPr id="0" name=""/>
        <dsp:cNvSpPr/>
      </dsp:nvSpPr>
      <dsp:spPr>
        <a:xfrm>
          <a:off x="2145683" y="2260915"/>
          <a:ext cx="3632382" cy="1135119"/>
        </a:xfrm>
        <a:prstGeom prst="rect">
          <a:avLst/>
        </a:prstGeom>
        <a:noFill/>
        <a:ln w="9525" cap="flat" cmpd="sng" algn="ctr">
          <a:solidFill>
            <a:srgbClr val="776F65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5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Optimización</a:t>
          </a: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 de la vida útil de </a:t>
          </a:r>
          <a:r>
            <a:rPr lang="es-ES" sz="13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rPr>
            <a:t>los equipos.</a:t>
          </a:r>
        </a:p>
      </dsp:txBody>
      <dsp:txXfrm>
        <a:off x="2145683" y="2260915"/>
        <a:ext cx="3632382" cy="1135119"/>
      </dsp:txXfrm>
    </dsp:sp>
    <dsp:sp modelId="{80D46B7F-C06B-4DA5-B941-913B2A6BAC59}">
      <dsp:nvSpPr>
        <dsp:cNvPr id="0" name=""/>
        <dsp:cNvSpPr/>
      </dsp:nvSpPr>
      <dsp:spPr>
        <a:xfrm>
          <a:off x="1994334" y="2096954"/>
          <a:ext cx="794583" cy="1191875"/>
        </a:xfrm>
        <a:prstGeom prst="rect">
          <a:avLst/>
        </a:prstGeom>
        <a:solidFill>
          <a:srgbClr val="776F6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C7474-B8E3-4A4F-9C9D-63D3C7EE6522}">
      <dsp:nvSpPr>
        <dsp:cNvPr id="0" name=""/>
        <dsp:cNvSpPr/>
      </dsp:nvSpPr>
      <dsp:spPr>
        <a:xfrm>
          <a:off x="154896" y="831926"/>
          <a:ext cx="3632382" cy="1135119"/>
        </a:xfrm>
        <a:prstGeom prst="rect">
          <a:avLst/>
        </a:prstGeom>
        <a:noFill/>
        <a:ln w="9525" cap="flat" cmpd="sng" algn="ctr">
          <a:solidFill>
            <a:srgbClr val="E17615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5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Incrementar volúmenes de contenedores y carga general atendidos en la terminal</a:t>
          </a:r>
        </a:p>
      </dsp:txBody>
      <dsp:txXfrm>
        <a:off x="154896" y="831926"/>
        <a:ext cx="3632382" cy="1135119"/>
      </dsp:txXfrm>
    </dsp:sp>
    <dsp:sp modelId="{EB890DAA-8182-4C19-9B28-7533C8CF8C3F}">
      <dsp:nvSpPr>
        <dsp:cNvPr id="0" name=""/>
        <dsp:cNvSpPr/>
      </dsp:nvSpPr>
      <dsp:spPr>
        <a:xfrm>
          <a:off x="3547" y="667964"/>
          <a:ext cx="794583" cy="1191875"/>
        </a:xfrm>
        <a:prstGeom prst="rect">
          <a:avLst/>
        </a:prstGeom>
        <a:solidFill>
          <a:srgbClr val="E1761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72E39-0EEB-42F9-BB0D-18599A3799D2}">
      <dsp:nvSpPr>
        <dsp:cNvPr id="0" name=""/>
        <dsp:cNvSpPr/>
      </dsp:nvSpPr>
      <dsp:spPr>
        <a:xfrm>
          <a:off x="4136470" y="831926"/>
          <a:ext cx="3632382" cy="1135119"/>
        </a:xfrm>
        <a:prstGeom prst="rect">
          <a:avLst/>
        </a:prstGeom>
        <a:solidFill>
          <a:schemeClr val="bg1">
            <a:alpha val="40000"/>
          </a:schemeClr>
        </a:solidFill>
        <a:ln w="9525" cap="flat" cmpd="sng" algn="ctr">
          <a:solidFill>
            <a:srgbClr val="E17615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5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300" kern="1200" dirty="0"/>
            <a:t>Proponer la implementación de nuevos servicios de contenedores y carga general ante OSITRAN a favor de los usuarios. </a:t>
          </a:r>
          <a:endParaRPr lang="es-PE" sz="1300" kern="1200" dirty="0"/>
        </a:p>
      </dsp:txBody>
      <dsp:txXfrm>
        <a:off x="4136470" y="831926"/>
        <a:ext cx="3632382" cy="1135119"/>
      </dsp:txXfrm>
    </dsp:sp>
    <dsp:sp modelId="{E1B549DE-999D-4C59-A730-81DED1677148}">
      <dsp:nvSpPr>
        <dsp:cNvPr id="0" name=""/>
        <dsp:cNvSpPr/>
      </dsp:nvSpPr>
      <dsp:spPr>
        <a:xfrm>
          <a:off x="3985121" y="667964"/>
          <a:ext cx="794583" cy="1191875"/>
        </a:xfrm>
        <a:prstGeom prst="rect">
          <a:avLst/>
        </a:prstGeom>
        <a:solidFill>
          <a:srgbClr val="E17615"/>
        </a:solidFill>
        <a:ln w="25400" cap="flat" cmpd="sng" algn="ctr">
          <a:solidFill>
            <a:srgbClr val="E176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59AA2-6DAF-4735-BEBE-E2EF91BECE11}">
      <dsp:nvSpPr>
        <dsp:cNvPr id="0" name=""/>
        <dsp:cNvSpPr/>
      </dsp:nvSpPr>
      <dsp:spPr>
        <a:xfrm>
          <a:off x="2145683" y="2260915"/>
          <a:ext cx="3632382" cy="1135119"/>
        </a:xfrm>
        <a:prstGeom prst="rect">
          <a:avLst/>
        </a:prstGeom>
        <a:solidFill>
          <a:schemeClr val="bg1">
            <a:alpha val="40000"/>
          </a:schemeClr>
        </a:solidFill>
        <a:ln w="9525" cap="flat" cmpd="sng" algn="ctr">
          <a:solidFill>
            <a:srgbClr val="E17615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54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100" kern="1200" dirty="0"/>
            <a:t>Continuar mejorando la relación con los clientes a través de (i) una interacción ágil y eficaz con el área de Satisfacción; (ii) implementación de nuevos canales de comunicación; y (iii) brindar soluciones comerciales a las situaciones que pudieran presentarse.</a:t>
          </a:r>
          <a:endParaRPr lang="es-PE" sz="1100" kern="1200" dirty="0"/>
        </a:p>
      </dsp:txBody>
      <dsp:txXfrm>
        <a:off x="2145683" y="2260915"/>
        <a:ext cx="3632382" cy="1135119"/>
      </dsp:txXfrm>
    </dsp:sp>
    <dsp:sp modelId="{72710CE7-98AE-43F1-B371-B869CF6BF440}">
      <dsp:nvSpPr>
        <dsp:cNvPr id="0" name=""/>
        <dsp:cNvSpPr/>
      </dsp:nvSpPr>
      <dsp:spPr>
        <a:xfrm>
          <a:off x="1994334" y="2096954"/>
          <a:ext cx="794583" cy="1191875"/>
        </a:xfrm>
        <a:prstGeom prst="rect">
          <a:avLst/>
        </a:prstGeom>
        <a:solidFill>
          <a:srgbClr val="E17615"/>
        </a:solidFill>
        <a:ln w="25400" cap="flat" cmpd="sng" algn="ctr">
          <a:solidFill>
            <a:srgbClr val="E176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C7474-B8E3-4A4F-9C9D-63D3C7EE6522}">
      <dsp:nvSpPr>
        <dsp:cNvPr id="0" name=""/>
        <dsp:cNvSpPr/>
      </dsp:nvSpPr>
      <dsp:spPr>
        <a:xfrm>
          <a:off x="154896" y="831926"/>
          <a:ext cx="3632382" cy="1135119"/>
        </a:xfrm>
        <a:prstGeom prst="rect">
          <a:avLst/>
        </a:prstGeom>
        <a:noFill/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5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b="1" u="sng" kern="1200" dirty="0"/>
            <a:t>Asegurar el flujo de financiamiento oportuno </a:t>
          </a:r>
          <a:r>
            <a:rPr lang="es-PE" sz="1300" kern="1200" dirty="0"/>
            <a:t>para las inversiones programadas en 2018.</a:t>
          </a:r>
          <a:endParaRPr lang="es-ES" sz="1300" kern="1200" dirty="0"/>
        </a:p>
      </dsp:txBody>
      <dsp:txXfrm>
        <a:off x="154896" y="831926"/>
        <a:ext cx="3632382" cy="1135119"/>
      </dsp:txXfrm>
    </dsp:sp>
    <dsp:sp modelId="{EB890DAA-8182-4C19-9B28-7533C8CF8C3F}">
      <dsp:nvSpPr>
        <dsp:cNvPr id="0" name=""/>
        <dsp:cNvSpPr/>
      </dsp:nvSpPr>
      <dsp:spPr>
        <a:xfrm>
          <a:off x="3547" y="667964"/>
          <a:ext cx="794583" cy="1191875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C5197-32BD-476E-B419-740C4B41382D}">
      <dsp:nvSpPr>
        <dsp:cNvPr id="0" name=""/>
        <dsp:cNvSpPr/>
      </dsp:nvSpPr>
      <dsp:spPr>
        <a:xfrm>
          <a:off x="4136470" y="831926"/>
          <a:ext cx="3632382" cy="1135119"/>
        </a:xfrm>
        <a:prstGeom prst="rect">
          <a:avLst/>
        </a:prstGeom>
        <a:noFill/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5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b="1" u="sng" kern="1200" dirty="0"/>
            <a:t>Consolidar los procesos de atención al cliente </a:t>
          </a:r>
          <a:r>
            <a:rPr lang="es-PE" sz="1300" kern="1200" dirty="0"/>
            <a:t>tanto en carga </a:t>
          </a:r>
          <a:r>
            <a:rPr lang="es-PE" sz="1300" kern="1200" dirty="0" err="1"/>
            <a:t>contenedorizada</a:t>
          </a:r>
          <a:r>
            <a:rPr lang="es-PE" sz="1300" kern="1200" dirty="0"/>
            <a:t> como en carga general. </a:t>
          </a:r>
          <a:endParaRPr lang="es-ES" sz="1300" kern="1200" dirty="0"/>
        </a:p>
      </dsp:txBody>
      <dsp:txXfrm>
        <a:off x="4136470" y="831926"/>
        <a:ext cx="3632382" cy="1135119"/>
      </dsp:txXfrm>
    </dsp:sp>
    <dsp:sp modelId="{71237434-9128-487E-9F21-30E30C80CA8A}">
      <dsp:nvSpPr>
        <dsp:cNvPr id="0" name=""/>
        <dsp:cNvSpPr/>
      </dsp:nvSpPr>
      <dsp:spPr>
        <a:xfrm>
          <a:off x="3985121" y="667964"/>
          <a:ext cx="794583" cy="1191875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96BDB-3E0C-4BD3-AB9F-E3FFC6BFC3C7}">
      <dsp:nvSpPr>
        <dsp:cNvPr id="0" name=""/>
        <dsp:cNvSpPr/>
      </dsp:nvSpPr>
      <dsp:spPr>
        <a:xfrm>
          <a:off x="2145683" y="2260915"/>
          <a:ext cx="3632382" cy="1135119"/>
        </a:xfrm>
        <a:prstGeom prst="rect">
          <a:avLst/>
        </a:prstGeom>
        <a:noFill/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5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b="1" u="sng" kern="1200" dirty="0"/>
            <a:t>Consolidar los sistemas de control de gestión</a:t>
          </a:r>
          <a:r>
            <a:rPr lang="es-PE" sz="1300" kern="1200" dirty="0"/>
            <a:t>.</a:t>
          </a:r>
          <a:endParaRPr lang="es-ES" sz="1300" kern="1200" dirty="0"/>
        </a:p>
      </dsp:txBody>
      <dsp:txXfrm>
        <a:off x="2145683" y="2260915"/>
        <a:ext cx="3632382" cy="1135119"/>
      </dsp:txXfrm>
    </dsp:sp>
    <dsp:sp modelId="{E3061683-D177-442A-8E26-6DCBCC689071}">
      <dsp:nvSpPr>
        <dsp:cNvPr id="0" name=""/>
        <dsp:cNvSpPr/>
      </dsp:nvSpPr>
      <dsp:spPr>
        <a:xfrm>
          <a:off x="1994334" y="2096954"/>
          <a:ext cx="794583" cy="1191875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C7474-B8E3-4A4F-9C9D-63D3C7EE6522}">
      <dsp:nvSpPr>
        <dsp:cNvPr id="0" name=""/>
        <dsp:cNvSpPr/>
      </dsp:nvSpPr>
      <dsp:spPr>
        <a:xfrm>
          <a:off x="310896" y="1034541"/>
          <a:ext cx="7461504" cy="2331720"/>
        </a:xfrm>
        <a:prstGeom prst="rect">
          <a:avLst/>
        </a:prstGeom>
        <a:noFill/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935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b="1" u="sng" kern="1200" dirty="0"/>
            <a:t>Remodelación del muelle 7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b="0" u="none" kern="1200" dirty="0"/>
            <a:t>- </a:t>
          </a:r>
          <a:r>
            <a:rPr lang="es-PE" sz="1300" b="0" u="none" kern="1200" dirty="0" err="1"/>
            <a:t>Rep</a:t>
          </a:r>
          <a:r>
            <a:rPr lang="es-ES" sz="1300" b="0" u="none" kern="1200" dirty="0" err="1"/>
            <a:t>aración</a:t>
          </a:r>
          <a:r>
            <a:rPr lang="es-ES" sz="1300" b="0" u="none" kern="1200" dirty="0"/>
            <a:t> de pilotes.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u="none" kern="1200" dirty="0"/>
            <a:t>- Rehabilitación general de la losa superior e inferior </a:t>
          </a:r>
          <a:r>
            <a:rPr lang="es-ES" sz="1300" kern="1200" dirty="0"/>
            <a:t>de la plataforma.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 Suministro e instalación del nuevo sistema de defensas.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 Reemplazo y/o mantenimiento de bitas.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- Rehabilitación del equipo eléctrico y sistema contra incendio, entre otros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Inversión aproximada en el 2018 de más de USD 13 M</a:t>
          </a:r>
        </a:p>
      </dsp:txBody>
      <dsp:txXfrm>
        <a:off x="310896" y="1034541"/>
        <a:ext cx="7461504" cy="2331720"/>
      </dsp:txXfrm>
    </dsp:sp>
    <dsp:sp modelId="{EB890DAA-8182-4C19-9B28-7533C8CF8C3F}">
      <dsp:nvSpPr>
        <dsp:cNvPr id="0" name=""/>
        <dsp:cNvSpPr/>
      </dsp:nvSpPr>
      <dsp:spPr>
        <a:xfrm>
          <a:off x="0" y="697737"/>
          <a:ext cx="1632204" cy="2448306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0812-A451-4BD2-98C5-23966630BBE8}">
      <dsp:nvSpPr>
        <dsp:cNvPr id="0" name=""/>
        <dsp:cNvSpPr/>
      </dsp:nvSpPr>
      <dsp:spPr>
        <a:xfrm>
          <a:off x="2752717" y="1757986"/>
          <a:ext cx="1253983" cy="12539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>
              <a:latin typeface="Gill Sans MT"/>
              <a:ea typeface="+mn-ea"/>
              <a:cs typeface="+mn-cs"/>
            </a:rPr>
            <a:t>ESTRATEGIA SOCIAL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noProof="0" dirty="0">
            <a:latin typeface="Gill Sans MT"/>
            <a:ea typeface="+mn-ea"/>
            <a:cs typeface="+mn-cs"/>
          </a:endParaRPr>
        </a:p>
      </dsp:txBody>
      <dsp:txXfrm>
        <a:off x="2936359" y="1941628"/>
        <a:ext cx="886699" cy="886699"/>
      </dsp:txXfrm>
    </dsp:sp>
    <dsp:sp modelId="{B9A984E7-B67A-40E4-992F-AEB1BEEE97E9}">
      <dsp:nvSpPr>
        <dsp:cNvPr id="0" name=""/>
        <dsp:cNvSpPr/>
      </dsp:nvSpPr>
      <dsp:spPr>
        <a:xfrm rot="16212636">
          <a:off x="3252741" y="1306620"/>
          <a:ext cx="260295" cy="426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kern="120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sp:txBody>
      <dsp:txXfrm>
        <a:off x="3291641" y="1430935"/>
        <a:ext cx="182207" cy="255812"/>
      </dsp:txXfrm>
    </dsp:sp>
    <dsp:sp modelId="{5E1445B5-D45E-47EB-8FA7-FF9CE9E182C0}">
      <dsp:nvSpPr>
        <dsp:cNvPr id="0" name=""/>
        <dsp:cNvSpPr/>
      </dsp:nvSpPr>
      <dsp:spPr>
        <a:xfrm>
          <a:off x="1961786" y="12888"/>
          <a:ext cx="2848673" cy="12539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>
              <a:latin typeface="Gill Sans MT"/>
              <a:ea typeface="+mn-ea"/>
              <a:cs typeface="+mn-cs"/>
            </a:rPr>
            <a:t>AUTOSOSTENIBILIDAD</a:t>
          </a:r>
        </a:p>
      </dsp:txBody>
      <dsp:txXfrm>
        <a:off x="2378965" y="196530"/>
        <a:ext cx="2014315" cy="886699"/>
      </dsp:txXfrm>
    </dsp:sp>
    <dsp:sp modelId="{7C1EE8FC-4601-4C19-BAFE-4CBC4BF9A8C7}">
      <dsp:nvSpPr>
        <dsp:cNvPr id="0" name=""/>
        <dsp:cNvSpPr/>
      </dsp:nvSpPr>
      <dsp:spPr>
        <a:xfrm rot="1800000">
          <a:off x="4000404" y="2606851"/>
          <a:ext cx="265664" cy="426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noProof="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sp:txBody>
      <dsp:txXfrm>
        <a:off x="4005743" y="2672197"/>
        <a:ext cx="185965" cy="255812"/>
      </dsp:txXfrm>
    </dsp:sp>
    <dsp:sp modelId="{A7ACE23B-71A7-465B-ACC6-5D8E13F7C3A3}">
      <dsp:nvSpPr>
        <dsp:cNvPr id="0" name=""/>
        <dsp:cNvSpPr/>
      </dsp:nvSpPr>
      <dsp:spPr>
        <a:xfrm>
          <a:off x="4272797" y="2635605"/>
          <a:ext cx="1253983" cy="12539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>
              <a:latin typeface="Gill Sans MT"/>
              <a:ea typeface="+mn-ea"/>
              <a:cs typeface="+mn-cs"/>
            </a:rPr>
            <a:t>BIENESTAR</a:t>
          </a:r>
          <a:endParaRPr lang="en-US" sz="1200" kern="1200" noProof="0" dirty="0">
            <a:latin typeface="Gill Sans MT"/>
            <a:ea typeface="+mn-ea"/>
            <a:cs typeface="+mn-cs"/>
          </a:endParaRPr>
        </a:p>
      </dsp:txBody>
      <dsp:txXfrm>
        <a:off x="4456439" y="2819247"/>
        <a:ext cx="886699" cy="886699"/>
      </dsp:txXfrm>
    </dsp:sp>
    <dsp:sp modelId="{AA5E51F6-E598-45DE-AD3F-7E0C297BE9EA}">
      <dsp:nvSpPr>
        <dsp:cNvPr id="0" name=""/>
        <dsp:cNvSpPr/>
      </dsp:nvSpPr>
      <dsp:spPr>
        <a:xfrm rot="9298209">
          <a:off x="2489591" y="2530872"/>
          <a:ext cx="242264" cy="426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noProof="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sp:txBody>
      <dsp:txXfrm rot="10800000">
        <a:off x="2558857" y="2600768"/>
        <a:ext cx="169585" cy="255812"/>
      </dsp:txXfrm>
    </dsp:sp>
    <dsp:sp modelId="{1FBD1F53-7F8D-4F16-A59F-822386358136}">
      <dsp:nvSpPr>
        <dsp:cNvPr id="0" name=""/>
        <dsp:cNvSpPr/>
      </dsp:nvSpPr>
      <dsp:spPr>
        <a:xfrm>
          <a:off x="273953" y="2638354"/>
          <a:ext cx="2440727" cy="12539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latin typeface="Gill Sans MT"/>
              <a:ea typeface="+mn-ea"/>
              <a:cs typeface="+mn-cs"/>
            </a:rPr>
            <a:t>RELACIONAMIENTO</a:t>
          </a:r>
          <a:endParaRPr lang="en-US" sz="1400" kern="1200" noProof="0" dirty="0">
            <a:latin typeface="Gill Sans MT"/>
            <a:ea typeface="+mn-ea"/>
            <a:cs typeface="+mn-cs"/>
          </a:endParaRPr>
        </a:p>
      </dsp:txBody>
      <dsp:txXfrm>
        <a:off x="631389" y="2821996"/>
        <a:ext cx="1725855" cy="88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A47961-CCDA-45E1-98C9-A7590215AB20}" type="datetime4">
              <a:rPr lang="en-US"/>
              <a:pPr>
                <a:defRPr/>
              </a:pPr>
              <a:t>March 19,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49A7EF-4836-4E52-B0D9-900AFB0DA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29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BEE4E0-6428-4EBE-AA90-503E2DBAF255}" type="datetime4">
              <a:rPr lang="en-US"/>
              <a:pPr>
                <a:defRPr/>
              </a:pPr>
              <a:t>March 19, 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1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A330F-CEDE-4500-943D-EFBF3FFC7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104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/>
              <a:t>En diciembre del 2017, la empresa certificadora SGS del Perú realizó la auditoría de migración de los sistemas de gestión  de la Calidad y Medio Ambiente implementados en APM </a:t>
            </a:r>
            <a:r>
              <a:rPr lang="es-PE" dirty="0" err="1"/>
              <a:t>Terminals</a:t>
            </a:r>
            <a:r>
              <a:rPr lang="es-PE" dirty="0"/>
              <a:t> Callao bajo las normas ISO 9001:2008 e ISO 14001:2004 respectivamente, a las nuevas versiones del 2015.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/>
              <a:t>SGS recomendó la migración de los sistemas de gestión de la Calidad y Medio Ambiente con las normas internacionales ISO 14001:2015 e ISO 9001:2015 respectivamente.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/>
              <a:t>Se amplió el alcance del sistema de la calidad bajo la ISO 9001:2015 a los procesos de carga fraccionada.</a:t>
            </a:r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A330F-CEDE-4500-943D-EFBF3FFC703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4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3AD85-01BC-2349-9775-F4E1BE895D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51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rchasteauneuf\Documents\APM\APMT%20PowerPoint\images\cover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rchasteauneuf\Documents\APM\APMT%20PowerPoint\images\cover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localhost\Users\rchasteauneuf\Documents\APM\APMT PowerPoint\images\cover.jpg"/>
          <p:cNvPicPr>
            <a:picLocks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PMT_Tag_Ver_ColorPos_P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6340485" y="5016500"/>
            <a:ext cx="22590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Triangle 10"/>
          <p:cNvSpPr/>
          <p:nvPr/>
        </p:nvSpPr>
        <p:spPr bwMode="hidden">
          <a:xfrm rot="5400000">
            <a:off x="900777" y="-900771"/>
            <a:ext cx="1379803" cy="3181351"/>
          </a:xfrm>
          <a:prstGeom prst="rtTriangle">
            <a:avLst/>
          </a:prstGeom>
          <a:solidFill>
            <a:srgbClr val="FF6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2624" y="3657600"/>
            <a:ext cx="5257800" cy="952500"/>
          </a:xfrm>
        </p:spPr>
        <p:txBody>
          <a:bodyPr>
            <a:noAutofit/>
          </a:bodyPr>
          <a:lstStyle>
            <a:lvl1pPr algn="l">
              <a:lnSpc>
                <a:spcPct val="95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2624" y="4762501"/>
            <a:ext cx="5257800" cy="46478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878C-FDF9-4C4E-9022-1C9CE775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507FE-2D2B-4F68-843D-901270579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67051-370B-4470-A252-A121D47E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D97C-015D-41C9-9B9B-C181C02E9894}" type="datetimeFigureOut">
              <a:rPr lang="es-PE" smtClean="0"/>
              <a:t>19/03/2018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DE581-20A5-4360-A62F-DF0A9B2F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BEC4C-1894-450D-8644-B2C969A0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78A-A03D-4C32-A3B2-89D28968E52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758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626FF-F634-41AB-A0E2-6F6D9B0D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020F-1D79-4406-B014-FFF387FC8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530FC-9D71-416B-8186-4329245CF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8C108-BD78-4D58-9C88-BE7D62EA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D97C-015D-41C9-9B9B-C181C02E9894}" type="datetimeFigureOut">
              <a:rPr lang="es-PE" smtClean="0"/>
              <a:t>19/03/2018</a:t>
            </a:fld>
            <a:endParaRPr lang="es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B3D79-48E3-4760-BECA-7B12996B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2B154-9CC6-478B-989D-3F8917C3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78A-A03D-4C32-A3B2-89D28968E52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177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D6AE-005E-4EA9-8474-EEAE7CDF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37996-1DC7-483A-84DB-F1B15C78B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D2BAF-B2D3-4C9A-8D6F-C5B40D48E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5366F-3F4C-4312-AD41-7FDBFA0BF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37604-ABEB-4F45-AFFB-A9CB11E73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F2A56-6E61-4CAE-9BD4-300D74B06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D97C-015D-41C9-9B9B-C181C02E9894}" type="datetimeFigureOut">
              <a:rPr lang="es-PE" smtClean="0"/>
              <a:t>19/03/2018</a:t>
            </a:fld>
            <a:endParaRPr lang="es-P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109FD-3E81-4072-BC89-FE2A9711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CFD79-AE7B-4356-81CC-D2D840D8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78A-A03D-4C32-A3B2-89D28968E52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002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A4EA-6091-417B-8F7D-7252CDFF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A223F-1FDA-4176-AF39-1C46674F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D97C-015D-41C9-9B9B-C181C02E9894}" type="datetimeFigureOut">
              <a:rPr lang="es-PE" smtClean="0"/>
              <a:t>19/03/2018</a:t>
            </a:fld>
            <a:endParaRPr lang="es-P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AD989-FFC4-4FDD-AC78-E3FF041A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51681-1C51-4A05-B12D-524434B8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78A-A03D-4C32-A3B2-89D28968E52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776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D7254-C0E1-4310-9679-08DC78FA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D97C-015D-41C9-9B9B-C181C02E9894}" type="datetimeFigureOut">
              <a:rPr lang="es-PE" smtClean="0"/>
              <a:t>19/03/2018</a:t>
            </a:fld>
            <a:endParaRPr lang="es-P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2696DA-8BDB-458A-BDBA-D0B36F7B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3E9D0-AD6E-4F3C-A823-7A30744E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78A-A03D-4C32-A3B2-89D28968E52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0085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0D53-C650-43AB-A361-CAADEDB91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67121-4B7D-4AA4-8F1A-156F8B34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CD57C-7368-49FE-8BE4-BE4F8F365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8F0F3-C33D-4A9A-8265-3DBBE232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D97C-015D-41C9-9B9B-C181C02E9894}" type="datetimeFigureOut">
              <a:rPr lang="es-PE" smtClean="0"/>
              <a:t>19/03/2018</a:t>
            </a:fld>
            <a:endParaRPr lang="es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96264-FE32-46F2-9ACF-0ED02B04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35667-877C-4B8E-8E0A-24D72180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78A-A03D-4C32-A3B2-89D28968E52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019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06E0-0FB8-4F23-9E47-2A204504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7721B-7181-4E16-B4E5-5E38B2F9D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495EF-0E27-422B-BDA3-DEDEF643D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61291-5DAF-46BF-A7A3-16B1B205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D97C-015D-41C9-9B9B-C181C02E9894}" type="datetimeFigureOut">
              <a:rPr lang="es-PE" smtClean="0"/>
              <a:t>19/03/2018</a:t>
            </a:fld>
            <a:endParaRPr lang="es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C3858-C82F-4127-901B-979C2741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ABE8F-782C-46BD-B4AA-6B7F74D3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78A-A03D-4C32-A3B2-89D28968E52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097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A26C-1C73-4700-90AF-5731C44E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0ADD2-AEF2-4B62-B7E2-A0B16281D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F8192-B136-4175-97C6-B15F94DA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D97C-015D-41C9-9B9B-C181C02E9894}" type="datetimeFigureOut">
              <a:rPr lang="es-PE" smtClean="0"/>
              <a:t>19/03/2018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CFE98-A048-40AA-AE9E-B43177CE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A3612-160A-4317-9D10-824FDAA1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78A-A03D-4C32-A3B2-89D28968E52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7739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94038-CC59-4AFF-8E48-D90B49E2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72FB9-D475-4B59-A606-C77C8455A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0FBD2-0EF1-4A03-B322-37F40D14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D97C-015D-41C9-9B9B-C181C02E9894}" type="datetimeFigureOut">
              <a:rPr lang="es-PE" smtClean="0"/>
              <a:t>19/03/2018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59447-D51B-4312-9E44-19EA6A49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F635-5803-4235-8A6D-F4999C52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78A-A03D-4C32-A3B2-89D28968E52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81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942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rgbClr val="3CB6CE"/>
              </a:gs>
              <a:gs pos="58000">
                <a:srgbClr val="014165"/>
              </a:gs>
            </a:gsLst>
            <a:lin ang="51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2" descr="APMT_Tag_Ver_ColorRev_P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6340485" y="5016500"/>
            <a:ext cx="22590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Triangle 13"/>
          <p:cNvSpPr/>
          <p:nvPr/>
        </p:nvSpPr>
        <p:spPr bwMode="hidden">
          <a:xfrm rot="5400000">
            <a:off x="900777" y="-900771"/>
            <a:ext cx="1379803" cy="3181351"/>
          </a:xfrm>
          <a:prstGeom prst="rtTriangle">
            <a:avLst/>
          </a:prstGeom>
          <a:solidFill>
            <a:srgbClr val="FF6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2624" y="2334845"/>
            <a:ext cx="7772400" cy="952500"/>
          </a:xfrm>
        </p:spPr>
        <p:txBody>
          <a:bodyPr>
            <a:noAutofit/>
          </a:bodyPr>
          <a:lstStyle>
            <a:lvl1pPr algn="l">
              <a:lnSpc>
                <a:spcPct val="95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2624" y="3439746"/>
            <a:ext cx="7772400" cy="46478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08000"/>
          </a:xfrm>
          <a:prstGeom prst="rect">
            <a:avLst/>
          </a:prstGeom>
          <a:solidFill>
            <a:srgbClr val="004165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0991">
              <a:defRPr/>
            </a:pPr>
            <a:endParaRPr lang="en-US" sz="1501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508006"/>
            <a:ext cx="9144000" cy="76729"/>
          </a:xfrm>
          <a:prstGeom prst="rect">
            <a:avLst/>
          </a:prstGeom>
          <a:solidFill>
            <a:srgbClr val="FF6319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0991">
              <a:defRPr/>
            </a:pPr>
            <a:endParaRPr lang="en-US" sz="1501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83" y="5374693"/>
            <a:ext cx="976176" cy="3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97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 bwMode="gray">
          <a:xfrm rot="16200000">
            <a:off x="5753100" y="2324100"/>
            <a:ext cx="1661160" cy="512064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772400" cy="1524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Aft>
                <a:spcPts val="1000"/>
              </a:spcAft>
              <a:buClrTx/>
              <a:buFont typeface="Arial"/>
              <a:buNone/>
              <a:defRPr sz="1501">
                <a:solidFill>
                  <a:schemeClr val="tx1"/>
                </a:solidFill>
              </a:defRPr>
            </a:lvl1pPr>
            <a:lvl2pPr marL="0" indent="187849">
              <a:spcAft>
                <a:spcPts val="501"/>
              </a:spcAft>
              <a:buClrTx/>
              <a:buFont typeface="Arial"/>
              <a:buChar char="•"/>
              <a:defRPr sz="1501">
                <a:solidFill>
                  <a:schemeClr val="tx1"/>
                </a:solidFill>
              </a:defRPr>
            </a:lvl2pPr>
            <a:lvl3pPr marL="187849" indent="194464">
              <a:spcAft>
                <a:spcPts val="501"/>
              </a:spcAft>
              <a:buClrTx/>
              <a:buSzPct val="100000"/>
              <a:buFont typeface="Lucida Grande"/>
              <a:buChar char="-"/>
              <a:defRPr sz="1333">
                <a:solidFill>
                  <a:schemeClr val="tx1"/>
                </a:solidFill>
              </a:defRPr>
            </a:lvl3pPr>
            <a:lvl4pPr marL="382313" indent="187849">
              <a:spcAft>
                <a:spcPts val="501"/>
              </a:spcAft>
              <a:buClrTx/>
              <a:buSzPct val="100000"/>
              <a:buFont typeface="Lucida Grande"/>
              <a:buChar char="-"/>
              <a:defRPr sz="1167">
                <a:solidFill>
                  <a:schemeClr val="tx1"/>
                </a:solidFill>
              </a:defRPr>
            </a:lvl4pPr>
            <a:lvl5pPr marL="570163" indent="194464">
              <a:spcAft>
                <a:spcPts val="501"/>
              </a:spcAft>
              <a:buClrTx/>
              <a:buSzPct val="100000"/>
              <a:buFont typeface="Lucida Grande"/>
              <a:buChar char="-"/>
              <a:defRPr sz="1167">
                <a:solidFill>
                  <a:schemeClr val="tx1"/>
                </a:solidFill>
              </a:defRPr>
            </a:lvl5pPr>
            <a:lvl6pPr marL="190494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3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92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916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85800" y="5334000"/>
            <a:ext cx="457200" cy="19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80991"/>
            <a:fld id="{A2BC7D35-6FF8-5243-BAAF-492027864CAD}" type="slidenum">
              <a:rPr lang="en-US" smtClean="0"/>
              <a:pPr defTabSz="380991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62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000" b="0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85" y="5264413"/>
            <a:ext cx="1547446" cy="4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1438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" y="0"/>
            <a:ext cx="9143998" cy="5714998"/>
          </a:xfrm>
          <a:prstGeom prst="rect">
            <a:avLst/>
          </a:prstGeom>
          <a:gradFill flip="none" rotWithShape="1">
            <a:gsLst>
              <a:gs pos="0">
                <a:srgbClr val="3CB6CE"/>
              </a:gs>
              <a:gs pos="58000">
                <a:srgbClr val="014165"/>
              </a:gs>
            </a:gsLst>
            <a:lin ang="51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80991"/>
            <a:endParaRPr lang="en-US" sz="1501">
              <a:solidFill>
                <a:prstClr val="white"/>
              </a:solidFill>
            </a:endParaRPr>
          </a:p>
        </p:txBody>
      </p:sp>
      <p:pic>
        <p:nvPicPr>
          <p:cNvPr id="8" name="Picture 7" descr="APMT_Tag_Ver_ColorRev_P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80" y="5017152"/>
            <a:ext cx="2258682" cy="60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36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04274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5296965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380991"/>
            <a:fld id="{EBE055EC-EE85-49CA-AA2D-FA391D801D28}" type="datetimeFigureOut">
              <a:rPr lang="es-PE" smtClean="0">
                <a:solidFill>
                  <a:prstClr val="black"/>
                </a:solidFill>
              </a:rPr>
              <a:pPr defTabSz="380991"/>
              <a:t>19/03/2018</a:t>
            </a:fld>
            <a:endParaRPr lang="es-PE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2" y="5296965"/>
            <a:ext cx="3086100" cy="304271"/>
          </a:xfrm>
          <a:prstGeom prst="rect">
            <a:avLst/>
          </a:prstGeom>
        </p:spPr>
        <p:txBody>
          <a:bodyPr/>
          <a:lstStyle/>
          <a:p>
            <a:pPr defTabSz="380991"/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5296965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380991"/>
            <a:fld id="{CAA368A7-118E-4FF5-8B49-3739EFEE6429}" type="slidenum">
              <a:rPr lang="es-PE" smtClean="0">
                <a:solidFill>
                  <a:prstClr val="black"/>
                </a:solidFill>
              </a:rPr>
              <a:pPr defTabSz="380991"/>
              <a:t>‹#›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40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167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822861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2167"/>
            </a:lvl1pPr>
            <a:lvl2pPr>
              <a:defRPr sz="1896"/>
            </a:lvl2pPr>
            <a:lvl3pPr>
              <a:defRPr sz="1626"/>
            </a:lvl3pPr>
            <a:lvl4pPr>
              <a:defRPr sz="1354"/>
            </a:lvl4pPr>
            <a:lvl5pPr>
              <a:defRPr sz="1354"/>
            </a:lvl5pPr>
            <a:lvl6pPr>
              <a:defRPr sz="1354"/>
            </a:lvl6pPr>
            <a:lvl7pPr>
              <a:defRPr sz="1354"/>
            </a:lvl7pPr>
            <a:lvl8pPr>
              <a:defRPr sz="1354"/>
            </a:lvl8pPr>
            <a:lvl9pPr>
              <a:defRPr sz="13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83"/>
            </a:lvl1pPr>
            <a:lvl2pPr marL="309553" indent="0">
              <a:buNone/>
              <a:defRPr sz="948"/>
            </a:lvl2pPr>
            <a:lvl3pPr marL="619109" indent="0">
              <a:buNone/>
              <a:defRPr sz="812"/>
            </a:lvl3pPr>
            <a:lvl4pPr marL="928662" indent="0">
              <a:buNone/>
              <a:defRPr sz="678"/>
            </a:lvl4pPr>
            <a:lvl5pPr marL="1238215" indent="0">
              <a:buNone/>
              <a:defRPr sz="678"/>
            </a:lvl5pPr>
            <a:lvl6pPr marL="1547770" indent="0">
              <a:buNone/>
              <a:defRPr sz="678"/>
            </a:lvl6pPr>
            <a:lvl7pPr marL="1857325" indent="0">
              <a:buNone/>
              <a:defRPr sz="678"/>
            </a:lvl7pPr>
            <a:lvl8pPr marL="2166877" indent="0">
              <a:buNone/>
              <a:defRPr sz="678"/>
            </a:lvl8pPr>
            <a:lvl9pPr marL="2476432" indent="0">
              <a:buNone/>
              <a:defRPr sz="6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65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380991"/>
            <a:fld id="{EBE055EC-EE85-49CA-AA2D-FA391D801D28}" type="datetimeFigureOut">
              <a:rPr lang="es-PE" smtClean="0">
                <a:solidFill>
                  <a:prstClr val="black"/>
                </a:solidFill>
              </a:rPr>
              <a:pPr defTabSz="380991"/>
              <a:t>19/03/2018</a:t>
            </a:fld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2" y="5296965"/>
            <a:ext cx="3086100" cy="304271"/>
          </a:xfrm>
          <a:prstGeom prst="rect">
            <a:avLst/>
          </a:prstGeom>
        </p:spPr>
        <p:txBody>
          <a:bodyPr/>
          <a:lstStyle/>
          <a:p>
            <a:pPr defTabSz="380991"/>
            <a:endParaRPr lang="es-P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5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380991"/>
            <a:fld id="{CAA368A7-118E-4FF5-8B49-3739EFEE6429}" type="slidenum">
              <a:rPr lang="es-PE" smtClean="0">
                <a:solidFill>
                  <a:prstClr val="black"/>
                </a:solidFill>
              </a:rPr>
              <a:pPr defTabSz="380991"/>
              <a:t>‹#›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79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9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380991">
              <a:defRPr/>
            </a:pPr>
            <a:endParaRPr lang="es-ES" altLang="es-PE" sz="2167">
              <a:solidFill>
                <a:prstClr val="black"/>
              </a:solidFill>
            </a:endParaRPr>
          </a:p>
        </p:txBody>
      </p:sp>
      <p:sp>
        <p:nvSpPr>
          <p:cNvPr id="3" name="Right Triangle 2"/>
          <p:cNvSpPr/>
          <p:nvPr/>
        </p:nvSpPr>
        <p:spPr bwMode="hidden">
          <a:xfrm rot="5400000">
            <a:off x="900907" y="-900905"/>
            <a:ext cx="1379538" cy="3181350"/>
          </a:xfrm>
          <a:prstGeom prst="rtTriangle">
            <a:avLst/>
          </a:prstGeom>
          <a:solidFill>
            <a:srgbClr val="FF6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380991">
              <a:defRPr/>
            </a:pPr>
            <a:endParaRPr lang="es-ES" altLang="es-PE" sz="2167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03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83" y="5374693"/>
            <a:ext cx="976176" cy="312377"/>
          </a:xfrm>
          <a:prstGeom prst="rect">
            <a:avLst/>
          </a:prstGeom>
        </p:spPr>
      </p:pic>
      <p:sp>
        <p:nvSpPr>
          <p:cNvPr id="5" name="4 Forma libre"/>
          <p:cNvSpPr/>
          <p:nvPr userDrawn="1"/>
        </p:nvSpPr>
        <p:spPr>
          <a:xfrm>
            <a:off x="-12558" y="4"/>
            <a:ext cx="995238" cy="841613"/>
          </a:xfrm>
          <a:custGeom>
            <a:avLst/>
            <a:gdLst>
              <a:gd name="connsiteX0" fmla="*/ 0 w 1078174"/>
              <a:gd name="connsiteY0" fmla="*/ 0 h 1009935"/>
              <a:gd name="connsiteX1" fmla="*/ 1078174 w 1078174"/>
              <a:gd name="connsiteY1" fmla="*/ 0 h 1009935"/>
              <a:gd name="connsiteX2" fmla="*/ 13648 w 1078174"/>
              <a:gd name="connsiteY2" fmla="*/ 1009935 h 1009935"/>
              <a:gd name="connsiteX3" fmla="*/ 0 w 1078174"/>
              <a:gd name="connsiteY3" fmla="*/ 0 h 10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174" h="1009935">
                <a:moveTo>
                  <a:pt x="0" y="0"/>
                </a:moveTo>
                <a:lnTo>
                  <a:pt x="1078174" y="0"/>
                </a:lnTo>
                <a:lnTo>
                  <a:pt x="13648" y="1009935"/>
                </a:lnTo>
                <a:lnTo>
                  <a:pt x="0" y="0"/>
                </a:lnTo>
                <a:close/>
              </a:path>
            </a:pathLst>
          </a:custGeom>
          <a:solidFill>
            <a:srgbClr val="FF6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es-ES" sz="150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80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83" y="5374693"/>
            <a:ext cx="976176" cy="312377"/>
          </a:xfrm>
          <a:prstGeom prst="rect">
            <a:avLst/>
          </a:prstGeom>
        </p:spPr>
      </p:pic>
      <p:sp>
        <p:nvSpPr>
          <p:cNvPr id="5" name="4 Forma libre"/>
          <p:cNvSpPr/>
          <p:nvPr userDrawn="1"/>
        </p:nvSpPr>
        <p:spPr>
          <a:xfrm>
            <a:off x="-12558" y="4"/>
            <a:ext cx="995238" cy="841613"/>
          </a:xfrm>
          <a:custGeom>
            <a:avLst/>
            <a:gdLst>
              <a:gd name="connsiteX0" fmla="*/ 0 w 1078174"/>
              <a:gd name="connsiteY0" fmla="*/ 0 h 1009935"/>
              <a:gd name="connsiteX1" fmla="*/ 1078174 w 1078174"/>
              <a:gd name="connsiteY1" fmla="*/ 0 h 1009935"/>
              <a:gd name="connsiteX2" fmla="*/ 13648 w 1078174"/>
              <a:gd name="connsiteY2" fmla="*/ 1009935 h 1009935"/>
              <a:gd name="connsiteX3" fmla="*/ 0 w 1078174"/>
              <a:gd name="connsiteY3" fmla="*/ 0 h 10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174" h="1009935">
                <a:moveTo>
                  <a:pt x="0" y="0"/>
                </a:moveTo>
                <a:lnTo>
                  <a:pt x="1078174" y="0"/>
                </a:lnTo>
                <a:lnTo>
                  <a:pt x="13648" y="1009935"/>
                </a:lnTo>
                <a:lnTo>
                  <a:pt x="0" y="0"/>
                </a:lnTo>
                <a:close/>
              </a:path>
            </a:pathLst>
          </a:custGeom>
          <a:solidFill>
            <a:srgbClr val="FF6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es-ES" sz="1501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2" y="304275"/>
            <a:ext cx="7886700" cy="404064"/>
          </a:xfrm>
          <a:prstGeom prst="rect">
            <a:avLst/>
          </a:prstGeom>
        </p:spPr>
        <p:txBody>
          <a:bodyPr/>
          <a:lstStyle>
            <a:lvl1pPr>
              <a:defRPr lang="es-PE" sz="1667" b="1" i="0" kern="1200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53027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S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83" y="5374693"/>
            <a:ext cx="976176" cy="312377"/>
          </a:xfrm>
          <a:prstGeom prst="rect">
            <a:avLst/>
          </a:prstGeom>
        </p:spPr>
      </p:pic>
      <p:sp>
        <p:nvSpPr>
          <p:cNvPr id="5" name="4 Forma libre"/>
          <p:cNvSpPr/>
          <p:nvPr userDrawn="1"/>
        </p:nvSpPr>
        <p:spPr>
          <a:xfrm>
            <a:off x="-12558" y="4"/>
            <a:ext cx="995238" cy="841613"/>
          </a:xfrm>
          <a:custGeom>
            <a:avLst/>
            <a:gdLst>
              <a:gd name="connsiteX0" fmla="*/ 0 w 1078174"/>
              <a:gd name="connsiteY0" fmla="*/ 0 h 1009935"/>
              <a:gd name="connsiteX1" fmla="*/ 1078174 w 1078174"/>
              <a:gd name="connsiteY1" fmla="*/ 0 h 1009935"/>
              <a:gd name="connsiteX2" fmla="*/ 13648 w 1078174"/>
              <a:gd name="connsiteY2" fmla="*/ 1009935 h 1009935"/>
              <a:gd name="connsiteX3" fmla="*/ 0 w 1078174"/>
              <a:gd name="connsiteY3" fmla="*/ 0 h 10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174" h="1009935">
                <a:moveTo>
                  <a:pt x="0" y="0"/>
                </a:moveTo>
                <a:lnTo>
                  <a:pt x="1078174" y="0"/>
                </a:lnTo>
                <a:lnTo>
                  <a:pt x="13648" y="1009935"/>
                </a:lnTo>
                <a:lnTo>
                  <a:pt x="0" y="0"/>
                </a:lnTo>
                <a:close/>
              </a:path>
            </a:pathLst>
          </a:custGeom>
          <a:solidFill>
            <a:srgbClr val="FF6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es-ES" sz="1501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2" y="304275"/>
            <a:ext cx="7886700" cy="404064"/>
          </a:xfrm>
          <a:prstGeom prst="rect">
            <a:avLst/>
          </a:prstGeom>
        </p:spPr>
        <p:txBody>
          <a:bodyPr/>
          <a:lstStyle>
            <a:lvl1pPr>
              <a:defRPr lang="es-PE" sz="1667" b="1" i="0" kern="1200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PE" dirty="0"/>
          </a:p>
        </p:txBody>
      </p:sp>
      <p:pic>
        <p:nvPicPr>
          <p:cNvPr id="6" name="10 Imagen" descr="logotipo SENER_color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38651" y="5426119"/>
            <a:ext cx="1149735" cy="23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71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62CB-85D1-4179-9FF3-96A9F850B21F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5" name="Marcador de tex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4282" y="1153584"/>
            <a:ext cx="8715436" cy="322985"/>
          </a:xfrm>
          <a:prstGeom prst="rect">
            <a:avLst/>
          </a:prstGeom>
        </p:spPr>
        <p:txBody>
          <a:bodyPr vert="horz"/>
          <a:lstStyle>
            <a:lvl1pPr marL="0" algn="l" defTabSz="3809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s-ES" sz="1667" kern="1200" dirty="0">
                <a:solidFill>
                  <a:srgbClr val="464646"/>
                </a:solidFill>
                <a:latin typeface="Trebuchet MS"/>
                <a:ea typeface="+mj-ea"/>
                <a:cs typeface="Trebuchet MS"/>
              </a:defRPr>
            </a:lvl1pPr>
            <a:lvl2pPr marL="0" algn="l" defTabSz="3809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s-ES_tradnl" sz="1667" kern="1200" dirty="0" smtClean="0">
                <a:solidFill>
                  <a:srgbClr val="7F7F7F"/>
                </a:solidFill>
                <a:latin typeface="Trebuchet MS"/>
                <a:ea typeface="+mj-ea"/>
                <a:cs typeface="Trebuchet MS"/>
              </a:defRPr>
            </a:lvl2pPr>
            <a:lvl3pPr marL="0" algn="l" defTabSz="3809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s-ES_tradnl" sz="1667" kern="1200" dirty="0" smtClean="0">
                <a:solidFill>
                  <a:srgbClr val="7F7F7F"/>
                </a:solidFill>
                <a:latin typeface="Trebuchet MS"/>
                <a:ea typeface="+mj-ea"/>
                <a:cs typeface="Trebuchet MS"/>
              </a:defRPr>
            </a:lvl3pPr>
            <a:lvl4pPr marL="0" algn="l" defTabSz="3809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s-ES_tradnl" sz="1667" kern="1200" dirty="0" smtClean="0">
                <a:solidFill>
                  <a:srgbClr val="7F7F7F"/>
                </a:solidFill>
                <a:latin typeface="Trebuchet MS"/>
                <a:ea typeface="+mj-ea"/>
                <a:cs typeface="Trebuchet MS"/>
              </a:defRPr>
            </a:lvl4pPr>
            <a:lvl5pPr marL="0" algn="l" defTabSz="3809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s-ES" sz="1667" kern="1200" dirty="0">
                <a:solidFill>
                  <a:srgbClr val="7F7F7F"/>
                </a:solidFill>
                <a:latin typeface="Trebuchet MS"/>
                <a:ea typeface="+mj-ea"/>
                <a:cs typeface="Trebuchet MS"/>
              </a:defRPr>
            </a:lvl5pPr>
          </a:lstStyle>
          <a:p>
            <a:pPr marL="0" lvl="0" indent="0" algn="l" defTabSz="380985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</a:pPr>
            <a:r>
              <a:rPr lang="es-ES_tradnl" dirty="0"/>
              <a:t>Haga clic para modificar el subtítulo</a:t>
            </a:r>
            <a:endParaRPr lang="es-ES" dirty="0"/>
          </a:p>
        </p:txBody>
      </p:sp>
      <p:sp>
        <p:nvSpPr>
          <p:cNvPr id="6" name="Marcador de texto 19"/>
          <p:cNvSpPr>
            <a:spLocks noGrp="1"/>
          </p:cNvSpPr>
          <p:nvPr>
            <p:ph type="body" sz="quarter" idx="15" hasCustomPrompt="1"/>
          </p:nvPr>
        </p:nvSpPr>
        <p:spPr>
          <a:xfrm>
            <a:off x="214282" y="1595439"/>
            <a:ext cx="8715436" cy="3464733"/>
          </a:xfrm>
          <a:prstGeom prst="rect">
            <a:avLst/>
          </a:prstGeom>
        </p:spPr>
        <p:txBody>
          <a:bodyPr vert="horz"/>
          <a:lstStyle>
            <a:lvl1pPr marL="0" indent="-86997" algn="l">
              <a:spcBef>
                <a:spcPts val="0"/>
              </a:spcBef>
              <a:buClr>
                <a:srgbClr val="1D3455"/>
              </a:buClr>
              <a:buFont typeface="Arial"/>
              <a:buNone/>
              <a:defRPr sz="1333" baseline="0">
                <a:solidFill>
                  <a:srgbClr val="464646"/>
                </a:solidFill>
                <a:latin typeface="Trebuchet MS" pitchFamily="34" charset="0"/>
              </a:defRPr>
            </a:lvl1pPr>
            <a:lvl2pPr marL="0" indent="-86997" algn="l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333">
                <a:solidFill>
                  <a:srgbClr val="1D3455"/>
                </a:solidFill>
              </a:defRPr>
            </a:lvl2pPr>
            <a:lvl3pPr marL="0" indent="0" algn="l">
              <a:buClr>
                <a:srgbClr val="1D3455"/>
              </a:buClr>
              <a:buFont typeface="Arial"/>
              <a:buNone/>
              <a:defRPr sz="1333" b="0" i="1">
                <a:latin typeface="Trebuchet MS"/>
                <a:cs typeface="Trebuchet MS"/>
              </a:defRPr>
            </a:lvl3pPr>
            <a:lvl4pPr marL="0" indent="0">
              <a:buClr>
                <a:srgbClr val="1D3455"/>
              </a:buClr>
              <a:buFont typeface="Arial"/>
              <a:buNone/>
              <a:defRPr sz="1333"/>
            </a:lvl4pPr>
            <a:lvl5pPr marL="0" indent="0">
              <a:buClr>
                <a:srgbClr val="1D3455"/>
              </a:buClr>
              <a:buFont typeface="Arial"/>
              <a:buNone/>
              <a:defRPr sz="1333"/>
            </a:lvl5pPr>
          </a:lstStyle>
          <a:p>
            <a:pPr lvl="0"/>
            <a:r>
              <a:rPr lang="es-ES" dirty="0"/>
              <a:t>Haz clic aquí para modificar el texto</a:t>
            </a:r>
          </a:p>
        </p:txBody>
      </p:sp>
      <p:sp>
        <p:nvSpPr>
          <p:cNvPr id="8" name="Título 12"/>
          <p:cNvSpPr>
            <a:spLocks noGrp="1"/>
          </p:cNvSpPr>
          <p:nvPr>
            <p:ph type="title"/>
          </p:nvPr>
        </p:nvSpPr>
        <p:spPr>
          <a:xfrm>
            <a:off x="214283" y="595298"/>
            <a:ext cx="8715435" cy="454618"/>
          </a:xfrm>
          <a:prstGeom prst="rect">
            <a:avLst/>
          </a:prstGeom>
        </p:spPr>
        <p:txBody>
          <a:bodyPr vert="horz"/>
          <a:lstStyle>
            <a:lvl1pPr algn="l" defTabSz="380985" rtl="0" eaLnBrk="1" latinLnBrk="0" hangingPunct="1">
              <a:spcBef>
                <a:spcPct val="0"/>
              </a:spcBef>
              <a:buNone/>
              <a:defRPr lang="es-ES" sz="2000" kern="1200" dirty="0">
                <a:solidFill>
                  <a:srgbClr val="6A7F10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583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0005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"/>
              <a:buNone/>
              <a:defRPr sz="1800">
                <a:solidFill>
                  <a:schemeClr val="tx1"/>
                </a:solidFill>
              </a:defRPr>
            </a:lvl1pPr>
            <a:lvl2pPr marL="225425" indent="-225425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2pPr>
            <a:lvl3pPr marL="460375" indent="-23495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-"/>
              <a:defRPr sz="1600">
                <a:solidFill>
                  <a:schemeClr val="tx1"/>
                </a:solidFill>
              </a:defRPr>
            </a:lvl3pPr>
            <a:lvl4pPr marL="687388" indent="-227013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-"/>
              <a:defRPr sz="1400">
                <a:solidFill>
                  <a:schemeClr val="tx1"/>
                </a:solidFill>
              </a:defRPr>
            </a:lvl4pPr>
            <a:lvl5pPr marL="912813" indent="-225425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5334000"/>
            <a:ext cx="13716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5334000"/>
            <a:ext cx="299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5334000"/>
            <a:ext cx="45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AFDA5-7D5C-4DDE-B6D8-F43B9C1111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EB04-756C-4D92-95E8-FA0CC29E253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BDF7-06D7-4D53-88AD-9044401936A2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07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localhost\Users\rchasteauneuf\Documents\APM\APMT PowerPoint\images\cover.jpg"/>
          <p:cNvPicPr>
            <a:picLocks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PMT_Tag_Ver_ColorPos_P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6340485" y="5016500"/>
            <a:ext cx="22590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Triangle 10"/>
          <p:cNvSpPr/>
          <p:nvPr/>
        </p:nvSpPr>
        <p:spPr bwMode="hidden">
          <a:xfrm rot="5400000">
            <a:off x="900777" y="-900771"/>
            <a:ext cx="1379803" cy="3181351"/>
          </a:xfrm>
          <a:prstGeom prst="rtTriangle">
            <a:avLst/>
          </a:prstGeom>
          <a:solidFill>
            <a:srgbClr val="FF6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2624" y="3657600"/>
            <a:ext cx="5257800" cy="952500"/>
          </a:xfrm>
        </p:spPr>
        <p:txBody>
          <a:bodyPr>
            <a:noAutofit/>
          </a:bodyPr>
          <a:lstStyle>
            <a:lvl1pPr algn="l">
              <a:lnSpc>
                <a:spcPct val="95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2624" y="4762501"/>
            <a:ext cx="5257800" cy="46478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31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rgbClr val="3CB6CE"/>
              </a:gs>
              <a:gs pos="58000">
                <a:srgbClr val="014165"/>
              </a:gs>
            </a:gsLst>
            <a:lin ang="51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2" descr="APMT_Tag_Ver_ColorRev_P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6340485" y="5016500"/>
            <a:ext cx="22590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Triangle 13"/>
          <p:cNvSpPr/>
          <p:nvPr/>
        </p:nvSpPr>
        <p:spPr bwMode="hidden">
          <a:xfrm rot="5400000">
            <a:off x="900777" y="-900771"/>
            <a:ext cx="1379803" cy="3181351"/>
          </a:xfrm>
          <a:prstGeom prst="rtTriangle">
            <a:avLst/>
          </a:prstGeom>
          <a:solidFill>
            <a:srgbClr val="FF6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2624" y="2334845"/>
            <a:ext cx="7772400" cy="952500"/>
          </a:xfrm>
        </p:spPr>
        <p:txBody>
          <a:bodyPr>
            <a:noAutofit/>
          </a:bodyPr>
          <a:lstStyle>
            <a:lvl1pPr algn="l">
              <a:lnSpc>
                <a:spcPct val="95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2624" y="3439746"/>
            <a:ext cx="7772400" cy="46478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4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0005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"/>
              <a:buNone/>
              <a:defRPr sz="1800">
                <a:solidFill>
                  <a:schemeClr val="tx1"/>
                </a:solidFill>
              </a:defRPr>
            </a:lvl1pPr>
            <a:lvl2pPr marL="225425" indent="-225425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2pPr>
            <a:lvl3pPr marL="460375" indent="-23495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-"/>
              <a:defRPr sz="1600">
                <a:solidFill>
                  <a:schemeClr val="tx1"/>
                </a:solidFill>
              </a:defRPr>
            </a:lvl3pPr>
            <a:lvl4pPr marL="687388" indent="-227013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-"/>
              <a:defRPr sz="1400">
                <a:solidFill>
                  <a:schemeClr val="tx1"/>
                </a:solidFill>
              </a:defRPr>
            </a:lvl4pPr>
            <a:lvl5pPr marL="912813" indent="-225425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5334000"/>
            <a:ext cx="13716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5334000"/>
            <a:ext cx="299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5334000"/>
            <a:ext cx="45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AFDA5-7D5C-4DDE-B6D8-F43B9C1111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29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 bwMode="gray">
          <a:xfrm rot="16200000">
            <a:off x="5752582" y="2323580"/>
            <a:ext cx="1661583" cy="5121275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/>
            </a:endParaRPr>
          </a:p>
        </p:txBody>
      </p:sp>
      <p:pic>
        <p:nvPicPr>
          <p:cNvPr id="5" name="Picture 8" descr="APMT_Tag_Ver_ColorPos_P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6340485" y="5016500"/>
            <a:ext cx="22590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772400" cy="1524000"/>
          </a:xfr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ClrTx/>
              <a:buFont typeface="Arial"/>
              <a:buNone/>
              <a:defRPr sz="1800">
                <a:solidFill>
                  <a:schemeClr val="tx1"/>
                </a:solidFill>
              </a:defRPr>
            </a:lvl1pPr>
            <a:lvl2pPr marL="0" indent="225425">
              <a:spcAft>
                <a:spcPts val="60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</a:defRPr>
            </a:lvl2pPr>
            <a:lvl3pPr marL="225425" indent="233363">
              <a:spcAft>
                <a:spcPts val="600"/>
              </a:spcAft>
              <a:buClrTx/>
              <a:buSzPct val="100000"/>
              <a:buFont typeface="Lucida Grande"/>
              <a:buChar char="-"/>
              <a:defRPr sz="1600">
                <a:solidFill>
                  <a:schemeClr val="tx1"/>
                </a:solidFill>
              </a:defRPr>
            </a:lvl3pPr>
            <a:lvl4pPr marL="458788" indent="225425">
              <a:spcAft>
                <a:spcPts val="600"/>
              </a:spcAft>
              <a:buClrTx/>
              <a:buSzPct val="100000"/>
              <a:buFont typeface="Lucida Grande"/>
              <a:buChar char="-"/>
              <a:defRPr sz="1400">
                <a:solidFill>
                  <a:schemeClr val="tx1"/>
                </a:solidFill>
              </a:defRPr>
            </a:lvl4pPr>
            <a:lvl5pPr marL="684213" indent="233363">
              <a:spcAft>
                <a:spcPts val="600"/>
              </a:spcAft>
              <a:buClrTx/>
              <a:buSzPct val="100000"/>
              <a:buFont typeface="Lucida Grande"/>
              <a:buChar char="-"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>
            <a:normAutofit/>
          </a:bodyPr>
          <a:lstStyle>
            <a:lvl1pPr algn="l">
              <a:defRPr sz="2400" b="0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" y="5334000"/>
            <a:ext cx="457200" cy="19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712826-E689-48D7-BFA4-F0EB0C17FD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93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0005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0005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5334000"/>
            <a:ext cx="13716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5334000"/>
            <a:ext cx="299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5334000"/>
            <a:ext cx="45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83743-DE8A-41BF-83F8-2D2CBB731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65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5334000"/>
            <a:ext cx="13716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5334000"/>
            <a:ext cx="299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5334000"/>
            <a:ext cx="45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0C892-F49D-4B92-B288-2D76E21B5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41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5334000"/>
            <a:ext cx="13716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5334000"/>
            <a:ext cx="299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5334000"/>
            <a:ext cx="45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41C4E-B81A-497D-BC97-A96B7D941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65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3998" cy="5714998"/>
          </a:xfrm>
          <a:prstGeom prst="rect">
            <a:avLst/>
          </a:prstGeom>
          <a:gradFill flip="none" rotWithShape="1">
            <a:gsLst>
              <a:gs pos="0">
                <a:srgbClr val="3CB6CE"/>
              </a:gs>
              <a:gs pos="58000">
                <a:srgbClr val="014165"/>
              </a:gs>
            </a:gsLst>
            <a:lin ang="51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en-US"/>
          </a:p>
        </p:txBody>
      </p:sp>
      <p:pic>
        <p:nvPicPr>
          <p:cNvPr id="8" name="Picture 7" descr="APMT_Tag_Ver_ColorRev_P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76" y="5017152"/>
            <a:ext cx="2258681" cy="60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06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5334000"/>
            <a:ext cx="1371600" cy="190500"/>
          </a:xfrm>
          <a:prstGeom prst="rect">
            <a:avLst/>
          </a:prstGeom>
        </p:spPr>
        <p:txBody>
          <a:bodyPr/>
          <a:lstStyle/>
          <a:p>
            <a:fld id="{43F589FC-2077-435C-A5F8-19F1F771EBB6}" type="datetimeFigureOut">
              <a:rPr lang="en-US" smtClean="0">
                <a:solidFill>
                  <a:prstClr val="black"/>
                </a:solidFill>
              </a:rPr>
              <a:pPr/>
              <a:t>3/19/2018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5334000"/>
            <a:ext cx="3794760" cy="1905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5334000"/>
            <a:ext cx="457200" cy="190500"/>
          </a:xfrm>
          <a:prstGeom prst="rect">
            <a:avLst/>
          </a:prstGeom>
        </p:spPr>
        <p:txBody>
          <a:bodyPr/>
          <a:lstStyle/>
          <a:p>
            <a:fld id="{E70751B8-42E4-40F1-8537-C57684C078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 bwMode="gray">
          <a:xfrm rot="16200000">
            <a:off x="5752582" y="2323580"/>
            <a:ext cx="1661583" cy="5121275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/>
            </a:endParaRPr>
          </a:p>
        </p:txBody>
      </p:sp>
      <p:pic>
        <p:nvPicPr>
          <p:cNvPr id="5" name="Picture 8" descr="APMT_Tag_Ver_ColorPos_P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6340485" y="5016500"/>
            <a:ext cx="22590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772400" cy="1524000"/>
          </a:xfr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ClrTx/>
              <a:buFont typeface="Arial"/>
              <a:buNone/>
              <a:defRPr sz="1800">
                <a:solidFill>
                  <a:schemeClr val="tx1"/>
                </a:solidFill>
              </a:defRPr>
            </a:lvl1pPr>
            <a:lvl2pPr marL="0" indent="225425">
              <a:spcAft>
                <a:spcPts val="600"/>
              </a:spcAft>
              <a:buClrTx/>
              <a:buFont typeface="Arial"/>
              <a:buChar char="•"/>
              <a:defRPr sz="1800">
                <a:solidFill>
                  <a:schemeClr val="tx1"/>
                </a:solidFill>
              </a:defRPr>
            </a:lvl2pPr>
            <a:lvl3pPr marL="225425" indent="233363">
              <a:spcAft>
                <a:spcPts val="600"/>
              </a:spcAft>
              <a:buClrTx/>
              <a:buSzPct val="100000"/>
              <a:buFont typeface="Lucida Grande"/>
              <a:buChar char="-"/>
              <a:defRPr sz="1600">
                <a:solidFill>
                  <a:schemeClr val="tx1"/>
                </a:solidFill>
              </a:defRPr>
            </a:lvl3pPr>
            <a:lvl4pPr marL="458788" indent="225425">
              <a:spcAft>
                <a:spcPts val="600"/>
              </a:spcAft>
              <a:buClrTx/>
              <a:buSzPct val="100000"/>
              <a:buFont typeface="Lucida Grande"/>
              <a:buChar char="-"/>
              <a:defRPr sz="1400">
                <a:solidFill>
                  <a:schemeClr val="tx1"/>
                </a:solidFill>
              </a:defRPr>
            </a:lvl4pPr>
            <a:lvl5pPr marL="684213" indent="233363">
              <a:spcAft>
                <a:spcPts val="600"/>
              </a:spcAft>
              <a:buClrTx/>
              <a:buSzPct val="100000"/>
              <a:buFont typeface="Lucida Grande"/>
              <a:buChar char="-"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>
            <a:normAutofit/>
          </a:bodyPr>
          <a:lstStyle>
            <a:lvl1pPr algn="l">
              <a:defRPr sz="2400" b="0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" y="5334000"/>
            <a:ext cx="457200" cy="19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712826-E689-48D7-BFA4-F0EB0C17FD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0005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0005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5334000"/>
            <a:ext cx="13716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5334000"/>
            <a:ext cx="299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5334000"/>
            <a:ext cx="45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83743-DE8A-41BF-83F8-2D2CBB731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5334000"/>
            <a:ext cx="13716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5334000"/>
            <a:ext cx="299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5334000"/>
            <a:ext cx="45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0C892-F49D-4B92-B288-2D76E21B5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5334000"/>
            <a:ext cx="13716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5334000"/>
            <a:ext cx="299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5334000"/>
            <a:ext cx="4572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41C4E-B81A-497D-BC97-A96B7D941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0961-43F6-4436-980B-01D953C75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7D5FD-7111-4F63-9770-5DC4CF459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78199-10D6-4F08-BFFA-FA8EBB33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D97C-015D-41C9-9B9B-C181C02E9894}" type="datetimeFigureOut">
              <a:rPr lang="es-PE" smtClean="0"/>
              <a:t>19/03/2018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37932-D811-48FB-A2C8-886B36B6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6EA15-AC09-41E4-80F7-17E47E1D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78A-A03D-4C32-A3B2-89D28968E52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483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F100A-CE3D-45F7-A20D-864CE8A2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8BC3F-EBD2-4E68-934D-92A9B292B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92679-AB29-4FDC-BEB6-F669BA93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D97C-015D-41C9-9B9B-C181C02E9894}" type="datetimeFigureOut">
              <a:rPr lang="es-PE" smtClean="0"/>
              <a:t>19/03/2018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5F3CB-94CD-4CC0-B0A7-941BBF85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4448E-B494-4DDB-8F2D-2C160DA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78A-A03D-4C32-A3B2-89D28968E52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043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905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143000"/>
            <a:ext cx="7772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ight Triangle 8"/>
          <p:cNvSpPr/>
          <p:nvPr/>
        </p:nvSpPr>
        <p:spPr bwMode="hidden">
          <a:xfrm rot="5400000">
            <a:off x="415138" y="-415130"/>
            <a:ext cx="587375" cy="1417639"/>
          </a:xfrm>
          <a:prstGeom prst="rtTriangle">
            <a:avLst/>
          </a:prstGeom>
          <a:solidFill>
            <a:srgbClr val="FF6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/>
            </a:endParaRPr>
          </a:p>
        </p:txBody>
      </p:sp>
      <p:pic>
        <p:nvPicPr>
          <p:cNvPr id="1032" name="Picture 10" descr="APMT_Tag_Hor_ColorPos_PNG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872" y="5207000"/>
            <a:ext cx="35639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5" r:id="rId3"/>
    <p:sldLayoutId id="2147483698" r:id="rId4"/>
    <p:sldLayoutId id="2147483694" r:id="rId5"/>
    <p:sldLayoutId id="2147483693" r:id="rId6"/>
    <p:sldLayoutId id="2147483692" r:id="rId7"/>
  </p:sldLayoutIdLst>
  <p:hf sldNum="0"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FF6319"/>
          </a:solidFill>
          <a:latin typeface="Verdana"/>
          <a:ea typeface="+mj-ea"/>
          <a:cs typeface="Verdana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9pPr>
    </p:titleStyle>
    <p:bodyStyle>
      <a:lvl1pPr algn="l" defTabSz="457200" rtl="0" eaLnBrk="0" fontAlgn="base" hangingPunct="0">
        <a:lnSpc>
          <a:spcPct val="110000"/>
        </a:lnSpc>
        <a:spcBef>
          <a:spcPct val="0"/>
        </a:spcBef>
        <a:spcAft>
          <a:spcPts val="1200"/>
        </a:spcAft>
        <a:buClr>
          <a:srgbClr val="FF6319"/>
        </a:buClr>
        <a:buFont typeface="Arial" charset="0"/>
        <a:defRPr kern="1200">
          <a:solidFill>
            <a:schemeClr val="tx1"/>
          </a:solidFill>
          <a:latin typeface="Verdana"/>
          <a:ea typeface="+mn-ea"/>
          <a:cs typeface="Verdana"/>
        </a:defRPr>
      </a:lvl1pPr>
      <a:lvl2pPr marL="225425" indent="-225425" algn="l" defTabSz="457200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rgbClr val="FF6319"/>
        </a:buClr>
        <a:buFont typeface="Arial" charset="0"/>
        <a:buChar char="•"/>
        <a:defRPr kern="1200">
          <a:solidFill>
            <a:schemeClr val="tx1"/>
          </a:solidFill>
          <a:latin typeface="Verdana"/>
          <a:ea typeface="+mn-ea"/>
          <a:cs typeface="Verdana"/>
        </a:defRPr>
      </a:lvl2pPr>
      <a:lvl3pPr marL="460375" indent="-234950" algn="l" defTabSz="457200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chemeClr val="tx1"/>
        </a:buClr>
        <a:buFont typeface="Lucida Grande"/>
        <a:buChar char="-"/>
        <a:defRPr sz="1600" kern="1200">
          <a:solidFill>
            <a:schemeClr val="tx1"/>
          </a:solidFill>
          <a:latin typeface="Verdana"/>
          <a:ea typeface="+mn-ea"/>
          <a:cs typeface="Verdana"/>
        </a:defRPr>
      </a:lvl3pPr>
      <a:lvl4pPr marL="687388" indent="-227013" algn="l" defTabSz="457200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chemeClr val="tx1"/>
        </a:buClr>
        <a:buFont typeface="Lucida Grande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912813" indent="-225425" algn="l" defTabSz="457200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chemeClr val="tx1"/>
        </a:buClr>
        <a:buFont typeface="Lucida Grande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417B9-61B7-48DE-80C7-CBC61B37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1FB7-F24F-47A0-97F4-A494EB277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31A2B-EF48-4B2E-B234-1C14F6D17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D97C-015D-41C9-9B9B-C181C02E9894}" type="datetimeFigureOut">
              <a:rPr lang="es-PE" smtClean="0"/>
              <a:t>19/03/2018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2B247-1A67-4E58-8C8F-E10245D73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F392F-1CE7-4A88-B4A8-F123396DC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878A-A03D-4C32-A3B2-89D28968E52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744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9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fade/>
  </p:transition>
  <p:hf sldNum="0" hdr="0" ftr="0" dt="0"/>
  <p:txStyles>
    <p:titleStyle>
      <a:lvl1pPr algn="l" defTabSz="380991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accent3"/>
          </a:solidFill>
          <a:latin typeface="Verdana"/>
          <a:ea typeface="+mj-ea"/>
          <a:cs typeface="Verdana"/>
        </a:defRPr>
      </a:lvl1pPr>
    </p:titleStyle>
    <p:bodyStyle>
      <a:lvl1pPr marL="0" indent="0" algn="l" defTabSz="380991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3"/>
        </a:buClr>
        <a:buFont typeface="Arial"/>
        <a:buNone/>
        <a:defRPr sz="1501" b="0" i="0" kern="1200">
          <a:solidFill>
            <a:schemeClr val="tx1"/>
          </a:solidFill>
          <a:latin typeface="Verdana"/>
          <a:ea typeface="+mn-ea"/>
          <a:cs typeface="Verdana"/>
        </a:defRPr>
      </a:lvl1pPr>
      <a:lvl2pPr marL="187849" indent="-187849" algn="l" defTabSz="380991" rtl="0" eaLnBrk="1" latinLnBrk="0" hangingPunct="1">
        <a:lnSpc>
          <a:spcPct val="110000"/>
        </a:lnSpc>
        <a:spcBef>
          <a:spcPts val="0"/>
        </a:spcBef>
        <a:spcAft>
          <a:spcPts val="501"/>
        </a:spcAft>
        <a:buClr>
          <a:schemeClr val="accent3"/>
        </a:buClr>
        <a:buFont typeface="Arial"/>
        <a:buChar char="•"/>
        <a:defRPr sz="1501" b="0" i="0" kern="1200">
          <a:solidFill>
            <a:schemeClr val="tx1"/>
          </a:solidFill>
          <a:latin typeface="Verdana"/>
          <a:ea typeface="+mn-ea"/>
          <a:cs typeface="Verdana"/>
        </a:defRPr>
      </a:lvl2pPr>
      <a:lvl3pPr marL="383635" indent="-195787" algn="l" defTabSz="380991" rtl="0" eaLnBrk="1" latinLnBrk="0" hangingPunct="1">
        <a:lnSpc>
          <a:spcPct val="110000"/>
        </a:lnSpc>
        <a:spcBef>
          <a:spcPts val="0"/>
        </a:spcBef>
        <a:spcAft>
          <a:spcPts val="501"/>
        </a:spcAft>
        <a:buClr>
          <a:schemeClr val="tx1"/>
        </a:buClr>
        <a:buFont typeface="Lucida Grande"/>
        <a:buChar char="-"/>
        <a:defRPr sz="1333" b="0" i="0" kern="1200">
          <a:solidFill>
            <a:schemeClr val="tx1"/>
          </a:solidFill>
          <a:latin typeface="Verdana"/>
          <a:ea typeface="+mn-ea"/>
          <a:cs typeface="Verdana"/>
        </a:defRPr>
      </a:lvl3pPr>
      <a:lvl4pPr marL="572808" indent="-189172" algn="l" defTabSz="380991" rtl="0" eaLnBrk="1" latinLnBrk="0" hangingPunct="1">
        <a:lnSpc>
          <a:spcPct val="110000"/>
        </a:lnSpc>
        <a:spcBef>
          <a:spcPts val="0"/>
        </a:spcBef>
        <a:spcAft>
          <a:spcPts val="501"/>
        </a:spcAft>
        <a:buClr>
          <a:schemeClr val="tx1"/>
        </a:buClr>
        <a:buFont typeface="Lucida Grande"/>
        <a:buChar char="-"/>
        <a:defRPr sz="1167" b="0" i="0" kern="1200">
          <a:solidFill>
            <a:schemeClr val="tx1"/>
          </a:solidFill>
          <a:latin typeface="Verdana"/>
          <a:ea typeface="+mn-ea"/>
          <a:cs typeface="Verdana"/>
        </a:defRPr>
      </a:lvl4pPr>
      <a:lvl5pPr marL="760657" indent="-187849" algn="l" defTabSz="380991" rtl="0" eaLnBrk="1" latinLnBrk="0" hangingPunct="1">
        <a:lnSpc>
          <a:spcPct val="110000"/>
        </a:lnSpc>
        <a:spcBef>
          <a:spcPts val="0"/>
        </a:spcBef>
        <a:spcAft>
          <a:spcPts val="501"/>
        </a:spcAft>
        <a:buClr>
          <a:schemeClr val="tx1"/>
        </a:buClr>
        <a:buFont typeface="Lucida Grande"/>
        <a:buChar char="-"/>
        <a:defRPr sz="1167" b="0" i="0" kern="1200">
          <a:solidFill>
            <a:schemeClr val="tx1"/>
          </a:solidFill>
          <a:latin typeface="Verdana"/>
          <a:ea typeface="+mn-ea"/>
          <a:cs typeface="Verdana"/>
        </a:defRPr>
      </a:lvl5pPr>
      <a:lvl6pPr marL="2095442" indent="-190495" algn="l" defTabSz="380991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32" indent="-190495" algn="l" defTabSz="380991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422" indent="-190495" algn="l" defTabSz="380991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412" indent="-190495" algn="l" defTabSz="380991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91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1pPr>
      <a:lvl2pPr marL="380991" algn="l" defTabSz="380991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761979" algn="l" defTabSz="380991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142968" algn="l" defTabSz="380991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4pPr>
      <a:lvl5pPr marL="1523957" algn="l" defTabSz="380991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5pPr>
      <a:lvl6pPr marL="1904947" algn="l" defTabSz="380991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85937" algn="l" defTabSz="380991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666927" algn="l" defTabSz="380991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3047916" algn="l" defTabSz="380991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905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143000"/>
            <a:ext cx="7772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ight Triangle 8"/>
          <p:cNvSpPr/>
          <p:nvPr/>
        </p:nvSpPr>
        <p:spPr bwMode="hidden">
          <a:xfrm rot="5400000">
            <a:off x="415138" y="-415130"/>
            <a:ext cx="587375" cy="1417639"/>
          </a:xfrm>
          <a:prstGeom prst="rtTriangle">
            <a:avLst/>
          </a:prstGeom>
          <a:solidFill>
            <a:srgbClr val="FF6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/>
            </a:endParaRPr>
          </a:p>
        </p:txBody>
      </p:sp>
      <p:pic>
        <p:nvPicPr>
          <p:cNvPr id="1032" name="Picture 10" descr="APMT_Tag_Hor_ColorPos_PNG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872" y="5207000"/>
            <a:ext cx="35639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199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sldNum="0"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FF6319"/>
          </a:solidFill>
          <a:latin typeface="Verdana"/>
          <a:ea typeface="+mj-ea"/>
          <a:cs typeface="Verdana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319"/>
          </a:solidFill>
          <a:latin typeface="Verdana" pitchFamily="34" charset="0"/>
        </a:defRPr>
      </a:lvl9pPr>
    </p:titleStyle>
    <p:bodyStyle>
      <a:lvl1pPr algn="l" defTabSz="457200" rtl="0" eaLnBrk="0" fontAlgn="base" hangingPunct="0">
        <a:lnSpc>
          <a:spcPct val="110000"/>
        </a:lnSpc>
        <a:spcBef>
          <a:spcPct val="0"/>
        </a:spcBef>
        <a:spcAft>
          <a:spcPts val="1200"/>
        </a:spcAft>
        <a:buClr>
          <a:srgbClr val="FF6319"/>
        </a:buClr>
        <a:buFont typeface="Arial" charset="0"/>
        <a:defRPr kern="1200">
          <a:solidFill>
            <a:schemeClr val="tx1"/>
          </a:solidFill>
          <a:latin typeface="Verdana"/>
          <a:ea typeface="+mn-ea"/>
          <a:cs typeface="Verdana"/>
        </a:defRPr>
      </a:lvl1pPr>
      <a:lvl2pPr marL="225425" indent="-225425" algn="l" defTabSz="457200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rgbClr val="FF6319"/>
        </a:buClr>
        <a:buFont typeface="Arial" charset="0"/>
        <a:buChar char="•"/>
        <a:defRPr kern="1200">
          <a:solidFill>
            <a:schemeClr val="tx1"/>
          </a:solidFill>
          <a:latin typeface="Verdana"/>
          <a:ea typeface="+mn-ea"/>
          <a:cs typeface="Verdana"/>
        </a:defRPr>
      </a:lvl2pPr>
      <a:lvl3pPr marL="460375" indent="-234950" algn="l" defTabSz="457200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chemeClr val="tx1"/>
        </a:buClr>
        <a:buFont typeface="Lucida Grande"/>
        <a:buChar char="-"/>
        <a:defRPr sz="1600" kern="1200">
          <a:solidFill>
            <a:schemeClr val="tx1"/>
          </a:solidFill>
          <a:latin typeface="Verdana"/>
          <a:ea typeface="+mn-ea"/>
          <a:cs typeface="Verdana"/>
        </a:defRPr>
      </a:lvl3pPr>
      <a:lvl4pPr marL="687388" indent="-227013" algn="l" defTabSz="457200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chemeClr val="tx1"/>
        </a:buClr>
        <a:buFont typeface="Lucida Grande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912813" indent="-225425" algn="l" defTabSz="457200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chemeClr val="tx1"/>
        </a:buClr>
        <a:buFont typeface="Lucida Grande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rt of Callao panoramic picture.JPG">
            <a:extLst>
              <a:ext uri="{FF2B5EF4-FFF2-40B4-BE49-F238E27FC236}">
                <a16:creationId xmlns:a16="http://schemas.microsoft.com/office/drawing/2014/main" id="{7337D7A9-D460-4C56-BE4D-4C04B40A23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 l="6947" t="4875" r="40297" b="6866"/>
          <a:stretch/>
        </p:blipFill>
        <p:spPr>
          <a:xfrm>
            <a:off x="4" y="0"/>
            <a:ext cx="9143996" cy="47953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5D35A0-D224-4AF4-97C2-9EEF44236AEC}"/>
              </a:ext>
            </a:extLst>
          </p:cNvPr>
          <p:cNvSpPr/>
          <p:nvPr/>
        </p:nvSpPr>
        <p:spPr>
          <a:xfrm>
            <a:off x="22434" y="4760893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2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PLAN DE NEGOCIOS 2018</a:t>
            </a:r>
          </a:p>
          <a:p>
            <a:r>
              <a:rPr lang="es-PE" sz="24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APM Terminals Callao</a:t>
            </a:r>
            <a:endParaRPr lang="es-PE" sz="16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8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EE7B370-9F4D-4622-8FD9-28CDAFC4B3F7}"/>
              </a:ext>
            </a:extLst>
          </p:cNvPr>
          <p:cNvGrpSpPr/>
          <p:nvPr/>
        </p:nvGrpSpPr>
        <p:grpSpPr>
          <a:xfrm>
            <a:off x="161484" y="1076927"/>
            <a:ext cx="8496944" cy="3936099"/>
            <a:chOff x="1062054" y="1125214"/>
            <a:chExt cx="6930326" cy="39401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27DF8D-F4D0-469D-99B0-9EC4095AC77F}"/>
                </a:ext>
              </a:extLst>
            </p:cNvPr>
            <p:cNvSpPr txBox="1"/>
            <p:nvPr/>
          </p:nvSpPr>
          <p:spPr>
            <a:xfrm>
              <a:off x="2076110" y="1150474"/>
              <a:ext cx="2375877" cy="374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619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917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Verdana"/>
                  <a:cs typeface="Verdana"/>
                </a:rPr>
                <a:t>Volúmenes de Carga General (TN)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122F9A-9B05-4DFB-9F8B-D82E69F7FFED}"/>
                </a:ext>
              </a:extLst>
            </p:cNvPr>
            <p:cNvSpPr txBox="1"/>
            <p:nvPr/>
          </p:nvSpPr>
          <p:spPr>
            <a:xfrm>
              <a:off x="5936775" y="1125214"/>
              <a:ext cx="1595790" cy="374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619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917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Verdana"/>
                  <a:cs typeface="Verdana"/>
                </a:rPr>
                <a:t>Distribución de Carga (%)</a:t>
              </a:r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E59FF39D-8AEA-40CA-8C99-BB2AFE8331E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01083779"/>
                </p:ext>
              </p:extLst>
            </p:nvPr>
          </p:nvGraphicFramePr>
          <p:xfrm>
            <a:off x="1062054" y="1357333"/>
            <a:ext cx="4210253" cy="34203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7797F2AD-0F35-42EB-B0C1-3F6678EF089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83725178"/>
                </p:ext>
              </p:extLst>
            </p:nvPr>
          </p:nvGraphicFramePr>
          <p:xfrm>
            <a:off x="5375590" y="1376323"/>
            <a:ext cx="2616790" cy="36890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A8A25B4D-229B-46EC-AE7F-AADFA86617BF}"/>
              </a:ext>
            </a:extLst>
          </p:cNvPr>
          <p:cNvSpPr txBox="1">
            <a:spLocks/>
          </p:cNvSpPr>
          <p:nvPr/>
        </p:nvSpPr>
        <p:spPr>
          <a:xfrm>
            <a:off x="1638138" y="121196"/>
            <a:ext cx="6450828" cy="57606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80985" fontAlgn="auto">
              <a:lnSpc>
                <a:spcPct val="90000"/>
              </a:lnSpc>
              <a:spcAft>
                <a:spcPts val="0"/>
              </a:spcAft>
              <a:defRPr/>
            </a:pPr>
            <a:endParaRPr lang="es-ES" sz="333" dirty="0">
              <a:solidFill>
                <a:srgbClr val="FF6600"/>
              </a:solidFill>
              <a:latin typeface="Verdana"/>
              <a:cs typeface="Verdana"/>
            </a:endParaRPr>
          </a:p>
          <a:p>
            <a:pPr defTabSz="380985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1417" dirty="0">
                <a:solidFill>
                  <a:prstClr val="black"/>
                </a:solidFill>
                <a:latin typeface="Verdana"/>
                <a:cs typeface="Verdana"/>
              </a:rPr>
              <a:t>   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1BBA44-AC21-4407-B70D-36A00DA19999}"/>
              </a:ext>
            </a:extLst>
          </p:cNvPr>
          <p:cNvSpPr/>
          <p:nvPr/>
        </p:nvSpPr>
        <p:spPr>
          <a:xfrm>
            <a:off x="1072876" y="314041"/>
            <a:ext cx="7420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Incremento de carga general </a:t>
            </a:r>
          </a:p>
        </p:txBody>
      </p:sp>
      <p:sp>
        <p:nvSpPr>
          <p:cNvPr id="14" name="Rectangle 95">
            <a:extLst>
              <a:ext uri="{FF2B5EF4-FFF2-40B4-BE49-F238E27FC236}">
                <a16:creationId xmlns:a16="http://schemas.microsoft.com/office/drawing/2014/main" id="{8F4F1075-6F56-43E4-B604-B44455D391B0}"/>
              </a:ext>
            </a:extLst>
          </p:cNvPr>
          <p:cNvSpPr/>
          <p:nvPr/>
        </p:nvSpPr>
        <p:spPr>
          <a:xfrm>
            <a:off x="765551" y="4725631"/>
            <a:ext cx="3291101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+mn-lt"/>
                <a:cs typeface="+mn-cs"/>
              </a:rPr>
              <a:t>+ 10.92% vs. el 2016</a:t>
            </a:r>
            <a:endParaRPr lang="es-PE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B88DE4-3574-4CA0-B1AF-20BBAA955F18}"/>
              </a:ext>
            </a:extLst>
          </p:cNvPr>
          <p:cNvSpPr txBox="1"/>
          <p:nvPr/>
        </p:nvSpPr>
        <p:spPr>
          <a:xfrm>
            <a:off x="4317720" y="4761035"/>
            <a:ext cx="1482900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100" b="1" dirty="0">
                <a:latin typeface="+mn-lt"/>
              </a:rPr>
              <a:t>2016: 9,940</a:t>
            </a:r>
          </a:p>
          <a:p>
            <a:pPr algn="ctr"/>
            <a:r>
              <a:rPr lang="es-PE" sz="1100" b="1" dirty="0">
                <a:latin typeface="+mn-lt"/>
              </a:rPr>
              <a:t>2017: 11,026</a:t>
            </a:r>
          </a:p>
        </p:txBody>
      </p:sp>
    </p:spTree>
    <p:extLst>
      <p:ext uri="{BB962C8B-B14F-4D97-AF65-F5344CB8AC3E}">
        <p14:creationId xmlns:p14="http://schemas.microsoft.com/office/powerpoint/2010/main" val="339304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3EE1-0A59-4D78-99D3-AABB6E52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/>
              <a:t>Incremento de carga </a:t>
            </a:r>
            <a:r>
              <a:rPr lang="es-PE" b="1" dirty="0" err="1"/>
              <a:t>contenedorizada</a:t>
            </a:r>
            <a:r>
              <a:rPr lang="es-PE" b="1" dirty="0"/>
              <a:t> (*)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DFB533-DD01-4887-860D-D785AA270236}"/>
              </a:ext>
            </a:extLst>
          </p:cNvPr>
          <p:cNvSpPr/>
          <p:nvPr/>
        </p:nvSpPr>
        <p:spPr>
          <a:xfrm>
            <a:off x="1590904" y="5921032"/>
            <a:ext cx="474670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Los TEU movilizados se han incrementado en </a:t>
            </a:r>
            <a:r>
              <a:rPr lang="es-PE" sz="900">
                <a:latin typeface="Verdana" pitchFamily="34" charset="0"/>
                <a:ea typeface="Verdana" pitchFamily="34" charset="0"/>
                <a:cs typeface="Verdana" pitchFamily="34" charset="0"/>
              </a:rPr>
              <a:t>un 5% </a:t>
            </a:r>
            <a:r>
              <a:rPr lang="es-PE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respecto al 2016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432743-D664-4634-8D6B-9437F31E3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878998"/>
              </p:ext>
            </p:extLst>
          </p:nvPr>
        </p:nvGraphicFramePr>
        <p:xfrm>
          <a:off x="6012160" y="5916722"/>
          <a:ext cx="2525278" cy="62179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525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43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PE" sz="1700" b="1" kern="1200" dirty="0">
                          <a:effectLst/>
                        </a:rPr>
                        <a:t>Incremento  2016 - 2017</a:t>
                      </a:r>
                      <a:endParaRPr lang="es-PE" sz="1700" b="1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3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PE" sz="1700" b="1" kern="1200" dirty="0">
                          <a:effectLst/>
                        </a:rPr>
                        <a:t>5 %</a:t>
                      </a:r>
                      <a:endParaRPr lang="es-PE" sz="1700" b="1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B8BF88-811F-4B76-8C65-C5A75BAC17F6}"/>
              </a:ext>
            </a:extLst>
          </p:cNvPr>
          <p:cNvSpPr txBox="1"/>
          <p:nvPr/>
        </p:nvSpPr>
        <p:spPr>
          <a:xfrm>
            <a:off x="3416029" y="1602863"/>
            <a:ext cx="285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t>TEU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D3CD4C-9854-44D4-BEB3-D616B395F3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711295"/>
              </p:ext>
            </p:extLst>
          </p:nvPr>
        </p:nvGraphicFramePr>
        <p:xfrm>
          <a:off x="1079612" y="1224960"/>
          <a:ext cx="6660740" cy="350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95">
            <a:extLst>
              <a:ext uri="{FF2B5EF4-FFF2-40B4-BE49-F238E27FC236}">
                <a16:creationId xmlns:a16="http://schemas.microsoft.com/office/drawing/2014/main" id="{3DB09B88-00AE-4B34-83F6-DD5EA48FDEE1}"/>
              </a:ext>
            </a:extLst>
          </p:cNvPr>
          <p:cNvSpPr/>
          <p:nvPr/>
        </p:nvSpPr>
        <p:spPr>
          <a:xfrm>
            <a:off x="1079612" y="4868538"/>
            <a:ext cx="2610992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+mn-lt"/>
                <a:cs typeface="+mn-cs"/>
              </a:rPr>
              <a:t>+ 5% vs. el 2016</a:t>
            </a:r>
            <a:endParaRPr lang="es-PE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028CF-AC83-4C15-886E-E3790FCCE917}"/>
              </a:ext>
            </a:extLst>
          </p:cNvPr>
          <p:cNvSpPr txBox="1"/>
          <p:nvPr/>
        </p:nvSpPr>
        <p:spPr>
          <a:xfrm>
            <a:off x="4067944" y="5161756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(*) sin </a:t>
            </a:r>
            <a:r>
              <a:rPr lang="es-PE" sz="1100" dirty="0" err="1"/>
              <a:t>reestibas</a:t>
            </a:r>
            <a:endParaRPr lang="es-PE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31D8A-D130-48B9-B9D7-31C1E5DB54A3}"/>
              </a:ext>
            </a:extLst>
          </p:cNvPr>
          <p:cNvSpPr txBox="1"/>
          <p:nvPr/>
        </p:nvSpPr>
        <p:spPr>
          <a:xfrm>
            <a:off x="6804248" y="4653094"/>
            <a:ext cx="1482900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100" b="1" dirty="0">
                <a:latin typeface="+mn-lt"/>
              </a:rPr>
              <a:t>2016: 871</a:t>
            </a:r>
          </a:p>
          <a:p>
            <a:pPr algn="ctr"/>
            <a:r>
              <a:rPr lang="es-PE" sz="1100" b="1" dirty="0">
                <a:latin typeface="+mn-lt"/>
              </a:rPr>
              <a:t>2017: 960</a:t>
            </a:r>
          </a:p>
        </p:txBody>
      </p:sp>
    </p:spTree>
    <p:extLst>
      <p:ext uri="{BB962C8B-B14F-4D97-AF65-F5344CB8AC3E}">
        <p14:creationId xmlns:p14="http://schemas.microsoft.com/office/powerpoint/2010/main" val="3930084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1A2EFB-D8E6-4196-8437-E92307C69DF4}"/>
              </a:ext>
            </a:extLst>
          </p:cNvPr>
          <p:cNvSpPr/>
          <p:nvPr/>
        </p:nvSpPr>
        <p:spPr>
          <a:xfrm>
            <a:off x="1072876" y="314041"/>
            <a:ext cx="7420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Disminución de naves atendidas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59AF8A2-5E39-45CF-B847-343298A538DB}"/>
              </a:ext>
            </a:extLst>
          </p:cNvPr>
          <p:cNvGrpSpPr/>
          <p:nvPr/>
        </p:nvGrpSpPr>
        <p:grpSpPr>
          <a:xfrm>
            <a:off x="680374" y="1132103"/>
            <a:ext cx="7357216" cy="3614724"/>
            <a:chOff x="449608" y="1801963"/>
            <a:chExt cx="7617623" cy="33749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4E942F-CDFE-4492-B4AC-8327881934EB}"/>
                </a:ext>
              </a:extLst>
            </p:cNvPr>
            <p:cNvSpPr txBox="1"/>
            <p:nvPr/>
          </p:nvSpPr>
          <p:spPr>
            <a:xfrm>
              <a:off x="1359189" y="1801963"/>
              <a:ext cx="66691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Verdana"/>
                  <a:cs typeface="Verdana"/>
                </a:rPr>
                <a:t>Número de naves atendidas</a:t>
              </a:r>
            </a:p>
          </p:txBody>
        </p:sp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A9184402-CE24-4E71-BD3A-FECC1546B0B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28705238"/>
                </p:ext>
              </p:extLst>
            </p:nvPr>
          </p:nvGraphicFramePr>
          <p:xfrm>
            <a:off x="449608" y="1817152"/>
            <a:ext cx="4242692" cy="33597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A5EB97AB-93F3-4370-9738-1E4BD06FF2C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1390386"/>
                </p:ext>
              </p:extLst>
            </p:nvPr>
          </p:nvGraphicFramePr>
          <p:xfrm>
            <a:off x="5398387" y="2135768"/>
            <a:ext cx="2668844" cy="3025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F0C2FA-7B1E-4B8F-8E96-A8F02C29E9BF}"/>
                </a:ext>
              </a:extLst>
            </p:cNvPr>
            <p:cNvSpPr/>
            <p:nvPr/>
          </p:nvSpPr>
          <p:spPr>
            <a:xfrm>
              <a:off x="5694046" y="2188425"/>
              <a:ext cx="111258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000" b="1" dirty="0">
                  <a:solidFill>
                    <a:prstClr val="black"/>
                  </a:solidFill>
                  <a:latin typeface="+mn-lt"/>
                  <a:cs typeface="+mn-cs"/>
                </a:rPr>
                <a:t>2,035</a:t>
              </a:r>
              <a:r>
                <a:rPr lang="es-PE" sz="11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s-PE" sz="1000" b="1" dirty="0">
                  <a:solidFill>
                    <a:prstClr val="black"/>
                  </a:solidFill>
                  <a:latin typeface="+mn-lt"/>
                  <a:cs typeface="+mn-cs"/>
                </a:rPr>
                <a:t>naves</a:t>
              </a: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94E0094D-E79C-4418-8584-DE73CE4233D1}"/>
                </a:ext>
              </a:extLst>
            </p:cNvPr>
            <p:cNvSpPr/>
            <p:nvPr/>
          </p:nvSpPr>
          <p:spPr>
            <a:xfrm>
              <a:off x="6843794" y="2188425"/>
              <a:ext cx="11125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000" b="1" dirty="0">
                  <a:solidFill>
                    <a:prstClr val="black"/>
                  </a:solidFill>
                  <a:latin typeface="+mn-lt"/>
                  <a:cs typeface="+mn-cs"/>
                </a:rPr>
                <a:t>1,985 naves</a:t>
              </a:r>
            </a:p>
          </p:txBody>
        </p:sp>
      </p:grp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7A03B21-A431-4B6B-AF94-84C78E9039D8}"/>
              </a:ext>
            </a:extLst>
          </p:cNvPr>
          <p:cNvCxnSpPr>
            <a:cxnSpLocks/>
          </p:cNvCxnSpPr>
          <p:nvPr/>
        </p:nvCxnSpPr>
        <p:spPr>
          <a:xfrm>
            <a:off x="5190431" y="2068207"/>
            <a:ext cx="0" cy="2448272"/>
          </a:xfrm>
          <a:prstGeom prst="line">
            <a:avLst/>
          </a:prstGeom>
          <a:ln w="635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42A507F-78DD-4AD1-9FAC-2497448F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876" y="4825141"/>
            <a:ext cx="7167346" cy="192599"/>
          </a:xfrm>
        </p:spPr>
        <p:txBody>
          <a:bodyPr>
            <a:normAutofit/>
          </a:bodyPr>
          <a:lstStyle/>
          <a:p>
            <a:r>
              <a:rPr lang="es-ES" sz="1200" dirty="0">
                <a:solidFill>
                  <a:schemeClr val="tx1"/>
                </a:solidFill>
              </a:rPr>
              <a:t>El número de naves atendidas se redujo en 2%</a:t>
            </a:r>
            <a:endParaRPr lang="es-P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9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6B17A73-AFED-48AF-992A-CBE9717E1F95}"/>
              </a:ext>
            </a:extLst>
          </p:cNvPr>
          <p:cNvSpPr/>
          <p:nvPr/>
        </p:nvSpPr>
        <p:spPr>
          <a:xfrm>
            <a:off x="1187624" y="196205"/>
            <a:ext cx="7420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NSP productividad en carga general</a:t>
            </a: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26AA18FB-A81E-4BB9-8F83-E3C61D7582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450129"/>
              </p:ext>
            </p:extLst>
          </p:nvPr>
        </p:nvGraphicFramePr>
        <p:xfrm>
          <a:off x="1685925" y="1273324"/>
          <a:ext cx="5772150" cy="399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1C7555B-1B0A-433D-9AAF-7B537A6C642A}"/>
              </a:ext>
            </a:extLst>
          </p:cNvPr>
          <p:cNvSpPr txBox="1"/>
          <p:nvPr/>
        </p:nvSpPr>
        <p:spPr>
          <a:xfrm>
            <a:off x="2267744" y="5079139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/>
              <a:t>Nota: promedio anual 2017</a:t>
            </a:r>
          </a:p>
        </p:txBody>
      </p:sp>
    </p:spTree>
    <p:extLst>
      <p:ext uri="{BB962C8B-B14F-4D97-AF65-F5344CB8AC3E}">
        <p14:creationId xmlns:p14="http://schemas.microsoft.com/office/powerpoint/2010/main" val="238355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E4AB5-26DE-4E7C-8414-5A8F3F802501}"/>
              </a:ext>
            </a:extLst>
          </p:cNvPr>
          <p:cNvGrpSpPr/>
          <p:nvPr/>
        </p:nvGrpSpPr>
        <p:grpSpPr>
          <a:xfrm>
            <a:off x="1170040" y="1436616"/>
            <a:ext cx="7843676" cy="3769646"/>
            <a:chOff x="1002026" y="1702900"/>
            <a:chExt cx="7850380" cy="395319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57C829-3546-4A39-84E8-C026A91C5C2B}"/>
                </a:ext>
              </a:extLst>
            </p:cNvPr>
            <p:cNvSpPr txBox="1"/>
            <p:nvPr/>
          </p:nvSpPr>
          <p:spPr>
            <a:xfrm>
              <a:off x="1002026" y="1702900"/>
              <a:ext cx="28510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Verdana"/>
                  <a:cs typeface="Verdana"/>
                </a:rPr>
                <a:t>Volumen y productividad de contenedores con grúa pórtico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90E25C-BF57-48C7-9AC8-7311A99D9733}"/>
                </a:ext>
              </a:extLst>
            </p:cNvPr>
            <p:cNvSpPr txBox="1"/>
            <p:nvPr/>
          </p:nvSpPr>
          <p:spPr>
            <a:xfrm>
              <a:off x="5536942" y="1716853"/>
              <a:ext cx="28510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Verdana"/>
                  <a:cs typeface="Verdana"/>
                </a:rPr>
                <a:t>Volumen y productividad de contenedores sin grúa pórtico</a:t>
              </a:r>
            </a:p>
          </p:txBody>
        </p:sp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45ABBFE4-E8F2-4195-BABE-F338811B33C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19908452"/>
                </p:ext>
              </p:extLst>
            </p:nvPr>
          </p:nvGraphicFramePr>
          <p:xfrm>
            <a:off x="4767241" y="2376739"/>
            <a:ext cx="4085165" cy="3279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52FD345-8567-4DA9-865E-68405DD59670}"/>
              </a:ext>
            </a:extLst>
          </p:cNvPr>
          <p:cNvSpPr/>
          <p:nvPr/>
        </p:nvSpPr>
        <p:spPr>
          <a:xfrm>
            <a:off x="1072876" y="314041"/>
            <a:ext cx="7420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Cumplimiento de los NSP para contendores</a:t>
            </a:r>
          </a:p>
        </p:txBody>
      </p:sp>
      <p:pic>
        <p:nvPicPr>
          <p:cNvPr id="1026" name="Chart 1" descr="image003">
            <a:extLst>
              <a:ext uri="{FF2B5EF4-FFF2-40B4-BE49-F238E27FC236}">
                <a16:creationId xmlns:a16="http://schemas.microsoft.com/office/drawing/2014/main" id="{59311B4C-1C90-45EB-A560-D05DE3A6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5" y="2080144"/>
            <a:ext cx="4095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4ACADC-0BE7-419E-8A73-B5AC8D377826}"/>
              </a:ext>
            </a:extLst>
          </p:cNvPr>
          <p:cNvSpPr txBox="1"/>
          <p:nvPr/>
        </p:nvSpPr>
        <p:spPr>
          <a:xfrm>
            <a:off x="712836" y="2091239"/>
            <a:ext cx="7200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1000" b="1" dirty="0">
                <a:latin typeface="+mn-lt"/>
              </a:rPr>
              <a:t>Miles</a:t>
            </a:r>
          </a:p>
        </p:txBody>
      </p:sp>
    </p:spTree>
    <p:extLst>
      <p:ext uri="{BB962C8B-B14F-4D97-AF65-F5344CB8AC3E}">
        <p14:creationId xmlns:p14="http://schemas.microsoft.com/office/powerpoint/2010/main" val="2477754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CFD2-51F5-439B-B09C-DB13CA70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1561356"/>
            <a:ext cx="7560840" cy="576064"/>
          </a:xfrm>
        </p:spPr>
        <p:txBody>
          <a:bodyPr>
            <a:normAutofit fontScale="90000"/>
          </a:bodyPr>
          <a:lstStyle/>
          <a:p>
            <a:pPr algn="ctr"/>
            <a:br>
              <a:rPr lang="es-PE" sz="2000" dirty="0">
                <a:solidFill>
                  <a:srgbClr val="FF6319"/>
                </a:solidFill>
              </a:rPr>
            </a:br>
            <a:br>
              <a:rPr lang="es-PE" sz="2000" dirty="0">
                <a:solidFill>
                  <a:srgbClr val="FF6319"/>
                </a:solidFill>
              </a:rPr>
            </a:br>
            <a:r>
              <a:rPr lang="es-ES" sz="1300" dirty="0">
                <a:solidFill>
                  <a:schemeClr val="tx1"/>
                </a:solidFill>
              </a:rPr>
              <a:t>Evolución histórica de accidentes desde el inicio de la explotación hasta el año 2017.</a:t>
            </a:r>
            <a:br>
              <a:rPr lang="es-PE" dirty="0"/>
            </a:br>
            <a:endParaRPr lang="es-P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11D84-B546-4880-B199-C367B61B6B19}"/>
              </a:ext>
            </a:extLst>
          </p:cNvPr>
          <p:cNvSpPr/>
          <p:nvPr/>
        </p:nvSpPr>
        <p:spPr>
          <a:xfrm>
            <a:off x="1072876" y="314041"/>
            <a:ext cx="7420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Reducción de accidentes en 43%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E8E0BBB-0E45-44E8-95C2-CF125B4C9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929908"/>
              </p:ext>
            </p:extLst>
          </p:nvPr>
        </p:nvGraphicFramePr>
        <p:xfrm>
          <a:off x="1276351" y="2065412"/>
          <a:ext cx="6591298" cy="252412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30122">
                  <a:extLst>
                    <a:ext uri="{9D8B030D-6E8A-4147-A177-3AD203B41FA5}">
                      <a16:colId xmlns:a16="http://schemas.microsoft.com/office/drawing/2014/main" val="2514082218"/>
                    </a:ext>
                  </a:extLst>
                </a:gridCol>
                <a:gridCol w="1001852">
                  <a:extLst>
                    <a:ext uri="{9D8B030D-6E8A-4147-A177-3AD203B41FA5}">
                      <a16:colId xmlns:a16="http://schemas.microsoft.com/office/drawing/2014/main" val="296591291"/>
                    </a:ext>
                  </a:extLst>
                </a:gridCol>
                <a:gridCol w="1077942">
                  <a:extLst>
                    <a:ext uri="{9D8B030D-6E8A-4147-A177-3AD203B41FA5}">
                      <a16:colId xmlns:a16="http://schemas.microsoft.com/office/drawing/2014/main" val="3995729718"/>
                    </a:ext>
                  </a:extLst>
                </a:gridCol>
                <a:gridCol w="1131839">
                  <a:extLst>
                    <a:ext uri="{9D8B030D-6E8A-4147-A177-3AD203B41FA5}">
                      <a16:colId xmlns:a16="http://schemas.microsoft.com/office/drawing/2014/main" val="3196831391"/>
                    </a:ext>
                  </a:extLst>
                </a:gridCol>
                <a:gridCol w="1131839">
                  <a:extLst>
                    <a:ext uri="{9D8B030D-6E8A-4147-A177-3AD203B41FA5}">
                      <a16:colId xmlns:a16="http://schemas.microsoft.com/office/drawing/2014/main" val="3434252417"/>
                    </a:ext>
                  </a:extLst>
                </a:gridCol>
                <a:gridCol w="1017704">
                  <a:extLst>
                    <a:ext uri="{9D8B030D-6E8A-4147-A177-3AD203B41FA5}">
                      <a16:colId xmlns:a16="http://schemas.microsoft.com/office/drawing/2014/main" val="292420866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INDICADOR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2013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2014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2015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2016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2017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534202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NÚMERO DE ACCIDENTES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27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12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53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35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20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584042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effectLst/>
                        </a:rPr>
                        <a:t>NÚMERO DE PERSONAS HERIDAS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27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12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53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35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20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335165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NÚMERO DE PERSONAS FALLECIDAS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82159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ACCIDENTE TIPO 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N.A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N.A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N.A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106679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ACCIDENTE TIPO B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3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08033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ACCIDENTE TIPO C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03505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413F20-EEC9-45DA-9ABD-8F1C2AF40AD7}"/>
              </a:ext>
            </a:extLst>
          </p:cNvPr>
          <p:cNvSpPr txBox="1"/>
          <p:nvPr/>
        </p:nvSpPr>
        <p:spPr>
          <a:xfrm>
            <a:off x="1276351" y="473965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hangingPunct="0"/>
            <a:r>
              <a:rPr lang="es-PE" altLang="es-P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 Tipo A: accidente con daños materiales</a:t>
            </a:r>
            <a:endParaRPr lang="es-PE" altLang="es-PE" sz="900" dirty="0"/>
          </a:p>
          <a:p>
            <a:pPr lvl="0" defTabSz="914400" eaLnBrk="0" hangingPunct="0"/>
            <a:r>
              <a:rPr lang="es-PE" altLang="es-P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 Tipo B: accidente con daños materiales y heridos</a:t>
            </a:r>
            <a:endParaRPr lang="es-PE" altLang="es-PE" sz="900" dirty="0"/>
          </a:p>
          <a:p>
            <a:pPr lvl="0" defTabSz="914400" eaLnBrk="0" hangingPunct="0"/>
            <a:r>
              <a:rPr lang="es-PE" altLang="es-P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 Tipo C: accidente con daños materiales, heridos y/o fallecidos</a:t>
            </a:r>
            <a:endParaRPr lang="es-PE" altLang="es-PE" sz="900" dirty="0"/>
          </a:p>
          <a:p>
            <a:pPr lvl="0" defTabSz="914400" eaLnBrk="0" hangingPunct="0"/>
            <a:r>
              <a:rPr lang="es-PE" altLang="es-P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(#) Accidente: LTI (incidente con lesión y tiempo perdido)</a:t>
            </a:r>
            <a:r>
              <a:rPr lang="es-PE" altLang="es-PE" sz="9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PE" altLang="es-PE" sz="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72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F804-921F-452A-9B94-9937E950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b="1" dirty="0">
                <a:solidFill>
                  <a:srgbClr val="FF6319"/>
                </a:solidFill>
              </a:rPr>
              <a:t>Cumplimiento de metas de mantenimiento</a:t>
            </a:r>
            <a:endParaRPr lang="es-PE" sz="32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E4661FB-62F2-4DA5-AA98-906F497B68A3}"/>
              </a:ext>
            </a:extLst>
          </p:cNvPr>
          <p:cNvSpPr/>
          <p:nvPr/>
        </p:nvSpPr>
        <p:spPr>
          <a:xfrm>
            <a:off x="1691680" y="1391441"/>
            <a:ext cx="6552728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es-PE" dirty="0"/>
              <a:t>Disponibilidad de balanzas: 100% operativas y certificadas.</a:t>
            </a:r>
            <a:endParaRPr lang="es-PE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35A75A3-EE02-4FA5-B524-399076F33E3B}"/>
              </a:ext>
            </a:extLst>
          </p:cNvPr>
          <p:cNvSpPr/>
          <p:nvPr/>
        </p:nvSpPr>
        <p:spPr>
          <a:xfrm>
            <a:off x="1691680" y="2001135"/>
            <a:ext cx="6477856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es-PE" dirty="0"/>
              <a:t>Disponibilidad de amarraderos para operaciones y defensas al 100%.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15A226-7FE5-4AA3-B3C1-EE25270A9A3A}"/>
              </a:ext>
            </a:extLst>
          </p:cNvPr>
          <p:cNvSpPr/>
          <p:nvPr/>
        </p:nvSpPr>
        <p:spPr>
          <a:xfrm>
            <a:off x="1691680" y="2685617"/>
            <a:ext cx="6552728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es-PE" dirty="0"/>
              <a:t>Cumplimiento de las recomendaciones realizadas por OSITRAN, en las supervisiones efectuadas.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729874D-3406-4A40-9762-20A84FE3A5AF}"/>
              </a:ext>
            </a:extLst>
          </p:cNvPr>
          <p:cNvSpPr/>
          <p:nvPr/>
        </p:nvSpPr>
        <p:spPr>
          <a:xfrm>
            <a:off x="1710291" y="3522863"/>
            <a:ext cx="6552728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es-PE" dirty="0"/>
              <a:t>Optimización de recursos.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D5803A0-227E-4E36-8C8A-BEC611B8D366}"/>
              </a:ext>
            </a:extLst>
          </p:cNvPr>
          <p:cNvSpPr/>
          <p:nvPr/>
        </p:nvSpPr>
        <p:spPr>
          <a:xfrm>
            <a:off x="1691680" y="4225652"/>
            <a:ext cx="6498815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es-PE" dirty="0"/>
              <a:t>Optimización de la vida útil de los equipos reforzando los mantenimientos.</a:t>
            </a:r>
          </a:p>
        </p:txBody>
      </p:sp>
      <p:pic>
        <p:nvPicPr>
          <p:cNvPr id="3076" name="Picture 4" descr="Resultado de imagen para eficiencia icono">
            <a:extLst>
              <a:ext uri="{FF2B5EF4-FFF2-40B4-BE49-F238E27FC236}">
                <a16:creationId xmlns:a16="http://schemas.microsoft.com/office/drawing/2014/main" id="{EDE68F02-1958-4F6B-BC7F-23E4B6ADE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86" y="2012019"/>
            <a:ext cx="673820" cy="6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cumplimiento icono">
            <a:extLst>
              <a:ext uri="{FF2B5EF4-FFF2-40B4-BE49-F238E27FC236}">
                <a16:creationId xmlns:a16="http://schemas.microsoft.com/office/drawing/2014/main" id="{A0CC853F-8E3D-44A4-9D8F-37E9E8051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4" y="2649207"/>
            <a:ext cx="666168" cy="6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costos mantenimiento icon">
            <a:extLst>
              <a:ext uri="{FF2B5EF4-FFF2-40B4-BE49-F238E27FC236}">
                <a16:creationId xmlns:a16="http://schemas.microsoft.com/office/drawing/2014/main" id="{C5753CBD-F0C7-4CFC-9A9E-65A4FAB23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96" y="4153644"/>
            <a:ext cx="715082" cy="7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costos icon">
            <a:extLst>
              <a:ext uri="{FF2B5EF4-FFF2-40B4-BE49-F238E27FC236}">
                <a16:creationId xmlns:a16="http://schemas.microsoft.com/office/drawing/2014/main" id="{347AFAD1-943A-41B5-9D88-729680BAA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80" y="3388506"/>
            <a:ext cx="616336" cy="6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sultado de imagen para operations icon">
            <a:extLst>
              <a:ext uri="{FF2B5EF4-FFF2-40B4-BE49-F238E27FC236}">
                <a16:creationId xmlns:a16="http://schemas.microsoft.com/office/drawing/2014/main" id="{332F8DA5-1F19-424F-837D-720438486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15" y="1228006"/>
            <a:ext cx="707142" cy="7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0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/>
        </p:nvSpPr>
        <p:spPr>
          <a:xfrm>
            <a:off x="152400" y="5410200"/>
            <a:ext cx="304800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BC7D35-6FF8-5243-BAAF-492027864CAD}" type="slidenum">
              <a:rPr lang="en-US" b="1" smtClean="0">
                <a:solidFill>
                  <a:schemeClr val="accent5">
                    <a:lumMod val="50000"/>
                  </a:schemeClr>
                </a:solidFill>
              </a:rPr>
              <a:pPr/>
              <a:t>17</a:t>
            </a:fld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1416" y="271577"/>
            <a:ext cx="7322280" cy="82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3"/>
                </a:solidFill>
                <a:latin typeface="Verdana"/>
                <a:cs typeface="Verdana"/>
              </a:rPr>
              <a:t>Cumplimiento de metas medio ambientales</a:t>
            </a:r>
          </a:p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endParaRPr lang="es-ES" sz="500" dirty="0">
              <a:solidFill>
                <a:srgbClr val="FF6600"/>
              </a:solidFill>
              <a:latin typeface="Verdana"/>
              <a:cs typeface="Verdana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0E4B5A-82DB-4C71-A061-8CE034760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7892"/>
            <a:ext cx="4752528" cy="4352308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Actualización del Estudio de Impacto Ambiental semi detallado.</a:t>
            </a:r>
          </a:p>
          <a:p>
            <a:pPr lvl="0" algn="just">
              <a:lnSpc>
                <a:spcPct val="106000"/>
              </a:lnSpc>
              <a:spcAft>
                <a:spcPts val="0"/>
              </a:spcAft>
            </a:pPr>
            <a:endParaRPr lang="es-PE" sz="14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Aprobación de Memoria Descriptiva e Informe Técnico </a:t>
            </a:r>
            <a:r>
              <a:rPr lang="es-PE" sz="1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Sustentatorio</a:t>
            </a:r>
            <a:r>
              <a:rPr lang="es-PE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(ITS) del equipamiento portuario (Inversiones Complementarias).</a:t>
            </a:r>
          </a:p>
          <a:p>
            <a:pPr lvl="0" algn="just">
              <a:lnSpc>
                <a:spcPct val="106000"/>
              </a:lnSpc>
              <a:spcAft>
                <a:spcPts val="0"/>
              </a:spcAft>
            </a:pPr>
            <a:endParaRPr lang="es-PE" sz="14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1400" dirty="0">
                <a:latin typeface="Verdana" panose="020B0604030504040204" pitchFamily="34" charset="0"/>
                <a:cs typeface="Arial" panose="020B0604020202020204" pitchFamily="34" charset="0"/>
              </a:rPr>
              <a:t>Presentación de Informes socioambientales mensuales correspondientes al ITS y la Memoria Descriptiva.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es-PE" sz="14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1400" dirty="0">
                <a:latin typeface="Verdana" panose="020B0604030504040204" pitchFamily="34" charset="0"/>
                <a:cs typeface="Arial" panose="020B0604020202020204" pitchFamily="34" charset="0"/>
              </a:rPr>
              <a:t>Migración del Sistema de Gestión Integrado.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es-PE" sz="14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1400" dirty="0">
                <a:latin typeface="Verdana" panose="020B0604030504040204" pitchFamily="34" charset="0"/>
                <a:cs typeface="Arial" panose="020B0604020202020204" pitchFamily="34" charset="0"/>
              </a:rPr>
              <a:t>Continuidad de la remediación del pasivo ambiental PA-90 El Chaparral.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es-PE" sz="14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sz="1400" dirty="0"/>
              <a:t>Monitoreos ambientales calidad de agua de mar, aire, ruido ambiental y sedimentos marinos. Monitoreos hidrobiológicos, de mamíferos marinos y de aves.</a:t>
            </a:r>
            <a:endParaRPr lang="es-ES" sz="14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ES" sz="1400" b="1" dirty="0">
              <a:solidFill>
                <a:srgbClr val="0000FF"/>
              </a:solidFill>
            </a:endParaRP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ES" sz="1400" b="1" dirty="0">
              <a:solidFill>
                <a:srgbClr val="0000FF"/>
              </a:solidFill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dirty="0"/>
          </a:p>
        </p:txBody>
      </p:sp>
      <p:pic>
        <p:nvPicPr>
          <p:cNvPr id="4098" name="Picture 2" descr="Resultado de imagen para eia icon">
            <a:extLst>
              <a:ext uri="{FF2B5EF4-FFF2-40B4-BE49-F238E27FC236}">
                <a16:creationId xmlns:a16="http://schemas.microsoft.com/office/drawing/2014/main" id="{5E21767A-2F08-41CC-B083-3EF624CC3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06" y="16333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38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6A935-03A4-43A9-8359-D9631A84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04" y="265212"/>
            <a:ext cx="77724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/>
              <a:t>Evolución histórica anual de tráfico e ingresos</a:t>
            </a:r>
            <a:endParaRPr lang="es-PE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ABDE2-D67A-409E-A943-CB767C64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9388"/>
            <a:ext cx="7772400" cy="2520280"/>
          </a:xfrm>
        </p:spPr>
        <p:txBody>
          <a:bodyPr/>
          <a:lstStyle/>
          <a:p>
            <a:endParaRPr lang="es-PE" sz="1600" dirty="0"/>
          </a:p>
          <a:p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82A022A-9758-47A3-91FD-B9CF783C640C}"/>
              </a:ext>
            </a:extLst>
          </p:cNvPr>
          <p:cNvSpPr/>
          <p:nvPr/>
        </p:nvSpPr>
        <p:spPr>
          <a:xfrm>
            <a:off x="755576" y="1345332"/>
            <a:ext cx="763284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eaLnBrk="0" hangingPunct="0">
              <a:lnSpc>
                <a:spcPct val="90000"/>
              </a:lnSpc>
            </a:pPr>
            <a:r>
              <a:rPr lang="es-PE" sz="1200" dirty="0">
                <a:latin typeface="Verdana"/>
                <a:ea typeface="+mj-ea"/>
                <a:cs typeface="Verdana"/>
              </a:rPr>
              <a:t>Cuadro  No. 5 : Evolución Histórica de Trafico de Naves e Ingresos Portuarios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F8F1391-C01A-499C-B179-1074C6D47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0682"/>
              </p:ext>
            </p:extLst>
          </p:nvPr>
        </p:nvGraphicFramePr>
        <p:xfrm>
          <a:off x="755576" y="2239516"/>
          <a:ext cx="7128786" cy="1986135"/>
        </p:xfrm>
        <a:graphic>
          <a:graphicData uri="http://schemas.openxmlformats.org/drawingml/2006/table">
            <a:tbl>
              <a:tblPr/>
              <a:tblGrid>
                <a:gridCol w="1321285">
                  <a:extLst>
                    <a:ext uri="{9D8B030D-6E8A-4147-A177-3AD203B41FA5}">
                      <a16:colId xmlns:a16="http://schemas.microsoft.com/office/drawing/2014/main" val="1097216327"/>
                    </a:ext>
                  </a:extLst>
                </a:gridCol>
                <a:gridCol w="829643">
                  <a:extLst>
                    <a:ext uri="{9D8B030D-6E8A-4147-A177-3AD203B41FA5}">
                      <a16:colId xmlns:a16="http://schemas.microsoft.com/office/drawing/2014/main" val="2767625069"/>
                    </a:ext>
                  </a:extLst>
                </a:gridCol>
                <a:gridCol w="829643">
                  <a:extLst>
                    <a:ext uri="{9D8B030D-6E8A-4147-A177-3AD203B41FA5}">
                      <a16:colId xmlns:a16="http://schemas.microsoft.com/office/drawing/2014/main" val="1274670204"/>
                    </a:ext>
                  </a:extLst>
                </a:gridCol>
                <a:gridCol w="829643">
                  <a:extLst>
                    <a:ext uri="{9D8B030D-6E8A-4147-A177-3AD203B41FA5}">
                      <a16:colId xmlns:a16="http://schemas.microsoft.com/office/drawing/2014/main" val="2031169934"/>
                    </a:ext>
                  </a:extLst>
                </a:gridCol>
                <a:gridCol w="829643">
                  <a:extLst>
                    <a:ext uri="{9D8B030D-6E8A-4147-A177-3AD203B41FA5}">
                      <a16:colId xmlns:a16="http://schemas.microsoft.com/office/drawing/2014/main" val="114432653"/>
                    </a:ext>
                  </a:extLst>
                </a:gridCol>
                <a:gridCol w="829643">
                  <a:extLst>
                    <a:ext uri="{9D8B030D-6E8A-4147-A177-3AD203B41FA5}">
                      <a16:colId xmlns:a16="http://schemas.microsoft.com/office/drawing/2014/main" val="341589684"/>
                    </a:ext>
                  </a:extLst>
                </a:gridCol>
                <a:gridCol w="829643">
                  <a:extLst>
                    <a:ext uri="{9D8B030D-6E8A-4147-A177-3AD203B41FA5}">
                      <a16:colId xmlns:a16="http://schemas.microsoft.com/office/drawing/2014/main" val="4166132245"/>
                    </a:ext>
                  </a:extLst>
                </a:gridCol>
                <a:gridCol w="829643">
                  <a:extLst>
                    <a:ext uri="{9D8B030D-6E8A-4147-A177-3AD203B41FA5}">
                      <a16:colId xmlns:a16="http://schemas.microsoft.com/office/drawing/2014/main" val="1287052265"/>
                    </a:ext>
                  </a:extLst>
                </a:gridCol>
              </a:tblGrid>
              <a:tr h="2112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14834"/>
                  </a:ext>
                </a:extLst>
              </a:tr>
              <a:tr h="44371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Naves atendidas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598472"/>
                  </a:ext>
                </a:extLst>
              </a:tr>
              <a:tr h="44371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Carga atendida (total de carga)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7,585,382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14,712,913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19,716,592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14,902,424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14,459,850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15,642,110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17,696,012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627926"/>
                  </a:ext>
                </a:extLst>
              </a:tr>
              <a:tr h="44371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Contenedores (Unidades)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163,037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271,972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319,350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332,790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395,754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575,838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624,212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032277"/>
                  </a:ext>
                </a:extLst>
              </a:tr>
              <a:tr h="44371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Carga general (Toneladas)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5,326,735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10,980,250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11,772,756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10,419,177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9,415,641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9,940,914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11,026,198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688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146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E37CEA-8C79-4895-BD42-754D121C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/>
              <a:t>Reducción del número de reclamos en 44% en relación al año 2016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AEB4F8C-5C04-4576-A19B-964DA1F84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274753"/>
              </p:ext>
            </p:extLst>
          </p:nvPr>
        </p:nvGraphicFramePr>
        <p:xfrm>
          <a:off x="1187624" y="1201316"/>
          <a:ext cx="72705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599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6738-AF0D-41FA-9C84-DAE8CA9A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6851-39AE-41CF-B33B-3485837D6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7624" y="1561356"/>
            <a:ext cx="3672408" cy="239466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s-P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Introducción.</a:t>
            </a:r>
          </a:p>
          <a:p>
            <a:pPr lvl="0">
              <a:lnSpc>
                <a:spcPct val="150000"/>
              </a:lnSpc>
            </a:pPr>
            <a:r>
              <a:rPr lang="es-P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Principales indicadores y metas alcanzadas al año 2017.</a:t>
            </a:r>
          </a:p>
          <a:p>
            <a:pPr lvl="0">
              <a:lnSpc>
                <a:spcPct val="150000"/>
              </a:lnSpc>
            </a:pPr>
            <a:r>
              <a:rPr lang="es-P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y Agenda de trabajo para el año 2018.</a:t>
            </a:r>
          </a:p>
          <a:p>
            <a:pPr lvl="0">
              <a:lnSpc>
                <a:spcPct val="150000"/>
              </a:lnSpc>
            </a:pPr>
            <a:r>
              <a:rPr lang="es-P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aspectos relacionados a la Concesión para el año 2018.</a:t>
            </a:r>
          </a:p>
          <a:p>
            <a:pPr lvl="0">
              <a:lnSpc>
                <a:spcPct val="150000"/>
              </a:lnSpc>
            </a:pPr>
            <a:r>
              <a:rPr lang="es-P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Conclusiones.</a:t>
            </a:r>
            <a:endParaRPr lang="es-PE" sz="1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42CD2C-171A-40F5-817B-858520F0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129" y="-23252"/>
            <a:ext cx="4000871" cy="5738252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687A0F86-4952-4823-AAEE-0485642C2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366983"/>
            <a:ext cx="3240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70ABB78-5F64-4363-88B2-ADF93155D135}"/>
              </a:ext>
            </a:extLst>
          </p:cNvPr>
          <p:cNvSpPr/>
          <p:nvPr/>
        </p:nvSpPr>
        <p:spPr>
          <a:xfrm>
            <a:off x="685800" y="1561356"/>
            <a:ext cx="357808" cy="35780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s-ES" dirty="0"/>
              <a:t>1.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3D92E97-89B8-41D1-AD93-6EBAECECF366}"/>
              </a:ext>
            </a:extLst>
          </p:cNvPr>
          <p:cNvSpPr/>
          <p:nvPr/>
        </p:nvSpPr>
        <p:spPr>
          <a:xfrm>
            <a:off x="685800" y="2071564"/>
            <a:ext cx="357808" cy="35780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2.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2AA0CB0-AE6D-4D02-831B-13A182663376}"/>
              </a:ext>
            </a:extLst>
          </p:cNvPr>
          <p:cNvSpPr/>
          <p:nvPr/>
        </p:nvSpPr>
        <p:spPr>
          <a:xfrm>
            <a:off x="685800" y="2577793"/>
            <a:ext cx="357808" cy="35780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3.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F02C060-0C28-4E73-8760-627EC25AB71B}"/>
              </a:ext>
            </a:extLst>
          </p:cNvPr>
          <p:cNvSpPr/>
          <p:nvPr/>
        </p:nvSpPr>
        <p:spPr>
          <a:xfrm>
            <a:off x="685800" y="3088001"/>
            <a:ext cx="357808" cy="35780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4.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830DFA0-D0AD-4A72-9597-A034A68F6867}"/>
              </a:ext>
            </a:extLst>
          </p:cNvPr>
          <p:cNvSpPr/>
          <p:nvPr/>
        </p:nvSpPr>
        <p:spPr>
          <a:xfrm>
            <a:off x="686341" y="3598209"/>
            <a:ext cx="357808" cy="35780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040667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E37CEA-8C79-4895-BD42-754D121C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/>
              <a:t>Reducción de montos reclamados en 40% en relación al año 2016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40A282-57CB-44AA-A99C-F110D27ADD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004652"/>
              </p:ext>
            </p:extLst>
          </p:nvPr>
        </p:nvGraphicFramePr>
        <p:xfrm>
          <a:off x="1691680" y="1273324"/>
          <a:ext cx="658546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0896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A917-E9A5-4C2C-896A-2454B440B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3. Objetivos y Agenda de trabajo para el 2018.</a:t>
            </a:r>
          </a:p>
        </p:txBody>
      </p:sp>
    </p:spTree>
    <p:extLst>
      <p:ext uri="{BB962C8B-B14F-4D97-AF65-F5344CB8AC3E}">
        <p14:creationId xmlns:p14="http://schemas.microsoft.com/office/powerpoint/2010/main" val="572514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DEBC-BC61-454C-B0B5-CFC923FD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9228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Objetivos/iniciativas Operacionales</a:t>
            </a:r>
            <a:endParaRPr lang="es-PE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F720AB6-61D7-4F0E-A042-9AA2415592CA}"/>
              </a:ext>
            </a:extLst>
          </p:cNvPr>
          <p:cNvGraphicFramePr/>
          <p:nvPr>
            <p:extLst/>
          </p:nvPr>
        </p:nvGraphicFramePr>
        <p:xfrm>
          <a:off x="971600" y="1171228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290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DEBC-BC61-454C-B0B5-CFC923FD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9228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Objetivos Medio Ambientales</a:t>
            </a:r>
            <a:endParaRPr lang="es-PE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9257578-37CD-4D0E-AAFF-6C0A0588E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658381"/>
              </p:ext>
            </p:extLst>
          </p:nvPr>
        </p:nvGraphicFramePr>
        <p:xfrm>
          <a:off x="467544" y="1222028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543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D27077-6665-44F8-9BB6-E9B83886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1598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Objetivos de mantenimiento</a:t>
            </a:r>
            <a:endParaRPr lang="es-PE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A324A35-7D6C-476B-8809-822C10B2F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205248"/>
              </p:ext>
            </p:extLst>
          </p:nvPr>
        </p:nvGraphicFramePr>
        <p:xfrm>
          <a:off x="971600" y="1171228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06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D27077-6665-44F8-9BB6-E9B83886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97719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Objetivos comerciales</a:t>
            </a:r>
            <a:endParaRPr lang="es-PE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E0594CB-A3A0-4400-9F8B-9C927BE66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49599"/>
              </p:ext>
            </p:extLst>
          </p:nvPr>
        </p:nvGraphicFramePr>
        <p:xfrm>
          <a:off x="971600" y="1171228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956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4C3F-1CA3-4779-88A7-6AA05F8A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6319"/>
                </a:solidFill>
              </a:rPr>
              <a:t>Objetivos administrativos y financieros</a:t>
            </a:r>
            <a:endParaRPr lang="es-PE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E24AFC9-6932-4FB2-B77B-B8788067C3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392985"/>
              </p:ext>
            </p:extLst>
          </p:nvPr>
        </p:nvGraphicFramePr>
        <p:xfrm>
          <a:off x="971600" y="1171228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214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4C3F-1CA3-4779-88A7-6AA05F8A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6319"/>
                </a:solidFill>
              </a:rPr>
              <a:t>Inversiones adicionales 2018</a:t>
            </a:r>
            <a:endParaRPr lang="es-PE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E24AFC9-6932-4FB2-B77B-B8788067C3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829562"/>
              </p:ext>
            </p:extLst>
          </p:nvPr>
        </p:nvGraphicFramePr>
        <p:xfrm>
          <a:off x="971600" y="1171228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392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A917-E9A5-4C2C-896A-2454B440B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s-PE" dirty="0"/>
              <a:t>4. </a:t>
            </a:r>
            <a:r>
              <a:rPr lang="es-P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aspectos relacionados a la Concesión para el año 2018.</a:t>
            </a:r>
          </a:p>
        </p:txBody>
      </p:sp>
    </p:spTree>
    <p:extLst>
      <p:ext uri="{BB962C8B-B14F-4D97-AF65-F5344CB8AC3E}">
        <p14:creationId xmlns:p14="http://schemas.microsoft.com/office/powerpoint/2010/main" val="1262509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8619-4009-4D19-BDDE-ABED136B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/>
              <a:t>TEMAS CRÍTICOS: Necesidad de optimización del diseño</a:t>
            </a:r>
            <a:r>
              <a:rPr lang="es-PE" dirty="0"/>
              <a:t> 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D929788-2E5F-463E-A8EA-D1E19718D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82" y="2339567"/>
            <a:ext cx="3651799" cy="2318133"/>
          </a:xfrm>
          <a:prstGeom prst="rect">
            <a:avLst/>
          </a:prstGeom>
        </p:spPr>
      </p:pic>
      <p:sp>
        <p:nvSpPr>
          <p:cNvPr id="6" name="12 CuadroTexto">
            <a:extLst>
              <a:ext uri="{FF2B5EF4-FFF2-40B4-BE49-F238E27FC236}">
                <a16:creationId xmlns:a16="http://schemas.microsoft.com/office/drawing/2014/main" id="{F7A6AE68-1E52-4CC9-8DB7-F1138128FE01}"/>
              </a:ext>
            </a:extLst>
          </p:cNvPr>
          <p:cNvSpPr txBox="1"/>
          <p:nvPr/>
        </p:nvSpPr>
        <p:spPr>
          <a:xfrm>
            <a:off x="490619" y="1141502"/>
            <a:ext cx="816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>
                <a:solidFill>
                  <a:schemeClr val="accent2"/>
                </a:solidFill>
              </a:rPr>
              <a:t>Se perderá capacidad para manejar carga general</a:t>
            </a:r>
            <a:r>
              <a:rPr lang="es-ES" sz="2000" dirty="0">
                <a:solidFill>
                  <a:schemeClr val="accent2"/>
                </a:solidFill>
              </a:rPr>
              <a:t>, de 14 millones de toneladas a 7 millones de toneladas.</a:t>
            </a:r>
          </a:p>
        </p:txBody>
      </p:sp>
      <p:sp>
        <p:nvSpPr>
          <p:cNvPr id="8" name="20 CuadroTexto">
            <a:extLst>
              <a:ext uri="{FF2B5EF4-FFF2-40B4-BE49-F238E27FC236}">
                <a16:creationId xmlns:a16="http://schemas.microsoft.com/office/drawing/2014/main" id="{610E69F3-5126-4959-AA4E-A354EEB3513D}"/>
              </a:ext>
            </a:extLst>
          </p:cNvPr>
          <p:cNvSpPr txBox="1"/>
          <p:nvPr/>
        </p:nvSpPr>
        <p:spPr>
          <a:xfrm rot="692779">
            <a:off x="831363" y="2991336"/>
            <a:ext cx="3486569" cy="52322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 lvl="0" algn="ctr">
              <a:defRPr sz="1100" b="1"/>
            </a:lvl1pPr>
          </a:lstStyle>
          <a:p>
            <a:r>
              <a:rPr lang="es-PE" sz="1400" dirty="0">
                <a:solidFill>
                  <a:schemeClr val="accent3">
                    <a:lumMod val="75000"/>
                  </a:schemeClr>
                </a:solidFill>
              </a:rPr>
              <a:t>Disminuye</a:t>
            </a:r>
            <a:r>
              <a:rPr lang="es-PE" sz="1400" dirty="0"/>
              <a:t> </a:t>
            </a:r>
            <a:r>
              <a:rPr lang="es-PE" sz="1400" dirty="0">
                <a:solidFill>
                  <a:srgbClr val="004165"/>
                </a:solidFill>
              </a:rPr>
              <a:t>capacidad para carga general</a:t>
            </a:r>
            <a:endParaRPr lang="en-US" sz="1400" dirty="0">
              <a:solidFill>
                <a:srgbClr val="004165"/>
              </a:solidFill>
            </a:endParaRPr>
          </a:p>
        </p:txBody>
      </p:sp>
      <p:cxnSp>
        <p:nvCxnSpPr>
          <p:cNvPr id="9" name="2 Conector recto de flecha">
            <a:extLst>
              <a:ext uri="{FF2B5EF4-FFF2-40B4-BE49-F238E27FC236}">
                <a16:creationId xmlns:a16="http://schemas.microsoft.com/office/drawing/2014/main" id="{178630B1-DA6F-44E0-8E91-6CE39E9AE771}"/>
              </a:ext>
            </a:extLst>
          </p:cNvPr>
          <p:cNvCxnSpPr>
            <a:cxnSpLocks/>
          </p:cNvCxnSpPr>
          <p:nvPr/>
        </p:nvCxnSpPr>
        <p:spPr>
          <a:xfrm>
            <a:off x="1418629" y="3278401"/>
            <a:ext cx="2505299" cy="57979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echa derecha 13">
            <a:extLst>
              <a:ext uri="{FF2B5EF4-FFF2-40B4-BE49-F238E27FC236}">
                <a16:creationId xmlns:a16="http://schemas.microsoft.com/office/drawing/2014/main" id="{D4DF27D1-72B6-4A4D-A05B-9DE561BA2298}"/>
              </a:ext>
            </a:extLst>
          </p:cNvPr>
          <p:cNvSpPr/>
          <p:nvPr/>
        </p:nvSpPr>
        <p:spPr>
          <a:xfrm>
            <a:off x="4062251" y="3289548"/>
            <a:ext cx="509748" cy="461142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es-ES"/>
          </a:p>
        </p:txBody>
      </p:sp>
      <p:sp>
        <p:nvSpPr>
          <p:cNvPr id="23" name="17 CuadroTexto">
            <a:extLst>
              <a:ext uri="{FF2B5EF4-FFF2-40B4-BE49-F238E27FC236}">
                <a16:creationId xmlns:a16="http://schemas.microsoft.com/office/drawing/2014/main" id="{C03471A3-AF97-4239-AEC8-7EFD6538ABA2}"/>
              </a:ext>
            </a:extLst>
          </p:cNvPr>
          <p:cNvSpPr txBox="1"/>
          <p:nvPr/>
        </p:nvSpPr>
        <p:spPr>
          <a:xfrm>
            <a:off x="0" y="4751558"/>
            <a:ext cx="9144000" cy="600164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solidFill>
              <a:schemeClr val="bg2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lvl="0" algn="ctr">
              <a:defRPr sz="1100" b="1"/>
            </a:lvl1pPr>
          </a:lstStyle>
          <a:p>
            <a:pPr marL="2598738" indent="-285750" algn="l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¿Adónde van los buques rechazados?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598738" indent="-285750" algn="l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¿Desabastecimiento?</a:t>
            </a:r>
          </a:p>
          <a:p>
            <a:pPr marL="2598738" indent="-285750" algn="l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¿Otras formas de abastecimiento con sobre costo?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82B9F-1589-40D2-B27F-C60FA1330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361" y="2339567"/>
            <a:ext cx="3505316" cy="231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9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A917-E9A5-4C2C-896A-2454B440B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1. Introducción.</a:t>
            </a:r>
          </a:p>
        </p:txBody>
      </p:sp>
    </p:spTree>
    <p:extLst>
      <p:ext uri="{BB962C8B-B14F-4D97-AF65-F5344CB8AC3E}">
        <p14:creationId xmlns:p14="http://schemas.microsoft.com/office/powerpoint/2010/main" val="2330131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8619-4009-4D19-BDDE-ABED136B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/>
              <a:t>TEMAS CRÍTICOS: Problemática DPA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82A0A0E4-8B9F-429D-A8D1-A9DCDE9A40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303603"/>
            <a:ext cx="8064896" cy="3771935"/>
          </a:xfrm>
          <a:prstGeom prst="rect">
            <a:avLst/>
          </a:prstGeom>
        </p:spPr>
      </p:pic>
      <p:sp>
        <p:nvSpPr>
          <p:cNvPr id="5" name="Cuadro de texto 2">
            <a:extLst>
              <a:ext uri="{FF2B5EF4-FFF2-40B4-BE49-F238E27FC236}">
                <a16:creationId xmlns:a16="http://schemas.microsoft.com/office/drawing/2014/main" id="{6CA23A46-088F-4648-9BF7-0F35ACE46E72}"/>
              </a:ext>
            </a:extLst>
          </p:cNvPr>
          <p:cNvSpPr txBox="1">
            <a:spLocks noChangeArrowheads="1"/>
          </p:cNvSpPr>
          <p:nvPr/>
        </p:nvSpPr>
        <p:spPr bwMode="auto">
          <a:xfrm rot="2046484">
            <a:off x="1523981" y="1811388"/>
            <a:ext cx="2569851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 DE CONCESIÓN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34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D56A-2DD2-4D85-92C6-78AEBABE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40" y="117730"/>
            <a:ext cx="7772400" cy="762000"/>
          </a:xfrm>
        </p:spPr>
        <p:txBody>
          <a:bodyPr/>
          <a:lstStyle/>
          <a:p>
            <a:pPr algn="ctr"/>
            <a:r>
              <a:rPr lang="es-ES" sz="2200" b="1" dirty="0">
                <a:solidFill>
                  <a:srgbClr val="FF6319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Ejes para el desarrollo para la estrategia de Responsabilidad Social</a:t>
            </a:r>
            <a:endParaRPr lang="es-PE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27312B-8F3D-49AD-B380-72D791903063}"/>
              </a:ext>
            </a:extLst>
          </p:cNvPr>
          <p:cNvGrpSpPr/>
          <p:nvPr/>
        </p:nvGrpSpPr>
        <p:grpSpPr>
          <a:xfrm>
            <a:off x="0" y="1111522"/>
            <a:ext cx="8572620" cy="3979905"/>
            <a:chOff x="1045027" y="1312312"/>
            <a:chExt cx="9443461" cy="4949206"/>
          </a:xfrm>
        </p:grpSpPr>
        <p:graphicFrame>
          <p:nvGraphicFramePr>
            <p:cNvPr id="6" name="4 Diagrama">
              <a:extLst>
                <a:ext uri="{FF2B5EF4-FFF2-40B4-BE49-F238E27FC236}">
                  <a16:creationId xmlns:a16="http://schemas.microsoft.com/office/drawing/2014/main" id="{66D97B6C-87DA-4292-9B04-9595E127BE7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4733796"/>
                </p:ext>
              </p:extLst>
            </p:nvPr>
          </p:nvGraphicFramePr>
          <p:xfrm>
            <a:off x="2606772" y="1312312"/>
            <a:ext cx="6792416" cy="48403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6 CuadroTexto">
              <a:extLst>
                <a:ext uri="{FF2B5EF4-FFF2-40B4-BE49-F238E27FC236}">
                  <a16:creationId xmlns:a16="http://schemas.microsoft.com/office/drawing/2014/main" id="{4B62C40D-C949-41F8-B45C-3B31FB4E6809}"/>
                </a:ext>
              </a:extLst>
            </p:cNvPr>
            <p:cNvSpPr txBox="1"/>
            <p:nvPr/>
          </p:nvSpPr>
          <p:spPr>
            <a:xfrm>
              <a:off x="8616280" y="4673167"/>
              <a:ext cx="1872208" cy="158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>
                  <a:solidFill>
                    <a:srgbClr val="FF0000"/>
                  </a:solidFill>
                  <a:latin typeface="Gill Sans MT"/>
                  <a:cs typeface="+mn-cs"/>
                </a:rPr>
                <a:t>FACTORES DE ÉXITO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cs typeface="+mn-cs"/>
              </a:endParaRP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Fomentar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acciones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de </a:t>
              </a:r>
              <a:endParaRPr lang="en-US" sz="1100" kern="0" dirty="0">
                <a:solidFill>
                  <a:prstClr val="black"/>
                </a:solidFill>
                <a:latin typeface="Gill Sans MT"/>
                <a:cs typeface="+mn-cs"/>
              </a:endParaRP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salud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</a:t>
              </a: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Realizar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actividades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de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apoyo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social</a:t>
              </a: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+mn-cs"/>
              </a:endParaRPr>
            </a:p>
          </p:txBody>
        </p:sp>
        <p:sp>
          <p:nvSpPr>
            <p:cNvPr id="8" name="8 CuadroTexto">
              <a:extLst>
                <a:ext uri="{FF2B5EF4-FFF2-40B4-BE49-F238E27FC236}">
                  <a16:creationId xmlns:a16="http://schemas.microsoft.com/office/drawing/2014/main" id="{99C300A9-4078-4C3F-9728-09145D5AC7F1}"/>
                </a:ext>
              </a:extLst>
            </p:cNvPr>
            <p:cNvSpPr txBox="1"/>
            <p:nvPr/>
          </p:nvSpPr>
          <p:spPr>
            <a:xfrm>
              <a:off x="1045027" y="3157380"/>
              <a:ext cx="2520281" cy="221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>
                  <a:solidFill>
                    <a:srgbClr val="FF0000"/>
                  </a:solidFill>
                  <a:latin typeface="Gill Sans MT"/>
                  <a:cs typeface="+mn-cs"/>
                </a:rPr>
                <a:t>FACTORES DE ÉXITO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cs typeface="+mn-cs"/>
              </a:endParaRP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Diálogo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y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comunicación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constante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+mn-cs"/>
              </a:endParaRP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Prevenir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y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solucionar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</a:t>
              </a:r>
              <a:r>
                <a:rPr lang="en-US" sz="1100" kern="0" dirty="0">
                  <a:solidFill>
                    <a:prstClr val="black"/>
                  </a:solidFill>
                  <a:latin typeface="Gill Sans MT"/>
                  <a:cs typeface="+mn-cs"/>
                </a:rPr>
                <a:t>c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onflictos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</a:t>
              </a:r>
              <a:r>
                <a:rPr lang="en-US" sz="1100" kern="0" dirty="0">
                  <a:solidFill>
                    <a:prstClr val="black"/>
                  </a:solidFill>
                  <a:latin typeface="Gill Sans MT"/>
                  <a:cs typeface="+mn-cs"/>
                </a:rPr>
                <a:t>s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ociales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+mn-cs"/>
              </a:endParaRP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Cumplir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eficientemente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compromisos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contraidos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+mn-cs"/>
              </a:endParaRP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Desarrollar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el </a:t>
              </a:r>
              <a:r>
                <a:rPr lang="en-US" sz="1100" kern="0" dirty="0">
                  <a:solidFill>
                    <a:prstClr val="black"/>
                  </a:solidFill>
                  <a:latin typeface="Gill Sans MT"/>
                  <a:cs typeface="+mn-cs"/>
                </a:rPr>
                <a:t>p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rograma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de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voluntariado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+mn-cs"/>
              </a:endParaRP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+mn-cs"/>
              </a:endParaRPr>
            </a:p>
          </p:txBody>
        </p:sp>
        <p:sp>
          <p:nvSpPr>
            <p:cNvPr id="9" name="7 CuadroTexto">
              <a:extLst>
                <a:ext uri="{FF2B5EF4-FFF2-40B4-BE49-F238E27FC236}">
                  <a16:creationId xmlns:a16="http://schemas.microsoft.com/office/drawing/2014/main" id="{1BE7B5BF-1201-40F1-B627-AEF52761098B}"/>
                </a:ext>
              </a:extLst>
            </p:cNvPr>
            <p:cNvSpPr txBox="1"/>
            <p:nvPr/>
          </p:nvSpPr>
          <p:spPr>
            <a:xfrm>
              <a:off x="7786405" y="1312312"/>
              <a:ext cx="2655117" cy="158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cs typeface="+mn-cs"/>
                </a:rPr>
                <a:t>FACTORES DE ÉXITO</a:t>
              </a: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Promover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la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empleabilidad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en la zona de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influencia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+mn-cs"/>
              </a:endParaRP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Reforzar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las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habilidades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Educativas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en el AID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que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permitan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mejorar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 la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+mn-cs"/>
                </a:rPr>
                <a:t>empleabilidad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915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A917-E9A5-4C2C-896A-2454B440B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5. Conclusiones.</a:t>
            </a:r>
          </a:p>
        </p:txBody>
      </p:sp>
    </p:spTree>
    <p:extLst>
      <p:ext uri="{BB962C8B-B14F-4D97-AF65-F5344CB8AC3E}">
        <p14:creationId xmlns:p14="http://schemas.microsoft.com/office/powerpoint/2010/main" val="951332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8619-4009-4D19-BDDE-ABED136B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/>
              <a:t>Conclusiones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0BBC2-1089-4F92-9327-BF7DDB2CA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 algn="just"/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consiguió un incremento de productividad derivado de la explotación del equipamiento portuario adquirido en el año 2017.</a:t>
            </a:r>
          </a:p>
          <a:p>
            <a:pPr marL="0" lvl="1" indent="0" algn="just">
              <a:buNone/>
            </a:pPr>
            <a:endParaRPr lang="es-P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redujo sustancialmente la cantidad de reclamos, producto de la implementación de lecciones aprendidas y fortalecimiento del área de satisfacción del cliente.</a:t>
            </a:r>
            <a:endParaRPr lang="es-P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P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volúmenes en todos los tipos de carga atendidos en la terminal, tanto de carga general como de contenedores, continuaron la tendencia de crecimiento de los últimos años, consolidando a APM </a:t>
            </a:r>
            <a:r>
              <a:rPr lang="es-E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Terminals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Callao como la terminal multipropósito que maneja el mayor volumen de carga del país.</a:t>
            </a:r>
          </a:p>
          <a:p>
            <a:pPr marL="0" lvl="1" indent="0" algn="just">
              <a:buNone/>
            </a:pPr>
            <a:endParaRPr lang="es-E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ejecución de las obras de </a:t>
            </a:r>
            <a:r>
              <a:rPr lang="es-E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rehabiliaciòn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muelle 7 son muestra de las mayores inversiones en la modernización del Terminal Norte </a:t>
            </a:r>
            <a:r>
              <a:rPr lang="es-E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Multipropòsito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 algn="just"/>
            <a:endParaRPr lang="es-E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 de vital importancia evaluar el rediseño del TNM con miras a las siguientes etapas a fin de evitar perder la capacidad para poder atender adecuadamente la demanda de carga general.  </a:t>
            </a:r>
          </a:p>
          <a:p>
            <a:pPr lvl="1" algn="just"/>
            <a:endParaRPr lang="es-E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mantiene pendiente la agenda estatal en cuanto a: </a:t>
            </a:r>
          </a:p>
          <a:p>
            <a:pPr marL="225425" lvl="2" indent="0" algn="just">
              <a:buNone/>
            </a:pP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i) el diseño y planificación adecuado de nuevos accesos terrestres al Puerto del Callao y </a:t>
            </a:r>
          </a:p>
          <a:p>
            <a:pPr marL="225425" lvl="2" indent="0" algn="just">
              <a:buNone/>
            </a:pP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ii) el reordenamiento/reubicación de las embarcaciones pesqueras artesanales que se encuentran invadiendo el Área de la Concesión y que no permiten a APMTC la explotación integral del muelle 5.</a:t>
            </a:r>
          </a:p>
          <a:p>
            <a:pPr marL="225425" lvl="2" indent="0">
              <a:buNone/>
            </a:pPr>
            <a:endParaRPr lang="es-P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4971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rt of Callao panoramic pictur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2"/>
          <a:stretch>
            <a:fillRect/>
          </a:stretch>
        </p:blipFill>
        <p:spPr>
          <a:xfrm>
            <a:off x="0" y="-11373"/>
            <a:ext cx="9144000" cy="2735239"/>
          </a:xfrm>
          <a:prstGeom prst="rect">
            <a:avLst/>
          </a:prstGeom>
        </p:spPr>
      </p:pic>
      <p:pic>
        <p:nvPicPr>
          <p:cNvPr id="11" name="Picture 10" descr="_DSC052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44454" y="2723866"/>
            <a:ext cx="4899546" cy="2064223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0" y="3605283"/>
            <a:ext cx="4244453" cy="2109717"/>
            <a:chOff x="0" y="4326340"/>
            <a:chExt cx="4244453" cy="2531660"/>
          </a:xfrm>
        </p:grpSpPr>
        <p:pic>
          <p:nvPicPr>
            <p:cNvPr id="14" name="Picture 13" descr="DSC0477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326340"/>
              <a:ext cx="4244453" cy="253166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910687" y="5076967"/>
              <a:ext cx="95534" cy="54591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96788" y="5076967"/>
              <a:ext cx="95534" cy="54591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07704" y="447902"/>
            <a:ext cx="7200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¡Orgullosos de estar en el Callao!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525223" y="2968045"/>
            <a:ext cx="31683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dirty="0">
                <a:solidFill>
                  <a:prstClr val="white"/>
                </a:solidFill>
                <a:latin typeface="Verdana"/>
                <a:cs typeface="Verdana"/>
              </a:rPr>
              <a:t>¡Gracias por su atención</a:t>
            </a: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70325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4EBA-F9A0-40EB-905D-875FAF43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66" y="167602"/>
            <a:ext cx="7772400" cy="762000"/>
          </a:xfrm>
        </p:spPr>
        <p:txBody>
          <a:bodyPr/>
          <a:lstStyle/>
          <a:p>
            <a:r>
              <a:rPr lang="es-PE" b="1" dirty="0"/>
              <a:t>APM </a:t>
            </a:r>
            <a:r>
              <a:rPr lang="es-PE" b="1" dirty="0" err="1"/>
              <a:t>Terminals</a:t>
            </a:r>
            <a:r>
              <a:rPr lang="es-PE" b="1" dirty="0"/>
              <a:t> Callao</a:t>
            </a:r>
          </a:p>
        </p:txBody>
      </p:sp>
      <p:grpSp>
        <p:nvGrpSpPr>
          <p:cNvPr id="72" name="Grupo 2">
            <a:extLst>
              <a:ext uri="{FF2B5EF4-FFF2-40B4-BE49-F238E27FC236}">
                <a16:creationId xmlns:a16="http://schemas.microsoft.com/office/drawing/2014/main" id="{C99AD30C-4F8A-4257-8B87-9E18A68EFB78}"/>
              </a:ext>
            </a:extLst>
          </p:cNvPr>
          <p:cNvGrpSpPr/>
          <p:nvPr/>
        </p:nvGrpSpPr>
        <p:grpSpPr>
          <a:xfrm>
            <a:off x="896776" y="1716970"/>
            <a:ext cx="7314002" cy="3318366"/>
            <a:chOff x="-91998" y="1843280"/>
            <a:chExt cx="8172239" cy="4084142"/>
          </a:xfrm>
        </p:grpSpPr>
        <p:sp>
          <p:nvSpPr>
            <p:cNvPr id="74" name="Rectangle 3">
              <a:extLst>
                <a:ext uri="{FF2B5EF4-FFF2-40B4-BE49-F238E27FC236}">
                  <a16:creationId xmlns:a16="http://schemas.microsoft.com/office/drawing/2014/main" id="{91DC9943-B0FB-42FB-B5C5-8F264C9DD661}"/>
                </a:ext>
              </a:extLst>
            </p:cNvPr>
            <p:cNvSpPr/>
            <p:nvPr/>
          </p:nvSpPr>
          <p:spPr>
            <a:xfrm>
              <a:off x="1073144" y="5382736"/>
              <a:ext cx="1378736" cy="544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138" dirty="0">
                  <a:solidFill>
                    <a:prstClr val="white"/>
                  </a:solidFill>
                </a:rPr>
                <a:t>Carga de proyecto</a:t>
              </a:r>
            </a:p>
          </p:txBody>
        </p:sp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D339E286-DF71-4B8B-80DB-8F51C9CDF106}"/>
                </a:ext>
              </a:extLst>
            </p:cNvPr>
            <p:cNvSpPr/>
            <p:nvPr/>
          </p:nvSpPr>
          <p:spPr>
            <a:xfrm>
              <a:off x="5334894" y="5535137"/>
              <a:ext cx="679082" cy="329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sz="1138">
                  <a:solidFill>
                    <a:prstClr val="white"/>
                  </a:solidFill>
                </a:rPr>
                <a:t>Grano</a:t>
              </a:r>
            </a:p>
          </p:txBody>
        </p:sp>
        <p:sp>
          <p:nvSpPr>
            <p:cNvPr id="77" name="Rectangle 6">
              <a:extLst>
                <a:ext uri="{FF2B5EF4-FFF2-40B4-BE49-F238E27FC236}">
                  <a16:creationId xmlns:a16="http://schemas.microsoft.com/office/drawing/2014/main" id="{5792CA32-2431-4D96-AF5C-3B83A6A11E03}"/>
                </a:ext>
              </a:extLst>
            </p:cNvPr>
            <p:cNvSpPr/>
            <p:nvPr/>
          </p:nvSpPr>
          <p:spPr>
            <a:xfrm>
              <a:off x="7238749" y="5582435"/>
              <a:ext cx="756026" cy="329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sz="1138">
                  <a:solidFill>
                    <a:prstClr val="white"/>
                  </a:solidFill>
                </a:rPr>
                <a:t>Líquida</a:t>
              </a:r>
            </a:p>
          </p:txBody>
        </p:sp>
        <p:cxnSp>
          <p:nvCxnSpPr>
            <p:cNvPr id="82" name="21 Conector recto">
              <a:extLst>
                <a:ext uri="{FF2B5EF4-FFF2-40B4-BE49-F238E27FC236}">
                  <a16:creationId xmlns:a16="http://schemas.microsoft.com/office/drawing/2014/main" id="{0C6F4199-FC2D-4AFB-AB1B-241DC2A72440}"/>
                </a:ext>
              </a:extLst>
            </p:cNvPr>
            <p:cNvCxnSpPr/>
            <p:nvPr/>
          </p:nvCxnSpPr>
          <p:spPr>
            <a:xfrm rot="5400000">
              <a:off x="6813432" y="3563946"/>
              <a:ext cx="304912" cy="1588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Picture 18" descr="Foto crucero en Callao.jpg">
              <a:extLst>
                <a:ext uri="{FF2B5EF4-FFF2-40B4-BE49-F238E27FC236}">
                  <a16:creationId xmlns:a16="http://schemas.microsoft.com/office/drawing/2014/main" id="{CAC81153-C05A-4BE9-9DF5-E2F2F88DC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 b="16522"/>
            <a:stretch>
              <a:fillRect/>
            </a:stretch>
          </p:blipFill>
          <p:spPr>
            <a:xfrm>
              <a:off x="6524325" y="3122092"/>
              <a:ext cx="1555915" cy="875079"/>
            </a:xfrm>
            <a:prstGeom prst="rect">
              <a:avLst/>
            </a:prstGeom>
          </p:spPr>
        </p:pic>
        <p:pic>
          <p:nvPicPr>
            <p:cNvPr id="89" name="30 Imagen" descr="carga-proyecto.jpg">
              <a:extLst>
                <a:ext uri="{FF2B5EF4-FFF2-40B4-BE49-F238E27FC236}">
                  <a16:creationId xmlns:a16="http://schemas.microsoft.com/office/drawing/2014/main" id="{3FB2F03A-A41A-47DD-9394-DAD404971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1997" y="4729051"/>
              <a:ext cx="1629660" cy="930733"/>
            </a:xfrm>
            <a:prstGeom prst="rect">
              <a:avLst/>
            </a:prstGeom>
          </p:spPr>
        </p:pic>
        <p:sp>
          <p:nvSpPr>
            <p:cNvPr id="90" name="Rectangle 105">
              <a:extLst>
                <a:ext uri="{FF2B5EF4-FFF2-40B4-BE49-F238E27FC236}">
                  <a16:creationId xmlns:a16="http://schemas.microsoft.com/office/drawing/2014/main" id="{2409C451-86E1-4595-8F41-7CD5BB97512B}"/>
                </a:ext>
              </a:extLst>
            </p:cNvPr>
            <p:cNvSpPr/>
            <p:nvPr/>
          </p:nvSpPr>
          <p:spPr>
            <a:xfrm>
              <a:off x="-91996" y="5638157"/>
              <a:ext cx="1629660" cy="26760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sz="813" dirty="0">
                  <a:solidFill>
                    <a:prstClr val="white"/>
                  </a:solidFill>
                  <a:latin typeface="Verdana" pitchFamily="34" charset="0"/>
                </a:rPr>
                <a:t>Carga fraccionada</a:t>
              </a:r>
            </a:p>
          </p:txBody>
        </p:sp>
        <p:sp>
          <p:nvSpPr>
            <p:cNvPr id="91" name="Rectangle 105">
              <a:extLst>
                <a:ext uri="{FF2B5EF4-FFF2-40B4-BE49-F238E27FC236}">
                  <a16:creationId xmlns:a16="http://schemas.microsoft.com/office/drawing/2014/main" id="{0DA65450-8705-4F61-A245-E56B8C56B48A}"/>
                </a:ext>
              </a:extLst>
            </p:cNvPr>
            <p:cNvSpPr/>
            <p:nvPr/>
          </p:nvSpPr>
          <p:spPr>
            <a:xfrm>
              <a:off x="-91998" y="4263474"/>
              <a:ext cx="1629087" cy="26760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sz="813" dirty="0">
                  <a:solidFill>
                    <a:prstClr val="white"/>
                  </a:solidFill>
                  <a:latin typeface="Verdana" pitchFamily="34" charset="0"/>
                </a:rPr>
                <a:t>Ro-Ro</a:t>
              </a:r>
            </a:p>
          </p:txBody>
        </p:sp>
        <p:sp>
          <p:nvSpPr>
            <p:cNvPr id="92" name="Rectangle 105">
              <a:extLst>
                <a:ext uri="{FF2B5EF4-FFF2-40B4-BE49-F238E27FC236}">
                  <a16:creationId xmlns:a16="http://schemas.microsoft.com/office/drawing/2014/main" id="{151ED214-ABE4-4187-84B8-A77C200514AD}"/>
                </a:ext>
              </a:extLst>
            </p:cNvPr>
            <p:cNvSpPr/>
            <p:nvPr/>
          </p:nvSpPr>
          <p:spPr>
            <a:xfrm>
              <a:off x="6519410" y="3985400"/>
              <a:ext cx="1560831" cy="26760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PE" sz="813" dirty="0">
                  <a:solidFill>
                    <a:prstClr val="white"/>
                  </a:solidFill>
                  <a:latin typeface="Verdana" pitchFamily="34" charset="0"/>
                </a:rPr>
                <a:t>Cruceros</a:t>
              </a:r>
            </a:p>
          </p:txBody>
        </p:sp>
        <p:pic>
          <p:nvPicPr>
            <p:cNvPr id="93" name="47 Imagen" descr="Carga contenedorizada.jpg">
              <a:extLst>
                <a:ext uri="{FF2B5EF4-FFF2-40B4-BE49-F238E27FC236}">
                  <a16:creationId xmlns:a16="http://schemas.microsoft.com/office/drawing/2014/main" id="{3DE968CF-B77D-4EBE-B3A3-472CD6CD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928" y="1843280"/>
              <a:ext cx="1563313" cy="848535"/>
            </a:xfrm>
            <a:prstGeom prst="rect">
              <a:avLst/>
            </a:prstGeom>
          </p:spPr>
        </p:pic>
        <p:sp>
          <p:nvSpPr>
            <p:cNvPr id="94" name="Rectangle 105">
              <a:extLst>
                <a:ext uri="{FF2B5EF4-FFF2-40B4-BE49-F238E27FC236}">
                  <a16:creationId xmlns:a16="http://schemas.microsoft.com/office/drawing/2014/main" id="{D6F23C25-99C7-4721-9E64-43FBC099A0A1}"/>
                </a:ext>
              </a:extLst>
            </p:cNvPr>
            <p:cNvSpPr/>
            <p:nvPr/>
          </p:nvSpPr>
          <p:spPr>
            <a:xfrm>
              <a:off x="6516927" y="2691815"/>
              <a:ext cx="1563314" cy="26760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PE" sz="813" dirty="0">
                  <a:solidFill>
                    <a:prstClr val="white"/>
                  </a:solidFill>
                  <a:latin typeface="Verdana" pitchFamily="34" charset="0"/>
                </a:rPr>
                <a:t>Contenedores</a:t>
              </a:r>
            </a:p>
          </p:txBody>
        </p:sp>
        <p:pic>
          <p:nvPicPr>
            <p:cNvPr id="97" name="39 Imagen" descr="Carga de líquidos en baja.jpg">
              <a:extLst>
                <a:ext uri="{FF2B5EF4-FFF2-40B4-BE49-F238E27FC236}">
                  <a16:creationId xmlns:a16="http://schemas.microsoft.com/office/drawing/2014/main" id="{92FBE786-3698-46C2-81D9-629550FE2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6519411" y="4510428"/>
              <a:ext cx="1556998" cy="976726"/>
            </a:xfrm>
            <a:prstGeom prst="rect">
              <a:avLst/>
            </a:prstGeom>
          </p:spPr>
        </p:pic>
        <p:sp>
          <p:nvSpPr>
            <p:cNvPr id="102" name="Rectangle 105">
              <a:extLst>
                <a:ext uri="{FF2B5EF4-FFF2-40B4-BE49-F238E27FC236}">
                  <a16:creationId xmlns:a16="http://schemas.microsoft.com/office/drawing/2014/main" id="{00A9EF2E-34D5-4556-96B7-3F89468589C6}"/>
                </a:ext>
              </a:extLst>
            </p:cNvPr>
            <p:cNvSpPr/>
            <p:nvPr/>
          </p:nvSpPr>
          <p:spPr>
            <a:xfrm>
              <a:off x="6516928" y="5468050"/>
              <a:ext cx="1561693" cy="26760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sz="813">
                  <a:solidFill>
                    <a:prstClr val="white"/>
                  </a:solidFill>
                  <a:latin typeface="Verdana" pitchFamily="34" charset="0"/>
                </a:rPr>
                <a:t>Granel líquido</a:t>
              </a:r>
            </a:p>
          </p:txBody>
        </p:sp>
        <p:pic>
          <p:nvPicPr>
            <p:cNvPr id="103" name="Picture 2" descr="https://www.apmterminalscallao.com.pe/images/banner_cargarodante.jpg">
              <a:extLst>
                <a:ext uri="{FF2B5EF4-FFF2-40B4-BE49-F238E27FC236}">
                  <a16:creationId xmlns:a16="http://schemas.microsoft.com/office/drawing/2014/main" id="{713872AD-2CDE-491B-9E32-68B8AB770C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8" r="7907"/>
            <a:stretch/>
          </p:blipFill>
          <p:spPr bwMode="auto">
            <a:xfrm>
              <a:off x="-91998" y="3386718"/>
              <a:ext cx="1629087" cy="893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B15DDF1-1D0C-4F03-ABD2-D1BFD61185C4}"/>
              </a:ext>
            </a:extLst>
          </p:cNvPr>
          <p:cNvGrpSpPr/>
          <p:nvPr/>
        </p:nvGrpSpPr>
        <p:grpSpPr>
          <a:xfrm>
            <a:off x="903942" y="1157820"/>
            <a:ext cx="7306835" cy="3935068"/>
            <a:chOff x="911025" y="1407106"/>
            <a:chExt cx="8122800" cy="4995806"/>
          </a:xfrm>
        </p:grpSpPr>
        <p:sp>
          <p:nvSpPr>
            <p:cNvPr id="107" name="Título 1">
              <a:extLst>
                <a:ext uri="{FF2B5EF4-FFF2-40B4-BE49-F238E27FC236}">
                  <a16:creationId xmlns:a16="http://schemas.microsoft.com/office/drawing/2014/main" id="{6FFF5D7C-E991-42A9-992A-24218B085F05}"/>
                </a:ext>
              </a:extLst>
            </p:cNvPr>
            <p:cNvSpPr txBox="1">
              <a:spLocks/>
            </p:cNvSpPr>
            <p:nvPr/>
          </p:nvSpPr>
          <p:spPr>
            <a:xfrm>
              <a:off x="911025" y="1407106"/>
              <a:ext cx="8122800" cy="735146"/>
            </a:xfrm>
            <a:prstGeom prst="rect">
              <a:avLst/>
            </a:prstGeom>
            <a:noFill/>
          </p:spPr>
          <p:txBody>
            <a:bodyPr vert="horz" lIns="0" tIns="0" rIns="0" bIns="0" rtlCol="0" anchor="b" anchorCtr="0">
              <a:noAutofit/>
            </a:bodyPr>
            <a:lstStyle>
              <a:lvl1pPr algn="l" defTabSz="4572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0" i="0" kern="1200">
                  <a:solidFill>
                    <a:schemeClr val="accent3"/>
                  </a:solidFill>
                  <a:latin typeface="Verdana"/>
                  <a:ea typeface="+mj-ea"/>
                  <a:cs typeface="Verdana"/>
                </a:defRPr>
              </a:lvl1pPr>
            </a:lstStyle>
            <a:p>
              <a:pPr algn="just">
                <a:lnSpc>
                  <a:spcPct val="110000"/>
                </a:lnSpc>
              </a:pPr>
              <a:r>
                <a:rPr lang="es-PE" sz="1400" dirty="0">
                  <a:solidFill>
                    <a:prstClr val="black"/>
                  </a:solidFill>
                </a:rPr>
                <a:t>El Terminal Norte Multipropósito (TNM) está situado a 15 km de Lima. Es el principal terminal del Perú que brinda servicios para carga </a:t>
              </a:r>
              <a:r>
                <a:rPr lang="es-PE" sz="1400" dirty="0" err="1">
                  <a:solidFill>
                    <a:prstClr val="black"/>
                  </a:solidFill>
                </a:rPr>
                <a:t>contenedorizada</a:t>
              </a:r>
              <a:r>
                <a:rPr lang="es-PE" sz="1400" dirty="0">
                  <a:solidFill>
                    <a:prstClr val="black"/>
                  </a:solidFill>
                </a:rPr>
                <a:t> y carga general.</a:t>
              </a:r>
            </a:p>
          </p:txBody>
        </p:sp>
        <p:grpSp>
          <p:nvGrpSpPr>
            <p:cNvPr id="109" name="Grupo 4">
              <a:extLst>
                <a:ext uri="{FF2B5EF4-FFF2-40B4-BE49-F238E27FC236}">
                  <a16:creationId xmlns:a16="http://schemas.microsoft.com/office/drawing/2014/main" id="{AD10B181-070F-4F41-9455-3EF4257C105A}"/>
                </a:ext>
              </a:extLst>
            </p:cNvPr>
            <p:cNvGrpSpPr/>
            <p:nvPr/>
          </p:nvGrpSpPr>
          <p:grpSpPr>
            <a:xfrm>
              <a:off x="2871899" y="2597077"/>
              <a:ext cx="4148643" cy="3805835"/>
              <a:chOff x="2057400" y="1863490"/>
              <a:chExt cx="5106022" cy="4684105"/>
            </a:xfrm>
          </p:grpSpPr>
          <p:pic>
            <p:nvPicPr>
              <p:cNvPr id="110" name="Imagen 34">
                <a:extLst>
                  <a:ext uri="{FF2B5EF4-FFF2-40B4-BE49-F238E27FC236}">
                    <a16:creationId xmlns:a16="http://schemas.microsoft.com/office/drawing/2014/main" id="{EA9168FC-02AF-4D1D-B474-0E90B86B4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7400" y="1863490"/>
                <a:ext cx="5106022" cy="4684105"/>
              </a:xfrm>
              <a:prstGeom prst="rect">
                <a:avLst/>
              </a:prstGeom>
            </p:spPr>
          </p:pic>
          <p:pic>
            <p:nvPicPr>
              <p:cNvPr id="111" name="Imagen 82">
                <a:extLst>
                  <a:ext uri="{FF2B5EF4-FFF2-40B4-BE49-F238E27FC236}">
                    <a16:creationId xmlns:a16="http://schemas.microsoft.com/office/drawing/2014/main" id="{B54312FA-FBFB-4A46-A06D-229C5D6BE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9213" y="4210591"/>
                <a:ext cx="1146026" cy="620299"/>
              </a:xfrm>
              <a:prstGeom prst="rect">
                <a:avLst/>
              </a:prstGeom>
            </p:spPr>
          </p:pic>
          <p:sp>
            <p:nvSpPr>
              <p:cNvPr id="112" name="CuadroTexto 15">
                <a:extLst>
                  <a:ext uri="{FF2B5EF4-FFF2-40B4-BE49-F238E27FC236}">
                    <a16:creationId xmlns:a16="http://schemas.microsoft.com/office/drawing/2014/main" id="{46C4A64A-EF0B-4501-88E8-F7C364D49E79}"/>
                  </a:ext>
                </a:extLst>
              </p:cNvPr>
              <p:cNvSpPr txBox="1"/>
              <p:nvPr/>
            </p:nvSpPr>
            <p:spPr>
              <a:xfrm rot="18537439">
                <a:off x="4196133" y="5372545"/>
                <a:ext cx="824324" cy="22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9" dirty="0" err="1">
                    <a:solidFill>
                      <a:prstClr val="black"/>
                    </a:solidFill>
                  </a:rPr>
                  <a:t>Muelle</a:t>
                </a:r>
                <a:r>
                  <a:rPr lang="en-US" sz="569" dirty="0">
                    <a:solidFill>
                      <a:prstClr val="black"/>
                    </a:solidFill>
                  </a:rPr>
                  <a:t> 11</a:t>
                </a:r>
              </a:p>
            </p:txBody>
          </p:sp>
          <p:sp>
            <p:nvSpPr>
              <p:cNvPr id="113" name="CuadroTexto 16">
                <a:extLst>
                  <a:ext uri="{FF2B5EF4-FFF2-40B4-BE49-F238E27FC236}">
                    <a16:creationId xmlns:a16="http://schemas.microsoft.com/office/drawing/2014/main" id="{4574A9B2-634E-49A1-AC8A-94A139C430DB}"/>
                  </a:ext>
                </a:extLst>
              </p:cNvPr>
              <p:cNvSpPr txBox="1"/>
              <p:nvPr/>
            </p:nvSpPr>
            <p:spPr>
              <a:xfrm rot="240000">
                <a:off x="4614533" y="4206008"/>
                <a:ext cx="563297" cy="22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569" dirty="0" err="1">
                    <a:solidFill>
                      <a:prstClr val="black"/>
                    </a:solidFill>
                  </a:rPr>
                  <a:t>Muelle</a:t>
                </a:r>
                <a:r>
                  <a:rPr lang="en-US" sz="569" dirty="0">
                    <a:solidFill>
                      <a:prstClr val="black"/>
                    </a:solidFill>
                  </a:rPr>
                  <a:t> 4</a:t>
                </a:r>
              </a:p>
            </p:txBody>
          </p:sp>
          <p:sp>
            <p:nvSpPr>
              <p:cNvPr id="114" name="CuadroTexto 17">
                <a:extLst>
                  <a:ext uri="{FF2B5EF4-FFF2-40B4-BE49-F238E27FC236}">
                    <a16:creationId xmlns:a16="http://schemas.microsoft.com/office/drawing/2014/main" id="{85E46C79-72F6-4C42-8252-755920002E52}"/>
                  </a:ext>
                </a:extLst>
              </p:cNvPr>
              <p:cNvSpPr txBox="1"/>
              <p:nvPr/>
            </p:nvSpPr>
            <p:spPr>
              <a:xfrm rot="3000000">
                <a:off x="4147072" y="3809959"/>
                <a:ext cx="951242" cy="303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 err="1">
                    <a:solidFill>
                      <a:prstClr val="black"/>
                    </a:solidFill>
                  </a:rPr>
                  <a:t>Muelle</a:t>
                </a:r>
                <a:r>
                  <a:rPr lang="en-US" sz="500" dirty="0">
                    <a:solidFill>
                      <a:prstClr val="black"/>
                    </a:solidFill>
                  </a:rPr>
                  <a:t> 5A para naves de </a:t>
                </a:r>
                <a:r>
                  <a:rPr lang="en-US" sz="500" dirty="0" err="1">
                    <a:solidFill>
                      <a:prstClr val="black"/>
                    </a:solidFill>
                  </a:rPr>
                  <a:t>contenedores</a:t>
                </a:r>
                <a:endParaRPr lang="en-US" sz="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CuadroTexto 18">
                <a:extLst>
                  <a:ext uri="{FF2B5EF4-FFF2-40B4-BE49-F238E27FC236}">
                    <a16:creationId xmlns:a16="http://schemas.microsoft.com/office/drawing/2014/main" id="{4F047116-44EB-4590-8187-1A2EA4D71DAB}"/>
                  </a:ext>
                </a:extLst>
              </p:cNvPr>
              <p:cNvSpPr txBox="1"/>
              <p:nvPr/>
            </p:nvSpPr>
            <p:spPr>
              <a:xfrm rot="19200000">
                <a:off x="4055149" y="3228590"/>
                <a:ext cx="1097175" cy="329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9" dirty="0" err="1">
                    <a:solidFill>
                      <a:prstClr val="black"/>
                    </a:solidFill>
                  </a:rPr>
                  <a:t>Muelle</a:t>
                </a:r>
                <a:r>
                  <a:rPr lang="en-US" sz="569" dirty="0">
                    <a:solidFill>
                      <a:prstClr val="black"/>
                    </a:solidFill>
                  </a:rPr>
                  <a:t> 5B para </a:t>
                </a:r>
                <a:r>
                  <a:rPr lang="en-US" sz="569" dirty="0" err="1">
                    <a:solidFill>
                      <a:prstClr val="black"/>
                    </a:solidFill>
                  </a:rPr>
                  <a:t>petroleros</a:t>
                </a:r>
                <a:endParaRPr lang="en-US" sz="56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CuadroTexto 19">
                <a:extLst>
                  <a:ext uri="{FF2B5EF4-FFF2-40B4-BE49-F238E27FC236}">
                    <a16:creationId xmlns:a16="http://schemas.microsoft.com/office/drawing/2014/main" id="{4A6D5255-7A7C-4892-8273-7E062B7C3AF2}"/>
                  </a:ext>
                </a:extLst>
              </p:cNvPr>
              <p:cNvSpPr txBox="1"/>
              <p:nvPr/>
            </p:nvSpPr>
            <p:spPr>
              <a:xfrm rot="3000000">
                <a:off x="4678223" y="3496070"/>
                <a:ext cx="1158570" cy="329242"/>
              </a:xfrm>
              <a:prstGeom prst="rect">
                <a:avLst/>
              </a:prstGeom>
              <a:noFill/>
              <a:effectLst>
                <a:reflection blurRad="152400" stA="45000" endPos="65000" dist="508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9" dirty="0" err="1">
                    <a:solidFill>
                      <a:prstClr val="black"/>
                    </a:solidFill>
                  </a:rPr>
                  <a:t>Muelle</a:t>
                </a:r>
                <a:r>
                  <a:rPr lang="en-US" sz="569" dirty="0">
                    <a:solidFill>
                      <a:prstClr val="black"/>
                    </a:solidFill>
                  </a:rPr>
                  <a:t> 5D para naves de </a:t>
                </a:r>
                <a:r>
                  <a:rPr lang="en-US" sz="569" dirty="0" err="1">
                    <a:solidFill>
                      <a:prstClr val="black"/>
                    </a:solidFill>
                  </a:rPr>
                  <a:t>contenedores</a:t>
                </a:r>
                <a:endParaRPr lang="en-US" sz="56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CuadroTexto 20">
                <a:extLst>
                  <a:ext uri="{FF2B5EF4-FFF2-40B4-BE49-F238E27FC236}">
                    <a16:creationId xmlns:a16="http://schemas.microsoft.com/office/drawing/2014/main" id="{8403D449-37B6-4E14-A588-A307E6BBA8DB}"/>
                  </a:ext>
                </a:extLst>
              </p:cNvPr>
              <p:cNvSpPr txBox="1"/>
              <p:nvPr/>
            </p:nvSpPr>
            <p:spPr>
              <a:xfrm>
                <a:off x="3385553" y="3382236"/>
                <a:ext cx="1097175" cy="329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9" dirty="0" err="1">
                    <a:solidFill>
                      <a:prstClr val="black"/>
                    </a:solidFill>
                  </a:rPr>
                  <a:t>Muelle</a:t>
                </a:r>
                <a:r>
                  <a:rPr lang="en-US" sz="569" dirty="0">
                    <a:solidFill>
                      <a:prstClr val="black"/>
                    </a:solidFill>
                  </a:rPr>
                  <a:t> 7 para </a:t>
                </a:r>
                <a:r>
                  <a:rPr lang="en-US" sz="569" dirty="0" err="1">
                    <a:solidFill>
                      <a:prstClr val="black"/>
                    </a:solidFill>
                  </a:rPr>
                  <a:t>hidrocarburos</a:t>
                </a:r>
                <a:endParaRPr lang="en-US" sz="56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CuadroTexto 21">
                <a:extLst>
                  <a:ext uri="{FF2B5EF4-FFF2-40B4-BE49-F238E27FC236}">
                    <a16:creationId xmlns:a16="http://schemas.microsoft.com/office/drawing/2014/main" id="{67337EF6-C9DF-43B1-A3FB-BD8554DDAE2D}"/>
                  </a:ext>
                </a:extLst>
              </p:cNvPr>
              <p:cNvSpPr txBox="1"/>
              <p:nvPr/>
            </p:nvSpPr>
            <p:spPr>
              <a:xfrm rot="20849105">
                <a:off x="6153795" y="4239052"/>
                <a:ext cx="906756" cy="22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9" dirty="0">
                    <a:solidFill>
                      <a:prstClr val="black"/>
                    </a:solidFill>
                  </a:rPr>
                  <a:t>Entrada</a:t>
                </a:r>
              </a:p>
            </p:txBody>
          </p:sp>
          <p:sp>
            <p:nvSpPr>
              <p:cNvPr id="119" name="CuadroTexto 22">
                <a:extLst>
                  <a:ext uri="{FF2B5EF4-FFF2-40B4-BE49-F238E27FC236}">
                    <a16:creationId xmlns:a16="http://schemas.microsoft.com/office/drawing/2014/main" id="{EE691072-1824-48E2-BABD-2F964498BACC}"/>
                  </a:ext>
                </a:extLst>
              </p:cNvPr>
              <p:cNvSpPr txBox="1"/>
              <p:nvPr/>
            </p:nvSpPr>
            <p:spPr>
              <a:xfrm rot="18210284">
                <a:off x="4404976" y="5960123"/>
                <a:ext cx="906756" cy="22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9" dirty="0">
                    <a:solidFill>
                      <a:prstClr val="black"/>
                    </a:solidFill>
                  </a:rPr>
                  <a:t>Entrada</a:t>
                </a:r>
              </a:p>
            </p:txBody>
          </p:sp>
          <p:sp>
            <p:nvSpPr>
              <p:cNvPr id="120" name="CuadroTexto 23">
                <a:extLst>
                  <a:ext uri="{FF2B5EF4-FFF2-40B4-BE49-F238E27FC236}">
                    <a16:creationId xmlns:a16="http://schemas.microsoft.com/office/drawing/2014/main" id="{34A3C965-8C53-4A0C-BD10-B16D1C0A5966}"/>
                  </a:ext>
                </a:extLst>
              </p:cNvPr>
              <p:cNvSpPr txBox="1"/>
              <p:nvPr/>
            </p:nvSpPr>
            <p:spPr>
              <a:xfrm rot="240000">
                <a:off x="4569189" y="5046316"/>
                <a:ext cx="563612" cy="22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569" dirty="0" err="1">
                    <a:solidFill>
                      <a:prstClr val="black"/>
                    </a:solidFill>
                  </a:rPr>
                  <a:t>Muelle</a:t>
                </a:r>
                <a:r>
                  <a:rPr lang="en-US" sz="569" dirty="0">
                    <a:solidFill>
                      <a:prstClr val="black"/>
                    </a:solidFill>
                  </a:rPr>
                  <a:t> 1</a:t>
                </a:r>
              </a:p>
            </p:txBody>
          </p:sp>
          <p:sp>
            <p:nvSpPr>
              <p:cNvPr id="121" name="CuadroTexto 24">
                <a:extLst>
                  <a:ext uri="{FF2B5EF4-FFF2-40B4-BE49-F238E27FC236}">
                    <a16:creationId xmlns:a16="http://schemas.microsoft.com/office/drawing/2014/main" id="{E5F74128-001A-4565-BFB2-12F6446D8EF2}"/>
                  </a:ext>
                </a:extLst>
              </p:cNvPr>
              <p:cNvSpPr txBox="1"/>
              <p:nvPr/>
            </p:nvSpPr>
            <p:spPr>
              <a:xfrm rot="240000">
                <a:off x="4569215" y="4769510"/>
                <a:ext cx="542076" cy="22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569" dirty="0" err="1">
                    <a:solidFill>
                      <a:prstClr val="black"/>
                    </a:solidFill>
                  </a:rPr>
                  <a:t>Muelle</a:t>
                </a:r>
                <a:r>
                  <a:rPr lang="en-US" sz="569" dirty="0">
                    <a:solidFill>
                      <a:prstClr val="black"/>
                    </a:solidFill>
                  </a:rPr>
                  <a:t> 2</a:t>
                </a:r>
              </a:p>
            </p:txBody>
          </p:sp>
          <p:sp>
            <p:nvSpPr>
              <p:cNvPr id="122" name="CuadroTexto 25">
                <a:extLst>
                  <a:ext uri="{FF2B5EF4-FFF2-40B4-BE49-F238E27FC236}">
                    <a16:creationId xmlns:a16="http://schemas.microsoft.com/office/drawing/2014/main" id="{966EF29C-8F9C-4F6C-9DC8-7F73DEF7653D}"/>
                  </a:ext>
                </a:extLst>
              </p:cNvPr>
              <p:cNvSpPr txBox="1"/>
              <p:nvPr/>
            </p:nvSpPr>
            <p:spPr>
              <a:xfrm rot="240000">
                <a:off x="4584345" y="4463218"/>
                <a:ext cx="530836" cy="20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500" dirty="0" err="1">
                    <a:solidFill>
                      <a:prstClr val="black"/>
                    </a:solidFill>
                  </a:rPr>
                  <a:t>Muelle</a:t>
                </a:r>
                <a:r>
                  <a:rPr lang="en-US" sz="500" dirty="0">
                    <a:solidFill>
                      <a:prstClr val="black"/>
                    </a:solidFill>
                  </a:rPr>
                  <a:t> 3</a:t>
                </a:r>
              </a:p>
            </p:txBody>
          </p:sp>
          <p:grpSp>
            <p:nvGrpSpPr>
              <p:cNvPr id="123" name="Grupo 2">
                <a:extLst>
                  <a:ext uri="{FF2B5EF4-FFF2-40B4-BE49-F238E27FC236}">
                    <a16:creationId xmlns:a16="http://schemas.microsoft.com/office/drawing/2014/main" id="{50188638-55C8-4AF0-8B46-8DE506183C83}"/>
                  </a:ext>
                </a:extLst>
              </p:cNvPr>
              <p:cNvGrpSpPr/>
              <p:nvPr/>
            </p:nvGrpSpPr>
            <p:grpSpPr>
              <a:xfrm>
                <a:off x="3600321" y="2563386"/>
                <a:ext cx="3122050" cy="3671738"/>
                <a:chOff x="3600321" y="2563386"/>
                <a:chExt cx="3122050" cy="3671738"/>
              </a:xfrm>
            </p:grpSpPr>
            <p:cxnSp>
              <p:nvCxnSpPr>
                <p:cNvPr id="127" name="Conector recto 35">
                  <a:extLst>
                    <a:ext uri="{FF2B5EF4-FFF2-40B4-BE49-F238E27FC236}">
                      <a16:creationId xmlns:a16="http://schemas.microsoft.com/office/drawing/2014/main" id="{B3F37263-DC6D-4E23-A685-A782FB4482CC}"/>
                    </a:ext>
                  </a:extLst>
                </p:cNvPr>
                <p:cNvCxnSpPr/>
                <p:nvPr/>
              </p:nvCxnSpPr>
              <p:spPr>
                <a:xfrm>
                  <a:off x="4847080" y="3427153"/>
                  <a:ext cx="672137" cy="791052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cto 36">
                  <a:extLst>
                    <a:ext uri="{FF2B5EF4-FFF2-40B4-BE49-F238E27FC236}">
                      <a16:creationId xmlns:a16="http://schemas.microsoft.com/office/drawing/2014/main" id="{288DB48C-D773-4579-8A12-90718609BC8C}"/>
                    </a:ext>
                  </a:extLst>
                </p:cNvPr>
                <p:cNvCxnSpPr/>
                <p:nvPr/>
              </p:nvCxnSpPr>
              <p:spPr>
                <a:xfrm flipH="1">
                  <a:off x="4555644" y="3429401"/>
                  <a:ext cx="303024" cy="257071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cto 37">
                  <a:extLst>
                    <a:ext uri="{FF2B5EF4-FFF2-40B4-BE49-F238E27FC236}">
                      <a16:creationId xmlns:a16="http://schemas.microsoft.com/office/drawing/2014/main" id="{890D15DB-D930-4664-A696-455398918151}"/>
                    </a:ext>
                  </a:extLst>
                </p:cNvPr>
                <p:cNvCxnSpPr/>
                <p:nvPr/>
              </p:nvCxnSpPr>
              <p:spPr>
                <a:xfrm flipH="1" flipV="1">
                  <a:off x="4547769" y="3678613"/>
                  <a:ext cx="464722" cy="550069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cto 38">
                  <a:extLst>
                    <a:ext uri="{FF2B5EF4-FFF2-40B4-BE49-F238E27FC236}">
                      <a16:creationId xmlns:a16="http://schemas.microsoft.com/office/drawing/2014/main" id="{1AF89A7D-2DDE-4544-8B53-8FD6C8577054}"/>
                    </a:ext>
                  </a:extLst>
                </p:cNvPr>
                <p:cNvCxnSpPr/>
                <p:nvPr/>
              </p:nvCxnSpPr>
              <p:spPr>
                <a:xfrm flipH="1" flipV="1">
                  <a:off x="4697426" y="4252258"/>
                  <a:ext cx="315063" cy="26192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ector recto 39">
                  <a:extLst>
                    <a:ext uri="{FF2B5EF4-FFF2-40B4-BE49-F238E27FC236}">
                      <a16:creationId xmlns:a16="http://schemas.microsoft.com/office/drawing/2014/main" id="{A7285D21-7348-419B-8E8A-FFA160344A42}"/>
                    </a:ext>
                  </a:extLst>
                </p:cNvPr>
                <p:cNvCxnSpPr/>
                <p:nvPr/>
              </p:nvCxnSpPr>
              <p:spPr>
                <a:xfrm flipV="1">
                  <a:off x="5511341" y="4160577"/>
                  <a:ext cx="78767" cy="57625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ector recto 40">
                  <a:extLst>
                    <a:ext uri="{FF2B5EF4-FFF2-40B4-BE49-F238E27FC236}">
                      <a16:creationId xmlns:a16="http://schemas.microsoft.com/office/drawing/2014/main" id="{5048D4BA-C503-4B36-931D-18D43D477EFD}"/>
                    </a:ext>
                  </a:extLst>
                </p:cNvPr>
                <p:cNvCxnSpPr/>
                <p:nvPr/>
              </p:nvCxnSpPr>
              <p:spPr>
                <a:xfrm flipH="1" flipV="1">
                  <a:off x="4679047" y="4341316"/>
                  <a:ext cx="315063" cy="26192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ector recto 41">
                  <a:extLst>
                    <a:ext uri="{FF2B5EF4-FFF2-40B4-BE49-F238E27FC236}">
                      <a16:creationId xmlns:a16="http://schemas.microsoft.com/office/drawing/2014/main" id="{666DE79C-E132-4192-B79A-D8522AB68C79}"/>
                    </a:ext>
                  </a:extLst>
                </p:cNvPr>
                <p:cNvCxnSpPr/>
                <p:nvPr/>
              </p:nvCxnSpPr>
              <p:spPr>
                <a:xfrm flipH="1" flipV="1">
                  <a:off x="4671171" y="4456569"/>
                  <a:ext cx="315063" cy="26192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ector recto 42">
                  <a:extLst>
                    <a:ext uri="{FF2B5EF4-FFF2-40B4-BE49-F238E27FC236}">
                      <a16:creationId xmlns:a16="http://schemas.microsoft.com/office/drawing/2014/main" id="{6C149244-5141-4D6C-8C02-C1EE80A733BD}"/>
                    </a:ext>
                  </a:extLst>
                </p:cNvPr>
                <p:cNvCxnSpPr/>
                <p:nvPr/>
              </p:nvCxnSpPr>
              <p:spPr>
                <a:xfrm flipH="1" flipV="1">
                  <a:off x="4655418" y="4650403"/>
                  <a:ext cx="315063" cy="26192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ector recto 43">
                  <a:extLst>
                    <a:ext uri="{FF2B5EF4-FFF2-40B4-BE49-F238E27FC236}">
                      <a16:creationId xmlns:a16="http://schemas.microsoft.com/office/drawing/2014/main" id="{91F1E4EA-312A-4E31-8C2C-2DBC45D17EEF}"/>
                    </a:ext>
                  </a:extLst>
                </p:cNvPr>
                <p:cNvCxnSpPr/>
                <p:nvPr/>
              </p:nvCxnSpPr>
              <p:spPr>
                <a:xfrm flipH="1" flipV="1">
                  <a:off x="4647541" y="4770894"/>
                  <a:ext cx="315063" cy="26192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ector recto 44">
                  <a:extLst>
                    <a:ext uri="{FF2B5EF4-FFF2-40B4-BE49-F238E27FC236}">
                      <a16:creationId xmlns:a16="http://schemas.microsoft.com/office/drawing/2014/main" id="{C9174BF7-1B42-43B7-9E6C-91FD17E5F141}"/>
                    </a:ext>
                  </a:extLst>
                </p:cNvPr>
                <p:cNvCxnSpPr/>
                <p:nvPr/>
              </p:nvCxnSpPr>
              <p:spPr>
                <a:xfrm flipH="1" flipV="1">
                  <a:off x="4637040" y="4962108"/>
                  <a:ext cx="315063" cy="26192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ector recto 48">
                  <a:extLst>
                    <a:ext uri="{FF2B5EF4-FFF2-40B4-BE49-F238E27FC236}">
                      <a16:creationId xmlns:a16="http://schemas.microsoft.com/office/drawing/2014/main" id="{E0DA3F52-449C-4DA5-981D-3E2D215BCE88}"/>
                    </a:ext>
                  </a:extLst>
                </p:cNvPr>
                <p:cNvCxnSpPr/>
                <p:nvPr/>
              </p:nvCxnSpPr>
              <p:spPr>
                <a:xfrm flipH="1" flipV="1">
                  <a:off x="4629163" y="5082600"/>
                  <a:ext cx="315063" cy="26192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onector recto 50">
                  <a:extLst>
                    <a:ext uri="{FF2B5EF4-FFF2-40B4-BE49-F238E27FC236}">
                      <a16:creationId xmlns:a16="http://schemas.microsoft.com/office/drawing/2014/main" id="{85EE5490-176C-4081-AEF8-B480AEFCA0BE}"/>
                    </a:ext>
                  </a:extLst>
                </p:cNvPr>
                <p:cNvCxnSpPr/>
                <p:nvPr/>
              </p:nvCxnSpPr>
              <p:spPr>
                <a:xfrm flipH="1" flipV="1">
                  <a:off x="4616034" y="5197852"/>
                  <a:ext cx="315063" cy="26192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ector recto 51">
                  <a:extLst>
                    <a:ext uri="{FF2B5EF4-FFF2-40B4-BE49-F238E27FC236}">
                      <a16:creationId xmlns:a16="http://schemas.microsoft.com/office/drawing/2014/main" id="{B857BBFA-FA3C-42C4-ADCF-525A089C686E}"/>
                    </a:ext>
                  </a:extLst>
                </p:cNvPr>
                <p:cNvCxnSpPr/>
                <p:nvPr/>
              </p:nvCxnSpPr>
              <p:spPr>
                <a:xfrm flipV="1">
                  <a:off x="4681671" y="4239160"/>
                  <a:ext cx="7877" cy="114840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onector recto 52">
                  <a:extLst>
                    <a:ext uri="{FF2B5EF4-FFF2-40B4-BE49-F238E27FC236}">
                      <a16:creationId xmlns:a16="http://schemas.microsoft.com/office/drawing/2014/main" id="{B96048CE-FDCF-4A71-9FFA-DFB971F4A9A3}"/>
                    </a:ext>
                  </a:extLst>
                </p:cNvPr>
                <p:cNvCxnSpPr/>
                <p:nvPr/>
              </p:nvCxnSpPr>
              <p:spPr>
                <a:xfrm flipV="1">
                  <a:off x="4647540" y="4442779"/>
                  <a:ext cx="15755" cy="217800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ector recto 53">
                  <a:extLst>
                    <a:ext uri="{FF2B5EF4-FFF2-40B4-BE49-F238E27FC236}">
                      <a16:creationId xmlns:a16="http://schemas.microsoft.com/office/drawing/2014/main" id="{7046C357-A66C-42C6-BD1D-3EF5C55329B3}"/>
                    </a:ext>
                  </a:extLst>
                </p:cNvPr>
                <p:cNvCxnSpPr/>
                <p:nvPr/>
              </p:nvCxnSpPr>
              <p:spPr>
                <a:xfrm flipV="1">
                  <a:off x="4626066" y="4757402"/>
                  <a:ext cx="15755" cy="213840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onector recto 54">
                  <a:extLst>
                    <a:ext uri="{FF2B5EF4-FFF2-40B4-BE49-F238E27FC236}">
                      <a16:creationId xmlns:a16="http://schemas.microsoft.com/office/drawing/2014/main" id="{D393BF9A-86FD-4991-9078-57224C9E1910}"/>
                    </a:ext>
                  </a:extLst>
                </p:cNvPr>
                <p:cNvCxnSpPr/>
                <p:nvPr/>
              </p:nvCxnSpPr>
              <p:spPr>
                <a:xfrm flipV="1">
                  <a:off x="4617192" y="5069375"/>
                  <a:ext cx="7877" cy="138600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ector recto 55">
                  <a:extLst>
                    <a:ext uri="{FF2B5EF4-FFF2-40B4-BE49-F238E27FC236}">
                      <a16:creationId xmlns:a16="http://schemas.microsoft.com/office/drawing/2014/main" id="{4299BD64-5280-4C7E-A380-E18B373BF279}"/>
                    </a:ext>
                  </a:extLst>
                </p:cNvPr>
                <p:cNvCxnSpPr/>
                <p:nvPr/>
              </p:nvCxnSpPr>
              <p:spPr>
                <a:xfrm flipV="1">
                  <a:off x="5004612" y="4220821"/>
                  <a:ext cx="5087" cy="67320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ector recto 56">
                  <a:extLst>
                    <a:ext uri="{FF2B5EF4-FFF2-40B4-BE49-F238E27FC236}">
                      <a16:creationId xmlns:a16="http://schemas.microsoft.com/office/drawing/2014/main" id="{DDD37606-D712-4342-8A30-86BC66C96560}"/>
                    </a:ext>
                  </a:extLst>
                </p:cNvPr>
                <p:cNvCxnSpPr/>
                <p:nvPr/>
              </p:nvCxnSpPr>
              <p:spPr>
                <a:xfrm flipV="1">
                  <a:off x="4982980" y="4357423"/>
                  <a:ext cx="5087" cy="138600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ector recto 57">
                  <a:extLst>
                    <a:ext uri="{FF2B5EF4-FFF2-40B4-BE49-F238E27FC236}">
                      <a16:creationId xmlns:a16="http://schemas.microsoft.com/office/drawing/2014/main" id="{AF35AD71-AA37-4F96-B38D-7F7F28CFBD1A}"/>
                    </a:ext>
                  </a:extLst>
                </p:cNvPr>
                <p:cNvCxnSpPr/>
                <p:nvPr/>
              </p:nvCxnSpPr>
              <p:spPr>
                <a:xfrm flipV="1">
                  <a:off x="4956725" y="4669129"/>
                  <a:ext cx="5087" cy="138600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ector recto 58">
                  <a:extLst>
                    <a:ext uri="{FF2B5EF4-FFF2-40B4-BE49-F238E27FC236}">
                      <a16:creationId xmlns:a16="http://schemas.microsoft.com/office/drawing/2014/main" id="{44D277E0-4351-43C6-AF11-C2F4D0490B37}"/>
                    </a:ext>
                  </a:extLst>
                </p:cNvPr>
                <p:cNvCxnSpPr/>
                <p:nvPr/>
              </p:nvCxnSpPr>
              <p:spPr>
                <a:xfrm flipV="1">
                  <a:off x="4935721" y="4980835"/>
                  <a:ext cx="5087" cy="138600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Conector recto 59">
                  <a:extLst>
                    <a:ext uri="{FF2B5EF4-FFF2-40B4-BE49-F238E27FC236}">
                      <a16:creationId xmlns:a16="http://schemas.microsoft.com/office/drawing/2014/main" id="{435FE893-45E4-4E0A-853F-696B5DB8D304}"/>
                    </a:ext>
                  </a:extLst>
                </p:cNvPr>
                <p:cNvCxnSpPr/>
                <p:nvPr/>
              </p:nvCxnSpPr>
              <p:spPr>
                <a:xfrm flipH="1">
                  <a:off x="4862833" y="5216187"/>
                  <a:ext cx="73517" cy="162401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ector recto 60">
                  <a:extLst>
                    <a:ext uri="{FF2B5EF4-FFF2-40B4-BE49-F238E27FC236}">
                      <a16:creationId xmlns:a16="http://schemas.microsoft.com/office/drawing/2014/main" id="{68B93FAF-9CF1-4A79-AB20-7F4D20263852}"/>
                    </a:ext>
                  </a:extLst>
                </p:cNvPr>
                <p:cNvCxnSpPr/>
                <p:nvPr/>
              </p:nvCxnSpPr>
              <p:spPr>
                <a:xfrm flipH="1">
                  <a:off x="4495258" y="5326200"/>
                  <a:ext cx="320316" cy="395525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ector recto 61">
                  <a:extLst>
                    <a:ext uri="{FF2B5EF4-FFF2-40B4-BE49-F238E27FC236}">
                      <a16:creationId xmlns:a16="http://schemas.microsoft.com/office/drawing/2014/main" id="{A8DAEC48-F0F3-4C8A-9D77-66765DB75C0D}"/>
                    </a:ext>
                  </a:extLst>
                </p:cNvPr>
                <p:cNvCxnSpPr/>
                <p:nvPr/>
              </p:nvCxnSpPr>
              <p:spPr>
                <a:xfrm>
                  <a:off x="4805072" y="5323581"/>
                  <a:ext cx="68263" cy="57627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ector recto 62">
                  <a:extLst>
                    <a:ext uri="{FF2B5EF4-FFF2-40B4-BE49-F238E27FC236}">
                      <a16:creationId xmlns:a16="http://schemas.microsoft.com/office/drawing/2014/main" id="{95E8BDF3-F84D-421E-89CD-F2BFF3D3AAA2}"/>
                    </a:ext>
                  </a:extLst>
                </p:cNvPr>
                <p:cNvCxnSpPr/>
                <p:nvPr/>
              </p:nvCxnSpPr>
              <p:spPr>
                <a:xfrm flipH="1">
                  <a:off x="4413867" y="5766255"/>
                  <a:ext cx="118149" cy="136208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ector recto 63">
                  <a:extLst>
                    <a:ext uri="{FF2B5EF4-FFF2-40B4-BE49-F238E27FC236}">
                      <a16:creationId xmlns:a16="http://schemas.microsoft.com/office/drawing/2014/main" id="{39C64344-2998-4B8C-9671-F488F42DD2A1}"/>
                    </a:ext>
                  </a:extLst>
                </p:cNvPr>
                <p:cNvCxnSpPr/>
                <p:nvPr/>
              </p:nvCxnSpPr>
              <p:spPr>
                <a:xfrm>
                  <a:off x="4479505" y="5721726"/>
                  <a:ext cx="60388" cy="52388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Conector recto 64">
                  <a:extLst>
                    <a:ext uri="{FF2B5EF4-FFF2-40B4-BE49-F238E27FC236}">
                      <a16:creationId xmlns:a16="http://schemas.microsoft.com/office/drawing/2014/main" id="{42715EE1-25DD-4959-A6B8-DBCECC1F2CF8}"/>
                    </a:ext>
                  </a:extLst>
                </p:cNvPr>
                <p:cNvCxnSpPr/>
                <p:nvPr/>
              </p:nvCxnSpPr>
              <p:spPr>
                <a:xfrm flipV="1">
                  <a:off x="5585676" y="4131765"/>
                  <a:ext cx="41188" cy="33638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ector recto 65">
                  <a:extLst>
                    <a:ext uri="{FF2B5EF4-FFF2-40B4-BE49-F238E27FC236}">
                      <a16:creationId xmlns:a16="http://schemas.microsoft.com/office/drawing/2014/main" id="{0D2D8430-3463-4F2C-ADA5-1E3F02309FD7}"/>
                    </a:ext>
                  </a:extLst>
                </p:cNvPr>
                <p:cNvCxnSpPr/>
                <p:nvPr/>
              </p:nvCxnSpPr>
              <p:spPr>
                <a:xfrm flipV="1">
                  <a:off x="5623206" y="3928323"/>
                  <a:ext cx="78845" cy="205156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ector recto 66">
                  <a:extLst>
                    <a:ext uri="{FF2B5EF4-FFF2-40B4-BE49-F238E27FC236}">
                      <a16:creationId xmlns:a16="http://schemas.microsoft.com/office/drawing/2014/main" id="{AD0EA044-5BCA-4777-B382-714C63A470B6}"/>
                    </a:ext>
                  </a:extLst>
                </p:cNvPr>
                <p:cNvCxnSpPr/>
                <p:nvPr/>
              </p:nvCxnSpPr>
              <p:spPr>
                <a:xfrm flipV="1">
                  <a:off x="5671498" y="3751956"/>
                  <a:ext cx="165409" cy="10478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Conector recto 67">
                  <a:extLst>
                    <a:ext uri="{FF2B5EF4-FFF2-40B4-BE49-F238E27FC236}">
                      <a16:creationId xmlns:a16="http://schemas.microsoft.com/office/drawing/2014/main" id="{F989AECD-5C77-4414-A422-8988169FB1B0}"/>
                    </a:ext>
                  </a:extLst>
                </p:cNvPr>
                <p:cNvCxnSpPr/>
                <p:nvPr/>
              </p:nvCxnSpPr>
              <p:spPr>
                <a:xfrm>
                  <a:off x="5825051" y="3753905"/>
                  <a:ext cx="17107" cy="122449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Conector recto 68">
                  <a:extLst>
                    <a:ext uri="{FF2B5EF4-FFF2-40B4-BE49-F238E27FC236}">
                      <a16:creationId xmlns:a16="http://schemas.microsoft.com/office/drawing/2014/main" id="{E5392C86-99A0-46AC-9A4B-8FD4CC3E7D67}"/>
                    </a:ext>
                  </a:extLst>
                </p:cNvPr>
                <p:cNvCxnSpPr/>
                <p:nvPr/>
              </p:nvCxnSpPr>
              <p:spPr>
                <a:xfrm>
                  <a:off x="5680643" y="3751283"/>
                  <a:ext cx="24988" cy="181410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Conector recto 69">
                  <a:extLst>
                    <a:ext uri="{FF2B5EF4-FFF2-40B4-BE49-F238E27FC236}">
                      <a16:creationId xmlns:a16="http://schemas.microsoft.com/office/drawing/2014/main" id="{1B5078B7-4B7F-4035-8817-7832A3F11E0C}"/>
                    </a:ext>
                  </a:extLst>
                </p:cNvPr>
                <p:cNvCxnSpPr/>
                <p:nvPr/>
              </p:nvCxnSpPr>
              <p:spPr>
                <a:xfrm flipH="1">
                  <a:off x="5745013" y="3958548"/>
                  <a:ext cx="62204" cy="267515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Conector recto 70">
                  <a:extLst>
                    <a:ext uri="{FF2B5EF4-FFF2-40B4-BE49-F238E27FC236}">
                      <a16:creationId xmlns:a16="http://schemas.microsoft.com/office/drawing/2014/main" id="{80B84134-1212-47DF-8205-01685946D3C5}"/>
                    </a:ext>
                  </a:extLst>
                </p:cNvPr>
                <p:cNvCxnSpPr/>
                <p:nvPr/>
              </p:nvCxnSpPr>
              <p:spPr>
                <a:xfrm>
                  <a:off x="5744052" y="4220242"/>
                  <a:ext cx="53473" cy="231087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Conector recto 71">
                  <a:extLst>
                    <a:ext uri="{FF2B5EF4-FFF2-40B4-BE49-F238E27FC236}">
                      <a16:creationId xmlns:a16="http://schemas.microsoft.com/office/drawing/2014/main" id="{968815C5-857A-442B-9A51-F1ACA33810D1}"/>
                    </a:ext>
                  </a:extLst>
                </p:cNvPr>
                <p:cNvCxnSpPr/>
                <p:nvPr/>
              </p:nvCxnSpPr>
              <p:spPr>
                <a:xfrm>
                  <a:off x="5794898" y="3896022"/>
                  <a:ext cx="12103" cy="74526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Conector recto 72">
                  <a:extLst>
                    <a:ext uri="{FF2B5EF4-FFF2-40B4-BE49-F238E27FC236}">
                      <a16:creationId xmlns:a16="http://schemas.microsoft.com/office/drawing/2014/main" id="{B4012001-EBB1-4455-A1FB-0B53C06E94B9}"/>
                    </a:ext>
                  </a:extLst>
                </p:cNvPr>
                <p:cNvCxnSpPr/>
                <p:nvPr/>
              </p:nvCxnSpPr>
              <p:spPr>
                <a:xfrm flipH="1">
                  <a:off x="5781772" y="3872448"/>
                  <a:ext cx="68262" cy="15715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Conector recto 73">
                  <a:extLst>
                    <a:ext uri="{FF2B5EF4-FFF2-40B4-BE49-F238E27FC236}">
                      <a16:creationId xmlns:a16="http://schemas.microsoft.com/office/drawing/2014/main" id="{8ABE6FE3-7980-423A-B074-0B18CA9B3A66}"/>
                    </a:ext>
                  </a:extLst>
                </p:cNvPr>
                <p:cNvCxnSpPr/>
                <p:nvPr/>
              </p:nvCxnSpPr>
              <p:spPr>
                <a:xfrm flipH="1">
                  <a:off x="4931097" y="4880907"/>
                  <a:ext cx="834920" cy="1189471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Conector recto 74">
                  <a:extLst>
                    <a:ext uri="{FF2B5EF4-FFF2-40B4-BE49-F238E27FC236}">
                      <a16:creationId xmlns:a16="http://schemas.microsoft.com/office/drawing/2014/main" id="{0D96A8FA-0B2F-439B-B9FD-00AE8FBC18FF}"/>
                    </a:ext>
                  </a:extLst>
                </p:cNvPr>
                <p:cNvCxnSpPr/>
                <p:nvPr/>
              </p:nvCxnSpPr>
              <p:spPr>
                <a:xfrm flipH="1" flipV="1">
                  <a:off x="4419298" y="5892785"/>
                  <a:ext cx="409403" cy="342339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Conector recto 75">
                  <a:extLst>
                    <a:ext uri="{FF2B5EF4-FFF2-40B4-BE49-F238E27FC236}">
                      <a16:creationId xmlns:a16="http://schemas.microsoft.com/office/drawing/2014/main" id="{82754111-05CD-4EED-A186-28D321827894}"/>
                    </a:ext>
                  </a:extLst>
                </p:cNvPr>
                <p:cNvCxnSpPr/>
                <p:nvPr/>
              </p:nvCxnSpPr>
              <p:spPr>
                <a:xfrm flipH="1">
                  <a:off x="6044325" y="4399551"/>
                  <a:ext cx="678046" cy="206322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Conector recto 76">
                  <a:extLst>
                    <a:ext uri="{FF2B5EF4-FFF2-40B4-BE49-F238E27FC236}">
                      <a16:creationId xmlns:a16="http://schemas.microsoft.com/office/drawing/2014/main" id="{3D13AA1C-B53B-4F95-A582-BE8313BA4872}"/>
                    </a:ext>
                  </a:extLst>
                </p:cNvPr>
                <p:cNvCxnSpPr/>
                <p:nvPr/>
              </p:nvCxnSpPr>
              <p:spPr>
                <a:xfrm flipH="1">
                  <a:off x="5760797" y="4757796"/>
                  <a:ext cx="94490" cy="129353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Conector recto 77">
                  <a:extLst>
                    <a:ext uri="{FF2B5EF4-FFF2-40B4-BE49-F238E27FC236}">
                      <a16:creationId xmlns:a16="http://schemas.microsoft.com/office/drawing/2014/main" id="{C1F8327A-D831-4BF0-BF90-48D6D5D2A4C7}"/>
                    </a:ext>
                  </a:extLst>
                </p:cNvPr>
                <p:cNvCxnSpPr/>
                <p:nvPr/>
              </p:nvCxnSpPr>
              <p:spPr>
                <a:xfrm flipH="1">
                  <a:off x="5842158" y="4663498"/>
                  <a:ext cx="102396" cy="108853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Conector recto 78">
                  <a:extLst>
                    <a:ext uri="{FF2B5EF4-FFF2-40B4-BE49-F238E27FC236}">
                      <a16:creationId xmlns:a16="http://schemas.microsoft.com/office/drawing/2014/main" id="{FABA1DA9-6E93-4099-86BD-23106F0AFFCD}"/>
                    </a:ext>
                  </a:extLst>
                </p:cNvPr>
                <p:cNvCxnSpPr/>
                <p:nvPr/>
              </p:nvCxnSpPr>
              <p:spPr>
                <a:xfrm flipH="1">
                  <a:off x="5936139" y="4621589"/>
                  <a:ext cx="53050" cy="49767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Conector recto 79">
                  <a:extLst>
                    <a:ext uri="{FF2B5EF4-FFF2-40B4-BE49-F238E27FC236}">
                      <a16:creationId xmlns:a16="http://schemas.microsoft.com/office/drawing/2014/main" id="{FE86F380-3297-45D5-9DAE-AF0CBA54742C}"/>
                    </a:ext>
                  </a:extLst>
                </p:cNvPr>
                <p:cNvCxnSpPr/>
                <p:nvPr/>
              </p:nvCxnSpPr>
              <p:spPr>
                <a:xfrm flipH="1">
                  <a:off x="5981312" y="4603252"/>
                  <a:ext cx="65639" cy="23575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Conector recto 80">
                  <a:extLst>
                    <a:ext uri="{FF2B5EF4-FFF2-40B4-BE49-F238E27FC236}">
                      <a16:creationId xmlns:a16="http://schemas.microsoft.com/office/drawing/2014/main" id="{443D0F98-2DEC-4862-B010-73273EA2EF6D}"/>
                    </a:ext>
                  </a:extLst>
                </p:cNvPr>
                <p:cNvCxnSpPr/>
                <p:nvPr/>
              </p:nvCxnSpPr>
              <p:spPr>
                <a:xfrm flipH="1">
                  <a:off x="5792037" y="4249638"/>
                  <a:ext cx="892919" cy="192088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Conector recto 31">
                  <a:extLst>
                    <a:ext uri="{FF2B5EF4-FFF2-40B4-BE49-F238E27FC236}">
                      <a16:creationId xmlns:a16="http://schemas.microsoft.com/office/drawing/2014/main" id="{157F4D85-1F07-41D6-8071-B20D3584E211}"/>
                    </a:ext>
                  </a:extLst>
                </p:cNvPr>
                <p:cNvCxnSpPr/>
                <p:nvPr/>
              </p:nvCxnSpPr>
              <p:spPr>
                <a:xfrm flipH="1">
                  <a:off x="3600321" y="3203419"/>
                  <a:ext cx="107910" cy="673806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Conector recto 32">
                  <a:extLst>
                    <a:ext uri="{FF2B5EF4-FFF2-40B4-BE49-F238E27FC236}">
                      <a16:creationId xmlns:a16="http://schemas.microsoft.com/office/drawing/2014/main" id="{ECF475AC-5D39-4006-83E1-67F69A6B0B5D}"/>
                    </a:ext>
                  </a:extLst>
                </p:cNvPr>
                <p:cNvCxnSpPr/>
                <p:nvPr/>
              </p:nvCxnSpPr>
              <p:spPr>
                <a:xfrm flipH="1">
                  <a:off x="3702047" y="2680632"/>
                  <a:ext cx="472598" cy="536972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Conector recto 33">
                  <a:extLst>
                    <a:ext uri="{FF2B5EF4-FFF2-40B4-BE49-F238E27FC236}">
                      <a16:creationId xmlns:a16="http://schemas.microsoft.com/office/drawing/2014/main" id="{42A5A38E-71DE-427B-8E72-69170CBC0F3B}"/>
                    </a:ext>
                  </a:extLst>
                </p:cNvPr>
                <p:cNvCxnSpPr/>
                <p:nvPr/>
              </p:nvCxnSpPr>
              <p:spPr>
                <a:xfrm flipH="1">
                  <a:off x="4172018" y="2563386"/>
                  <a:ext cx="216343" cy="119865"/>
                </a:xfrm>
                <a:prstGeom prst="line">
                  <a:avLst/>
                </a:prstGeom>
                <a:ln w="22225"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Conector recto 26">
                  <a:extLst>
                    <a:ext uri="{FF2B5EF4-FFF2-40B4-BE49-F238E27FC236}">
                      <a16:creationId xmlns:a16="http://schemas.microsoft.com/office/drawing/2014/main" id="{999AAEC7-2E43-4506-8C2B-B64A1EDBDD9C}"/>
                    </a:ext>
                  </a:extLst>
                </p:cNvPr>
                <p:cNvCxnSpPr/>
                <p:nvPr/>
              </p:nvCxnSpPr>
              <p:spPr>
                <a:xfrm flipV="1">
                  <a:off x="4479486" y="4145772"/>
                  <a:ext cx="79200" cy="1276789"/>
                </a:xfrm>
                <a:prstGeom prst="line">
                  <a:avLst/>
                </a:prstGeom>
                <a:ln>
                  <a:solidFill>
                    <a:srgbClr val="FF631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4" name="CuadroTexto 27">
                <a:extLst>
                  <a:ext uri="{FF2B5EF4-FFF2-40B4-BE49-F238E27FC236}">
                    <a16:creationId xmlns:a16="http://schemas.microsoft.com/office/drawing/2014/main" id="{7ECA5AC1-D470-48A7-86B4-963C40FE54A6}"/>
                  </a:ext>
                </a:extLst>
              </p:cNvPr>
              <p:cNvSpPr txBox="1"/>
              <p:nvPr/>
            </p:nvSpPr>
            <p:spPr>
              <a:xfrm rot="16380000">
                <a:off x="3599908" y="4730152"/>
                <a:ext cx="1636396" cy="22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569" dirty="0">
                    <a:solidFill>
                      <a:prstClr val="black"/>
                    </a:solidFill>
                  </a:rPr>
                  <a:t>Embarque de buques de carga general</a:t>
                </a:r>
                <a:endParaRPr lang="en-US" sz="569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25" name="Picture 82" descr="http://stuffled.com/vector/wp-content/uploads/sites/5/2014/07/DP-World-Logo-EPS-vector-image.png">
                <a:extLst>
                  <a:ext uri="{FF2B5EF4-FFF2-40B4-BE49-F238E27FC236}">
                    <a16:creationId xmlns:a16="http://schemas.microsoft.com/office/drawing/2014/main" id="{525F72F9-C869-42C7-8638-96B36C971C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88610">
                <a:off x="3436115" y="5507352"/>
                <a:ext cx="815184" cy="543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Imagen 29">
                <a:extLst>
                  <a:ext uri="{FF2B5EF4-FFF2-40B4-BE49-F238E27FC236}">
                    <a16:creationId xmlns:a16="http://schemas.microsoft.com/office/drawing/2014/main" id="{F398B035-AADC-4BE2-81F0-E00DA4BC53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46523"/>
              <a:stretch/>
            </p:blipFill>
            <p:spPr>
              <a:xfrm>
                <a:off x="4249591" y="2940455"/>
                <a:ext cx="459789" cy="278017"/>
              </a:xfrm>
              <a:prstGeom prst="rect">
                <a:avLst/>
              </a:prstGeom>
            </p:spPr>
          </p:pic>
        </p:grpSp>
      </p:grpSp>
      <p:pic>
        <p:nvPicPr>
          <p:cNvPr id="87" name="51 Imagen" descr="carga grano.jpg">
            <a:extLst>
              <a:ext uri="{FF2B5EF4-FFF2-40B4-BE49-F238E27FC236}">
                <a16:creationId xmlns:a16="http://schemas.microsoft.com/office/drawing/2014/main" id="{5AB96AAF-266F-4654-A9D9-8FAF9B40EBE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6776" y="1849388"/>
            <a:ext cx="1458004" cy="733756"/>
          </a:xfrm>
          <a:prstGeom prst="rect">
            <a:avLst/>
          </a:prstGeom>
        </p:spPr>
      </p:pic>
      <p:sp>
        <p:nvSpPr>
          <p:cNvPr id="95" name="Rectangle 105">
            <a:extLst>
              <a:ext uri="{FF2B5EF4-FFF2-40B4-BE49-F238E27FC236}">
                <a16:creationId xmlns:a16="http://schemas.microsoft.com/office/drawing/2014/main" id="{DF38BFA5-1547-4F0D-BF13-BFD6DB6BF6AC}"/>
              </a:ext>
            </a:extLst>
          </p:cNvPr>
          <p:cNvSpPr/>
          <p:nvPr/>
        </p:nvSpPr>
        <p:spPr>
          <a:xfrm>
            <a:off x="896776" y="2568386"/>
            <a:ext cx="1458004" cy="217432"/>
          </a:xfrm>
          <a:prstGeom prst="rect">
            <a:avLst/>
          </a:prstGeom>
          <a:solidFill>
            <a:schemeClr val="accent3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s-PE" sz="813">
                <a:solidFill>
                  <a:prstClr val="white"/>
                </a:solidFill>
                <a:latin typeface="Verdana" pitchFamily="34" charset="0"/>
              </a:rPr>
              <a:t>Granel sólido</a:t>
            </a:r>
          </a:p>
        </p:txBody>
      </p:sp>
    </p:spTree>
    <p:extLst>
      <p:ext uri="{BB962C8B-B14F-4D97-AF65-F5344CB8AC3E}">
        <p14:creationId xmlns:p14="http://schemas.microsoft.com/office/powerpoint/2010/main" val="173876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30F4-19E8-43CE-8332-1C99DB1E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2" y="1705372"/>
            <a:ext cx="4392488" cy="1698104"/>
          </a:xfrm>
        </p:spPr>
        <p:txBody>
          <a:bodyPr>
            <a:normAutofit/>
          </a:bodyPr>
          <a:lstStyle/>
          <a:p>
            <a:pPr algn="ctr"/>
            <a:r>
              <a:rPr lang="es-PE" dirty="0">
                <a:solidFill>
                  <a:schemeClr val="accent2"/>
                </a:solidFill>
              </a:rPr>
              <a:t>El </a:t>
            </a:r>
            <a:r>
              <a:rPr lang="es-PE" b="1" u="sng" dirty="0">
                <a:solidFill>
                  <a:schemeClr val="accent2"/>
                </a:solidFill>
              </a:rPr>
              <a:t>TNM</a:t>
            </a:r>
            <a:r>
              <a:rPr lang="es-PE" dirty="0">
                <a:solidFill>
                  <a:schemeClr val="accent2"/>
                </a:solidFill>
              </a:rPr>
              <a:t> ha manejado la </a:t>
            </a:r>
            <a:r>
              <a:rPr lang="es-PE" b="1" u="sng" dirty="0">
                <a:solidFill>
                  <a:schemeClr val="accent2"/>
                </a:solidFill>
              </a:rPr>
              <a:t>mayor cantidad de toneladas</a:t>
            </a:r>
            <a:r>
              <a:rPr lang="es-PE" u="sng" dirty="0">
                <a:solidFill>
                  <a:schemeClr val="accent2"/>
                </a:solidFill>
              </a:rPr>
              <a:t> </a:t>
            </a:r>
            <a:r>
              <a:rPr lang="es-PE" dirty="0">
                <a:solidFill>
                  <a:schemeClr val="accent2"/>
                </a:solidFill>
              </a:rPr>
              <a:t>a nivel nacional durante el año </a:t>
            </a:r>
            <a:r>
              <a:rPr lang="es-PE" b="1" u="sng" dirty="0">
                <a:solidFill>
                  <a:schemeClr val="accent2"/>
                </a:solidFill>
              </a:rPr>
              <a:t>2017.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BEF779-9C02-47FA-ADCF-A26671CD3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4427984" cy="570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7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ítulo 1">
            <a:extLst>
              <a:ext uri="{FF2B5EF4-FFF2-40B4-BE49-F238E27FC236}">
                <a16:creationId xmlns:a16="http://schemas.microsoft.com/office/drawing/2014/main" id="{6F6F45B3-C86C-47BC-828D-A1F7CC26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7" y="193204"/>
            <a:ext cx="6721521" cy="619125"/>
          </a:xfrm>
        </p:spPr>
        <p:txBody>
          <a:bodyPr/>
          <a:lstStyle/>
          <a:p>
            <a:pPr algn="ctr"/>
            <a:r>
              <a:rPr lang="en-US" b="1"/>
              <a:t>Evolución de la concesión del TNM</a:t>
            </a:r>
            <a:endParaRPr lang="es-PE" b="1" dirty="0"/>
          </a:p>
        </p:txBody>
      </p:sp>
      <p:sp>
        <p:nvSpPr>
          <p:cNvPr id="44" name="Forma 13">
            <a:extLst>
              <a:ext uri="{FF2B5EF4-FFF2-40B4-BE49-F238E27FC236}">
                <a16:creationId xmlns:a16="http://schemas.microsoft.com/office/drawing/2014/main" id="{721FD707-0407-4B52-9610-D30C31515A83}"/>
              </a:ext>
            </a:extLst>
          </p:cNvPr>
          <p:cNvSpPr/>
          <p:nvPr/>
        </p:nvSpPr>
        <p:spPr>
          <a:xfrm>
            <a:off x="827584" y="2209428"/>
            <a:ext cx="7560840" cy="2253517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6319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45" name="CuadroTexto 14">
            <a:extLst>
              <a:ext uri="{FF2B5EF4-FFF2-40B4-BE49-F238E27FC236}">
                <a16:creationId xmlns:a16="http://schemas.microsoft.com/office/drawing/2014/main" id="{50857B2E-BB8D-4678-A50F-0BF43FE5AE6A}"/>
              </a:ext>
            </a:extLst>
          </p:cNvPr>
          <p:cNvSpPr txBox="1"/>
          <p:nvPr/>
        </p:nvSpPr>
        <p:spPr>
          <a:xfrm>
            <a:off x="2001772" y="4092555"/>
            <a:ext cx="560829" cy="25391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  <a:cs typeface="+mn-cs"/>
              </a:rPr>
              <a:t>2011</a:t>
            </a:r>
            <a:endParaRPr lang="en-US" sz="8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6" name="CuadroTexto 15">
            <a:extLst>
              <a:ext uri="{FF2B5EF4-FFF2-40B4-BE49-F238E27FC236}">
                <a16:creationId xmlns:a16="http://schemas.microsoft.com/office/drawing/2014/main" id="{5C0500D7-3F8B-4FFA-8AF4-90158DD1EFA0}"/>
              </a:ext>
            </a:extLst>
          </p:cNvPr>
          <p:cNvSpPr txBox="1"/>
          <p:nvPr/>
        </p:nvSpPr>
        <p:spPr>
          <a:xfrm>
            <a:off x="2751743" y="3647704"/>
            <a:ext cx="560829" cy="253916"/>
          </a:xfrm>
          <a:prstGeom prst="rect">
            <a:avLst/>
          </a:prstGeom>
          <a:solidFill>
            <a:srgbClr val="004165"/>
          </a:solidFill>
        </p:spPr>
        <p:txBody>
          <a:bodyPr wrap="square" rtlCol="0">
            <a:spAutoFit/>
          </a:bodyPr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  <a:cs typeface="+mn-cs"/>
              </a:rPr>
              <a:t>2012</a:t>
            </a:r>
            <a:endParaRPr lang="en-US" sz="8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7" name="CuadroTexto 16">
            <a:extLst>
              <a:ext uri="{FF2B5EF4-FFF2-40B4-BE49-F238E27FC236}">
                <a16:creationId xmlns:a16="http://schemas.microsoft.com/office/drawing/2014/main" id="{678900B4-3629-42DC-8202-4507F42BEAB8}"/>
              </a:ext>
            </a:extLst>
          </p:cNvPr>
          <p:cNvSpPr txBox="1"/>
          <p:nvPr/>
        </p:nvSpPr>
        <p:spPr>
          <a:xfrm>
            <a:off x="3502232" y="3399352"/>
            <a:ext cx="560829" cy="253916"/>
          </a:xfrm>
          <a:prstGeom prst="rect">
            <a:avLst/>
          </a:prstGeom>
          <a:solidFill>
            <a:srgbClr val="004165"/>
          </a:solidFill>
        </p:spPr>
        <p:txBody>
          <a:bodyPr wrap="square" rtlCol="0">
            <a:spAutoFit/>
          </a:bodyPr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  <a:cs typeface="+mn-cs"/>
              </a:rPr>
              <a:t>2013</a:t>
            </a:r>
            <a:endParaRPr lang="en-US" sz="8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8" name="CuadroTexto 17">
            <a:extLst>
              <a:ext uri="{FF2B5EF4-FFF2-40B4-BE49-F238E27FC236}">
                <a16:creationId xmlns:a16="http://schemas.microsoft.com/office/drawing/2014/main" id="{ED80D22A-7AF2-4CD8-BA9C-EE81C2C30F3E}"/>
              </a:ext>
            </a:extLst>
          </p:cNvPr>
          <p:cNvSpPr txBox="1"/>
          <p:nvPr/>
        </p:nvSpPr>
        <p:spPr>
          <a:xfrm>
            <a:off x="4252722" y="3222353"/>
            <a:ext cx="560829" cy="253916"/>
          </a:xfrm>
          <a:prstGeom prst="rect">
            <a:avLst/>
          </a:prstGeom>
          <a:solidFill>
            <a:srgbClr val="004165"/>
          </a:solidFill>
        </p:spPr>
        <p:txBody>
          <a:bodyPr wrap="square" rtlCol="0">
            <a:spAutoFit/>
          </a:bodyPr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  <a:cs typeface="+mn-cs"/>
              </a:rPr>
              <a:t>2014</a:t>
            </a:r>
            <a:endParaRPr lang="en-US" sz="8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9" name="CuadroTexto 18">
            <a:extLst>
              <a:ext uri="{FF2B5EF4-FFF2-40B4-BE49-F238E27FC236}">
                <a16:creationId xmlns:a16="http://schemas.microsoft.com/office/drawing/2014/main" id="{C683A208-8D0D-49C9-8706-384B61521F07}"/>
              </a:ext>
            </a:extLst>
          </p:cNvPr>
          <p:cNvSpPr txBox="1"/>
          <p:nvPr/>
        </p:nvSpPr>
        <p:spPr>
          <a:xfrm>
            <a:off x="4957716" y="3085819"/>
            <a:ext cx="560829" cy="253916"/>
          </a:xfrm>
          <a:prstGeom prst="rect">
            <a:avLst/>
          </a:prstGeom>
          <a:solidFill>
            <a:srgbClr val="004165"/>
          </a:solidFill>
        </p:spPr>
        <p:txBody>
          <a:bodyPr wrap="square" rtlCol="0">
            <a:spAutoFit/>
          </a:bodyPr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  <a:cs typeface="+mn-cs"/>
              </a:rPr>
              <a:t>2015</a:t>
            </a:r>
            <a:endParaRPr lang="en-US" sz="8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0" name="CuadroTexto 19">
            <a:extLst>
              <a:ext uri="{FF2B5EF4-FFF2-40B4-BE49-F238E27FC236}">
                <a16:creationId xmlns:a16="http://schemas.microsoft.com/office/drawing/2014/main" id="{D448190C-C92A-48A3-B9AD-EC686D9E366A}"/>
              </a:ext>
            </a:extLst>
          </p:cNvPr>
          <p:cNvSpPr txBox="1"/>
          <p:nvPr/>
        </p:nvSpPr>
        <p:spPr>
          <a:xfrm>
            <a:off x="5753700" y="2988824"/>
            <a:ext cx="560829" cy="253916"/>
          </a:xfrm>
          <a:prstGeom prst="rect">
            <a:avLst/>
          </a:prstGeom>
          <a:solidFill>
            <a:srgbClr val="004165"/>
          </a:solidFill>
        </p:spPr>
        <p:txBody>
          <a:bodyPr wrap="square" rtlCol="0">
            <a:spAutoFit/>
          </a:bodyPr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  <a:cs typeface="+mn-cs"/>
              </a:rPr>
              <a:t>2016</a:t>
            </a:r>
          </a:p>
        </p:txBody>
      </p:sp>
      <p:cxnSp>
        <p:nvCxnSpPr>
          <p:cNvPr id="51" name="Conector angular 20">
            <a:extLst>
              <a:ext uri="{FF2B5EF4-FFF2-40B4-BE49-F238E27FC236}">
                <a16:creationId xmlns:a16="http://schemas.microsoft.com/office/drawing/2014/main" id="{FF1CB01A-A423-4A4A-B7F4-98E4A12742C1}"/>
              </a:ext>
            </a:extLst>
          </p:cNvPr>
          <p:cNvCxnSpPr>
            <a:cxnSpLocks/>
            <a:stCxn id="45" idx="0"/>
            <a:endCxn id="57" idx="2"/>
          </p:cNvCxnSpPr>
          <p:nvPr/>
        </p:nvCxnSpPr>
        <p:spPr>
          <a:xfrm rot="16200000" flipV="1">
            <a:off x="1187625" y="2997992"/>
            <a:ext cx="1014809" cy="1174317"/>
          </a:xfrm>
          <a:prstGeom prst="bentConnector3">
            <a:avLst>
              <a:gd name="adj1" fmla="val 50000"/>
            </a:avLst>
          </a:prstGeom>
          <a:solidFill>
            <a:srgbClr val="095679"/>
          </a:solidFill>
          <a:ln>
            <a:solidFill>
              <a:srgbClr val="FF6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21">
            <a:extLst>
              <a:ext uri="{FF2B5EF4-FFF2-40B4-BE49-F238E27FC236}">
                <a16:creationId xmlns:a16="http://schemas.microsoft.com/office/drawing/2014/main" id="{C24ECDED-80EF-40B0-9739-1D18EF880F82}"/>
              </a:ext>
            </a:extLst>
          </p:cNvPr>
          <p:cNvCxnSpPr>
            <a:cxnSpLocks/>
            <a:stCxn id="58" idx="0"/>
            <a:endCxn id="46" idx="2"/>
          </p:cNvCxnSpPr>
          <p:nvPr/>
        </p:nvCxnSpPr>
        <p:spPr>
          <a:xfrm rot="5400000" flipH="1" flipV="1">
            <a:off x="2504967" y="4035564"/>
            <a:ext cx="661135" cy="393248"/>
          </a:xfrm>
          <a:prstGeom prst="bentConnector3">
            <a:avLst>
              <a:gd name="adj1" fmla="val 50000"/>
            </a:avLst>
          </a:prstGeom>
          <a:solidFill>
            <a:srgbClr val="095679"/>
          </a:solidFill>
          <a:ln>
            <a:solidFill>
              <a:srgbClr val="FF6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angular 22">
            <a:extLst>
              <a:ext uri="{FF2B5EF4-FFF2-40B4-BE49-F238E27FC236}">
                <a16:creationId xmlns:a16="http://schemas.microsoft.com/office/drawing/2014/main" id="{E4D0E9EC-8278-4FA5-82A6-023E90FC1D71}"/>
              </a:ext>
            </a:extLst>
          </p:cNvPr>
          <p:cNvCxnSpPr>
            <a:cxnSpLocks/>
            <a:stCxn id="47" idx="0"/>
            <a:endCxn id="59" idx="2"/>
          </p:cNvCxnSpPr>
          <p:nvPr/>
        </p:nvCxnSpPr>
        <p:spPr>
          <a:xfrm rot="16200000" flipV="1">
            <a:off x="3241211" y="2857915"/>
            <a:ext cx="540220" cy="542653"/>
          </a:xfrm>
          <a:prstGeom prst="bentConnector3">
            <a:avLst>
              <a:gd name="adj1" fmla="val 50000"/>
            </a:avLst>
          </a:prstGeom>
          <a:solidFill>
            <a:srgbClr val="095679"/>
          </a:solidFill>
          <a:ln>
            <a:solidFill>
              <a:srgbClr val="FF6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r 23">
            <a:extLst>
              <a:ext uri="{FF2B5EF4-FFF2-40B4-BE49-F238E27FC236}">
                <a16:creationId xmlns:a16="http://schemas.microsoft.com/office/drawing/2014/main" id="{50D3E150-FD7E-4B97-A108-D383437E8760}"/>
              </a:ext>
            </a:extLst>
          </p:cNvPr>
          <p:cNvCxnSpPr>
            <a:cxnSpLocks/>
            <a:stCxn id="60" idx="0"/>
            <a:endCxn id="48" idx="2"/>
          </p:cNvCxnSpPr>
          <p:nvPr/>
        </p:nvCxnSpPr>
        <p:spPr>
          <a:xfrm rot="16200000" flipV="1">
            <a:off x="4412021" y="3597386"/>
            <a:ext cx="425351" cy="183117"/>
          </a:xfrm>
          <a:prstGeom prst="bentConnector3">
            <a:avLst>
              <a:gd name="adj1" fmla="val 50000"/>
            </a:avLst>
          </a:prstGeom>
          <a:solidFill>
            <a:srgbClr val="095679"/>
          </a:solidFill>
          <a:ln>
            <a:solidFill>
              <a:srgbClr val="FF6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r 24">
            <a:extLst>
              <a:ext uri="{FF2B5EF4-FFF2-40B4-BE49-F238E27FC236}">
                <a16:creationId xmlns:a16="http://schemas.microsoft.com/office/drawing/2014/main" id="{01E9084C-37FF-4ECF-B780-4B0EC885D67A}"/>
              </a:ext>
            </a:extLst>
          </p:cNvPr>
          <p:cNvCxnSpPr>
            <a:cxnSpLocks/>
            <a:stCxn id="49" idx="0"/>
            <a:endCxn id="61" idx="2"/>
          </p:cNvCxnSpPr>
          <p:nvPr/>
        </p:nvCxnSpPr>
        <p:spPr>
          <a:xfrm rot="5400000" flipH="1" flipV="1">
            <a:off x="4902446" y="2616666"/>
            <a:ext cx="804838" cy="133469"/>
          </a:xfrm>
          <a:prstGeom prst="bentConnector3">
            <a:avLst>
              <a:gd name="adj1" fmla="val 50000"/>
            </a:avLst>
          </a:prstGeom>
          <a:solidFill>
            <a:srgbClr val="095679"/>
          </a:solidFill>
          <a:ln>
            <a:solidFill>
              <a:srgbClr val="FF6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r 25">
            <a:extLst>
              <a:ext uri="{FF2B5EF4-FFF2-40B4-BE49-F238E27FC236}">
                <a16:creationId xmlns:a16="http://schemas.microsoft.com/office/drawing/2014/main" id="{2D8EA4A6-FD6A-4CD3-A213-B26D1C27B845}"/>
              </a:ext>
            </a:extLst>
          </p:cNvPr>
          <p:cNvCxnSpPr>
            <a:cxnSpLocks/>
            <a:stCxn id="62" idx="0"/>
            <a:endCxn id="50" idx="2"/>
          </p:cNvCxnSpPr>
          <p:nvPr/>
        </p:nvCxnSpPr>
        <p:spPr>
          <a:xfrm rot="16200000" flipV="1">
            <a:off x="6237535" y="3039320"/>
            <a:ext cx="753716" cy="1160556"/>
          </a:xfrm>
          <a:prstGeom prst="bentConnector3">
            <a:avLst>
              <a:gd name="adj1" fmla="val 50000"/>
            </a:avLst>
          </a:prstGeom>
          <a:solidFill>
            <a:srgbClr val="095679"/>
          </a:solidFill>
          <a:ln>
            <a:solidFill>
              <a:srgbClr val="FF6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arcador de contenido 6">
            <a:extLst>
              <a:ext uri="{FF2B5EF4-FFF2-40B4-BE49-F238E27FC236}">
                <a16:creationId xmlns:a16="http://schemas.microsoft.com/office/drawing/2014/main" id="{7C7D8538-1747-4E95-9809-31219DBDCC6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88871" y="1809725"/>
            <a:ext cx="1637998" cy="1268021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24375" tIns="24375" rIns="24375" bIns="24375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b="1" dirty="0"/>
              <a:t>Abril</a:t>
            </a:r>
          </a:p>
          <a:p>
            <a:pPr algn="ctr">
              <a:spcAft>
                <a:spcPts val="0"/>
              </a:spcAft>
            </a:pPr>
            <a:r>
              <a:rPr lang="es-PE" sz="800" dirty="0"/>
              <a:t>APMTC se adjudica la concesión a 30 años del TNM</a:t>
            </a:r>
          </a:p>
          <a:p>
            <a:pPr algn="ctr">
              <a:spcAft>
                <a:spcPts val="0"/>
              </a:spcAft>
            </a:pPr>
            <a:endParaRPr lang="es-PE" sz="800" dirty="0"/>
          </a:p>
          <a:p>
            <a:pPr algn="ctr">
              <a:spcAft>
                <a:spcPts val="0"/>
              </a:spcAft>
            </a:pPr>
            <a:r>
              <a:rPr lang="en-US" sz="800" b="1" dirty="0"/>
              <a:t>Julio</a:t>
            </a:r>
          </a:p>
          <a:p>
            <a:pPr algn="ctr">
              <a:spcAft>
                <a:spcPts val="0"/>
              </a:spcAft>
            </a:pPr>
            <a:r>
              <a:rPr lang="es-PE" sz="800" dirty="0"/>
              <a:t>APMTC comenzó a prestar servicios en el TNM y a operar la infraestructura recibida con la Concesión</a:t>
            </a:r>
            <a:endParaRPr lang="en-US" sz="800" dirty="0"/>
          </a:p>
        </p:txBody>
      </p:sp>
      <p:sp>
        <p:nvSpPr>
          <p:cNvPr id="58" name="Marcador de contenido 6">
            <a:extLst>
              <a:ext uri="{FF2B5EF4-FFF2-40B4-BE49-F238E27FC236}">
                <a16:creationId xmlns:a16="http://schemas.microsoft.com/office/drawing/2014/main" id="{B74768DC-81A6-4C04-8BF4-FDFBCCA1A5B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489551" y="4562755"/>
            <a:ext cx="2298717" cy="997178"/>
          </a:xfrm>
          <a:prstGeom prst="rect">
            <a:avLst/>
          </a:prstGeom>
          <a:noFill/>
          <a:ln w="6350" cap="flat">
            <a:noFill/>
            <a:round/>
          </a:ln>
        </p:spPr>
        <p:txBody>
          <a:bodyPr vert="horz" wrap="square" lIns="24375" tIns="24375" rIns="24375" bIns="24375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b="1" dirty="0"/>
              <a:t>Abril</a:t>
            </a:r>
          </a:p>
          <a:p>
            <a:pPr algn="ctr">
              <a:spcAft>
                <a:spcPts val="0"/>
              </a:spcAft>
            </a:pPr>
            <a:r>
              <a:rPr lang="es-PE" sz="800" dirty="0"/>
              <a:t>El Expediente Técnico para la construcción de las Etapas I y II es aprobado</a:t>
            </a:r>
          </a:p>
          <a:p>
            <a:pPr algn="ctr">
              <a:spcAft>
                <a:spcPts val="0"/>
              </a:spcAft>
            </a:pPr>
            <a:endParaRPr lang="en-US" sz="800" b="1" dirty="0"/>
          </a:p>
          <a:p>
            <a:pPr algn="ctr">
              <a:spcAft>
                <a:spcPts val="0"/>
              </a:spcAft>
            </a:pPr>
            <a:r>
              <a:rPr lang="en-US" sz="800" b="1" dirty="0" err="1"/>
              <a:t>Septiembre</a:t>
            </a:r>
            <a:endParaRPr lang="en-US" sz="800" b="1" dirty="0"/>
          </a:p>
          <a:p>
            <a:pPr algn="ctr">
              <a:spcAft>
                <a:spcPts val="0"/>
              </a:spcAft>
            </a:pPr>
            <a:r>
              <a:rPr lang="es-PE" sz="800" dirty="0"/>
              <a:t>Se aprueba el EIA para la construcción de las Etapas I y II</a:t>
            </a:r>
            <a:endParaRPr lang="en-US" sz="800" dirty="0"/>
          </a:p>
        </p:txBody>
      </p:sp>
      <p:sp>
        <p:nvSpPr>
          <p:cNvPr id="59" name="Marcador de contenido 6">
            <a:extLst>
              <a:ext uri="{FF2B5EF4-FFF2-40B4-BE49-F238E27FC236}">
                <a16:creationId xmlns:a16="http://schemas.microsoft.com/office/drawing/2014/main" id="{FC61D7B2-55A8-4603-82D7-2F446D008AE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227265" y="1184846"/>
            <a:ext cx="2025457" cy="167428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24375" tIns="24375" rIns="24375" bIns="24375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b="1" dirty="0" err="1"/>
              <a:t>Marzo</a:t>
            </a:r>
            <a:endParaRPr lang="en-US" sz="800" b="1" dirty="0"/>
          </a:p>
          <a:p>
            <a:pPr algn="ctr">
              <a:spcAft>
                <a:spcPts val="0"/>
              </a:spcAft>
            </a:pPr>
            <a:r>
              <a:rPr lang="es-PE" sz="800" dirty="0"/>
              <a:t>APMTC comienza la construcción de las Etapas I y II</a:t>
            </a:r>
          </a:p>
          <a:p>
            <a:pPr algn="ctr">
              <a:spcAft>
                <a:spcPts val="0"/>
              </a:spcAft>
            </a:pPr>
            <a:endParaRPr lang="en-US" sz="800" b="1" dirty="0"/>
          </a:p>
          <a:p>
            <a:pPr algn="ctr">
              <a:spcAft>
                <a:spcPts val="0"/>
              </a:spcAft>
            </a:pPr>
            <a:r>
              <a:rPr lang="en-US" sz="800" b="1" dirty="0"/>
              <a:t>Abril</a:t>
            </a:r>
          </a:p>
          <a:p>
            <a:pPr algn="ctr">
              <a:spcAft>
                <a:spcPts val="0"/>
              </a:spcAft>
            </a:pPr>
            <a:r>
              <a:rPr lang="es-PE" sz="800" dirty="0"/>
              <a:t>APMTC solicita a los organismos reguladores la suspensión del plazo para la construcción de las Etapas I y II debido a la demora del gobierno en la entrega de parte de la tierra en concesión. La fecha límite se extendió a 2016</a:t>
            </a:r>
            <a:endParaRPr lang="en-US" sz="800" b="1" dirty="0"/>
          </a:p>
        </p:txBody>
      </p:sp>
      <p:sp>
        <p:nvSpPr>
          <p:cNvPr id="60" name="Marcador de contenido 6">
            <a:extLst>
              <a:ext uri="{FF2B5EF4-FFF2-40B4-BE49-F238E27FC236}">
                <a16:creationId xmlns:a16="http://schemas.microsoft.com/office/drawing/2014/main" id="{ADE91896-97AF-4A97-88E8-3F99CF8A257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063061" y="3901620"/>
            <a:ext cx="1306385" cy="590913"/>
          </a:xfrm>
          <a:prstGeom prst="rect">
            <a:avLst/>
          </a:prstGeom>
          <a:noFill/>
          <a:ln w="6350" cap="flat">
            <a:noFill/>
            <a:round/>
          </a:ln>
        </p:spPr>
        <p:txBody>
          <a:bodyPr vert="horz" wrap="square" lIns="24375" tIns="24375" rIns="24375" bIns="24375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b="1" dirty="0"/>
              <a:t>Agosto</a:t>
            </a:r>
          </a:p>
          <a:p>
            <a:pPr algn="ctr">
              <a:spcAft>
                <a:spcPts val="0"/>
              </a:spcAft>
            </a:pPr>
            <a:r>
              <a:rPr lang="en-US" sz="800" dirty="0"/>
              <a:t>4 </a:t>
            </a:r>
            <a:r>
              <a:rPr lang="en-US" sz="800" dirty="0" err="1"/>
              <a:t>grúas</a:t>
            </a:r>
            <a:r>
              <a:rPr lang="en-US" sz="800" dirty="0"/>
              <a:t> STS Super Post Panamax </a:t>
            </a:r>
            <a:r>
              <a:rPr lang="es-PE" sz="800" dirty="0"/>
              <a:t>llegan a Callao y se instalan en el TNM</a:t>
            </a:r>
            <a:endParaRPr lang="en-US" sz="800" dirty="0"/>
          </a:p>
        </p:txBody>
      </p:sp>
      <p:sp>
        <p:nvSpPr>
          <p:cNvPr id="61" name="Marcador de contenido 6">
            <a:extLst>
              <a:ext uri="{FF2B5EF4-FFF2-40B4-BE49-F238E27FC236}">
                <a16:creationId xmlns:a16="http://schemas.microsoft.com/office/drawing/2014/main" id="{9980590B-1E7B-49D1-8247-093B1099697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64130" y="1229207"/>
            <a:ext cx="1214939" cy="105177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24375" tIns="24375" rIns="24375" bIns="24375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800" b="1" dirty="0"/>
              <a:t>Julio</a:t>
            </a:r>
          </a:p>
          <a:p>
            <a:pPr algn="ctr">
              <a:spcAft>
                <a:spcPts val="0"/>
              </a:spcAft>
            </a:pPr>
            <a:r>
              <a:rPr lang="es-PE" sz="800" dirty="0"/>
              <a:t>APMTC termina la construcción de su nuevo edificio administrativo dentro del área de concesión de la terminal</a:t>
            </a:r>
            <a:endParaRPr lang="en-US" sz="800" dirty="0"/>
          </a:p>
        </p:txBody>
      </p:sp>
      <p:sp>
        <p:nvSpPr>
          <p:cNvPr id="62" name="Marcador de contenido 6">
            <a:extLst>
              <a:ext uri="{FF2B5EF4-FFF2-40B4-BE49-F238E27FC236}">
                <a16:creationId xmlns:a16="http://schemas.microsoft.com/office/drawing/2014/main" id="{164D0AA9-0432-46F9-88A5-9504E9D0837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720631" y="3996456"/>
            <a:ext cx="2948079" cy="861756"/>
          </a:xfrm>
          <a:prstGeom prst="rect">
            <a:avLst/>
          </a:prstGeom>
          <a:noFill/>
          <a:ln w="6350" cap="flat">
            <a:noFill/>
            <a:round/>
          </a:ln>
        </p:spPr>
        <p:txBody>
          <a:bodyPr vert="horz" wrap="square" lIns="24375" tIns="24375" rIns="24375" bIns="24375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b="1" dirty="0"/>
              <a:t>Abril</a:t>
            </a:r>
          </a:p>
          <a:p>
            <a:pPr algn="ctr">
              <a:spcAft>
                <a:spcPts val="0"/>
              </a:spcAft>
            </a:pPr>
            <a:r>
              <a:rPr lang="es-PE" sz="800" dirty="0"/>
              <a:t>APMTC culmina la construcción de las Etapas I y II</a:t>
            </a:r>
          </a:p>
          <a:p>
            <a:pPr algn="ctr">
              <a:spcAft>
                <a:spcPts val="0"/>
              </a:spcAft>
            </a:pPr>
            <a:endParaRPr lang="en-US" sz="800" b="1" dirty="0"/>
          </a:p>
          <a:p>
            <a:pPr algn="ctr">
              <a:spcAft>
                <a:spcPts val="0"/>
              </a:spcAft>
            </a:pPr>
            <a:r>
              <a:rPr lang="en-US" sz="800" b="1" dirty="0"/>
              <a:t>Julio</a:t>
            </a:r>
          </a:p>
          <a:p>
            <a:pPr algn="ctr">
              <a:spcAft>
                <a:spcPts val="0"/>
              </a:spcAft>
            </a:pPr>
            <a:r>
              <a:rPr lang="es-PE" sz="800" dirty="0"/>
              <a:t>Primera revisión tarifaria por OSITRAN para los siguientes 5 años.</a:t>
            </a:r>
          </a:p>
        </p:txBody>
      </p:sp>
      <p:sp>
        <p:nvSpPr>
          <p:cNvPr id="70" name="CuadroTexto 50">
            <a:extLst>
              <a:ext uri="{FF2B5EF4-FFF2-40B4-BE49-F238E27FC236}">
                <a16:creationId xmlns:a16="http://schemas.microsoft.com/office/drawing/2014/main" id="{E8133658-ABD7-46B6-B967-7A472D87E437}"/>
              </a:ext>
            </a:extLst>
          </p:cNvPr>
          <p:cNvSpPr txBox="1"/>
          <p:nvPr/>
        </p:nvSpPr>
        <p:spPr>
          <a:xfrm>
            <a:off x="7081666" y="2976544"/>
            <a:ext cx="560829" cy="253916"/>
          </a:xfrm>
          <a:prstGeom prst="rect">
            <a:avLst/>
          </a:prstGeom>
          <a:solidFill>
            <a:srgbClr val="004165"/>
          </a:solidFill>
        </p:spPr>
        <p:txBody>
          <a:bodyPr wrap="square" rtlCol="0">
            <a:spAutoFit/>
          </a:bodyPr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  <a:cs typeface="+mn-cs"/>
              </a:rPr>
              <a:t>2017</a:t>
            </a:r>
          </a:p>
        </p:txBody>
      </p:sp>
      <p:sp>
        <p:nvSpPr>
          <p:cNvPr id="71" name="Marcador de contenido 6">
            <a:extLst>
              <a:ext uri="{FF2B5EF4-FFF2-40B4-BE49-F238E27FC236}">
                <a16:creationId xmlns:a16="http://schemas.microsoft.com/office/drawing/2014/main" id="{F8D91155-A2E0-47D0-9E01-10E7348F051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43865" y="919073"/>
            <a:ext cx="2742695" cy="1268021"/>
          </a:xfrm>
          <a:prstGeom prst="rect">
            <a:avLst/>
          </a:prstGeom>
          <a:noFill/>
          <a:ln w="6350" cap="flat">
            <a:noFill/>
            <a:round/>
          </a:ln>
        </p:spPr>
        <p:txBody>
          <a:bodyPr vert="horz" wrap="square" lIns="24375" tIns="24375" rIns="24375" bIns="24375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b="1" dirty="0" err="1"/>
              <a:t>Febrero</a:t>
            </a:r>
            <a:endParaRPr lang="en-US" sz="800" b="1" dirty="0"/>
          </a:p>
          <a:p>
            <a:pPr algn="ctr">
              <a:spcAft>
                <a:spcPts val="0"/>
              </a:spcAft>
            </a:pPr>
            <a:r>
              <a:rPr lang="es-PE" sz="800" dirty="0"/>
              <a:t>La aprobación sin observaciones de las Etapas I y II es dada.</a:t>
            </a:r>
          </a:p>
          <a:p>
            <a:pPr algn="ctr">
              <a:spcAft>
                <a:spcPts val="0"/>
              </a:spcAft>
            </a:pPr>
            <a:r>
              <a:rPr lang="es-PE" sz="800" dirty="0"/>
              <a:t>Se aprueba el Expediente Técnico para la Remodelación del Muelle 7.</a:t>
            </a:r>
          </a:p>
          <a:p>
            <a:pPr algn="ctr">
              <a:spcAft>
                <a:spcPts val="0"/>
              </a:spcAft>
            </a:pPr>
            <a:endParaRPr lang="es-PE" sz="800" dirty="0"/>
          </a:p>
          <a:p>
            <a:pPr algn="ctr">
              <a:spcAft>
                <a:spcPts val="0"/>
              </a:spcAft>
            </a:pPr>
            <a:r>
              <a:rPr lang="es-PE" sz="800" b="1" dirty="0"/>
              <a:t>Junio y Julio</a:t>
            </a:r>
          </a:p>
          <a:p>
            <a:pPr algn="ctr">
              <a:spcAft>
                <a:spcPts val="0"/>
              </a:spcAft>
            </a:pPr>
            <a:r>
              <a:rPr lang="es-PE" sz="800" dirty="0"/>
              <a:t>Recepción de 41 equipos nuevos como Inversión Complementaria</a:t>
            </a:r>
            <a:endParaRPr lang="en-US" sz="800" dirty="0"/>
          </a:p>
        </p:txBody>
      </p:sp>
      <p:cxnSp>
        <p:nvCxnSpPr>
          <p:cNvPr id="72" name="Conector angular 66">
            <a:extLst>
              <a:ext uri="{FF2B5EF4-FFF2-40B4-BE49-F238E27FC236}">
                <a16:creationId xmlns:a16="http://schemas.microsoft.com/office/drawing/2014/main" id="{CC7C5DF8-FD22-47BF-97A6-41789732AAC7}"/>
              </a:ext>
            </a:extLst>
          </p:cNvPr>
          <p:cNvCxnSpPr>
            <a:cxnSpLocks/>
            <a:stCxn id="71" idx="2"/>
          </p:cNvCxnSpPr>
          <p:nvPr/>
        </p:nvCxnSpPr>
        <p:spPr>
          <a:xfrm rot="5400000">
            <a:off x="7055091" y="2494086"/>
            <a:ext cx="767114" cy="153131"/>
          </a:xfrm>
          <a:prstGeom prst="bentConnector3">
            <a:avLst>
              <a:gd name="adj1" fmla="val 50000"/>
            </a:avLst>
          </a:prstGeom>
          <a:solidFill>
            <a:srgbClr val="095679"/>
          </a:solidFill>
          <a:ln>
            <a:solidFill>
              <a:srgbClr val="FF6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8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7" grpId="0" build="p"/>
      <p:bldP spid="58" grpId="0" build="p"/>
      <p:bldP spid="59" grpId="0" build="p"/>
      <p:bldP spid="60" grpId="0" build="p"/>
      <p:bldP spid="61" grpId="0" build="p"/>
      <p:bldP spid="62" grpId="0" build="p"/>
      <p:bldP spid="70" grpId="0" animBg="1"/>
      <p:bldP spid="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A917-E9A5-4C2C-896A-2454B440B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2. </a:t>
            </a:r>
            <a:r>
              <a:rPr lang="es-P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Principales indicadores y metas alcanzadas al año 2017.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7599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A33A-FB88-450F-BA01-93EB8857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20" y="295300"/>
            <a:ext cx="7772400" cy="762000"/>
          </a:xfrm>
        </p:spPr>
        <p:txBody>
          <a:bodyPr>
            <a:normAutofit/>
          </a:bodyPr>
          <a:lstStyle/>
          <a:p>
            <a:pPr lvl="0" algn="ctr" eaLnBrk="1" hangingPunct="1">
              <a:lnSpc>
                <a:spcPct val="100000"/>
              </a:lnSpc>
            </a:pPr>
            <a:r>
              <a:rPr lang="es-P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Inversión de USD 467 MM a lo largo de la concesión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FF4FC6C-71E5-4C62-BDD0-46B86DA71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492456"/>
              </p:ext>
            </p:extLst>
          </p:nvPr>
        </p:nvGraphicFramePr>
        <p:xfrm>
          <a:off x="726831" y="1664676"/>
          <a:ext cx="7731370" cy="20064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15986">
                  <a:extLst>
                    <a:ext uri="{9D8B030D-6E8A-4147-A177-3AD203B41FA5}">
                      <a16:colId xmlns:a16="http://schemas.microsoft.com/office/drawing/2014/main" val="4005227325"/>
                    </a:ext>
                  </a:extLst>
                </a:gridCol>
                <a:gridCol w="908896">
                  <a:extLst>
                    <a:ext uri="{9D8B030D-6E8A-4147-A177-3AD203B41FA5}">
                      <a16:colId xmlns:a16="http://schemas.microsoft.com/office/drawing/2014/main" val="1416828032"/>
                    </a:ext>
                  </a:extLst>
                </a:gridCol>
                <a:gridCol w="977927">
                  <a:extLst>
                    <a:ext uri="{9D8B030D-6E8A-4147-A177-3AD203B41FA5}">
                      <a16:colId xmlns:a16="http://schemas.microsoft.com/office/drawing/2014/main" val="618156602"/>
                    </a:ext>
                  </a:extLst>
                </a:gridCol>
                <a:gridCol w="1026823">
                  <a:extLst>
                    <a:ext uri="{9D8B030D-6E8A-4147-A177-3AD203B41FA5}">
                      <a16:colId xmlns:a16="http://schemas.microsoft.com/office/drawing/2014/main" val="3069626195"/>
                    </a:ext>
                  </a:extLst>
                </a:gridCol>
                <a:gridCol w="1026823">
                  <a:extLst>
                    <a:ext uri="{9D8B030D-6E8A-4147-A177-3AD203B41FA5}">
                      <a16:colId xmlns:a16="http://schemas.microsoft.com/office/drawing/2014/main" val="3234235734"/>
                    </a:ext>
                  </a:extLst>
                </a:gridCol>
                <a:gridCol w="923277">
                  <a:extLst>
                    <a:ext uri="{9D8B030D-6E8A-4147-A177-3AD203B41FA5}">
                      <a16:colId xmlns:a16="http://schemas.microsoft.com/office/drawing/2014/main" val="2555238401"/>
                    </a:ext>
                  </a:extLst>
                </a:gridCol>
                <a:gridCol w="828361">
                  <a:extLst>
                    <a:ext uri="{9D8B030D-6E8A-4147-A177-3AD203B41FA5}">
                      <a16:colId xmlns:a16="http://schemas.microsoft.com/office/drawing/2014/main" val="325499276"/>
                    </a:ext>
                  </a:extLst>
                </a:gridCol>
                <a:gridCol w="923277">
                  <a:extLst>
                    <a:ext uri="{9D8B030D-6E8A-4147-A177-3AD203B41FA5}">
                      <a16:colId xmlns:a16="http://schemas.microsoft.com/office/drawing/2014/main" val="2178590629"/>
                    </a:ext>
                  </a:extLst>
                </a:gridCol>
              </a:tblGrid>
              <a:tr h="401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DESCRIPCIÓN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87" marR="8687" marT="8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DETALLE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87" marR="8687" marT="8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 &amp; 2012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87" marR="8687" marT="8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87" marR="8687" marT="8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87" marR="8687" marT="8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87" marR="8687" marT="8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87" marR="8687" marT="8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87" marR="8687" marT="8687" marB="0" anchor="ctr"/>
                </a:tc>
                <a:extLst>
                  <a:ext uri="{0D108BD9-81ED-4DB2-BD59-A6C34878D82A}">
                    <a16:rowId xmlns:a16="http://schemas.microsoft.com/office/drawing/2014/main" val="3070310508"/>
                  </a:ext>
                </a:extLst>
              </a:tr>
              <a:tr h="4012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ETAPAS I y II</a:t>
                      </a:r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87" marR="8687" marT="8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Obras Civiles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87" marR="8687" marT="86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9,447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88,628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132,251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95,237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4,493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15,803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1077234"/>
                  </a:ext>
                </a:extLst>
              </a:tr>
              <a:tr h="401299">
                <a:tc vMerge="1">
                  <a:txBody>
                    <a:bodyPr/>
                    <a:lstStyle/>
                    <a:p>
                      <a:pPr algn="ctr" rtl="0" fontAlgn="ctr"/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687" marR="8687" marT="8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Equipamiento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87" marR="8687" marT="86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17,270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47,240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20,381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20,727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1465478"/>
                  </a:ext>
                </a:extLst>
              </a:tr>
              <a:tr h="401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Inversiones adicionales</a:t>
                      </a:r>
                    </a:p>
                  </a:txBody>
                  <a:tcPr marL="8687" marR="8687" marT="8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Equipamiento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87" marR="8687" marT="86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3,549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2,511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625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1,755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6,523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1598386"/>
                  </a:ext>
                </a:extLst>
              </a:tr>
              <a:tr h="4012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Miles USD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87" marR="8687" marT="8687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687" marR="8687" marT="86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30,266 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138,379 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153,258 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117,719 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5,573 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22,339 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90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17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0AF4-BF8F-4200-88B4-AAC7B054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7226"/>
            <a:ext cx="7772400" cy="762000"/>
          </a:xfrm>
        </p:spPr>
        <p:txBody>
          <a:bodyPr/>
          <a:lstStyle/>
          <a:p>
            <a:pPr algn="ctr"/>
            <a:r>
              <a:rPr lang="es-PE" b="1" dirty="0"/>
              <a:t>Mix de cargas actual en el TNM </a:t>
            </a:r>
            <a:br>
              <a:rPr lang="es-PE" b="1" dirty="0"/>
            </a:br>
            <a:r>
              <a:rPr lang="es-PE" b="1" dirty="0"/>
              <a:t>2017 Vs. 2016 </a:t>
            </a:r>
          </a:p>
        </p:txBody>
      </p:sp>
      <p:grpSp>
        <p:nvGrpSpPr>
          <p:cNvPr id="8" name="Grupo 2">
            <a:extLst>
              <a:ext uri="{FF2B5EF4-FFF2-40B4-BE49-F238E27FC236}">
                <a16:creationId xmlns:a16="http://schemas.microsoft.com/office/drawing/2014/main" id="{EEE4C9A3-8CDC-47F6-84E7-F587C62A98C1}"/>
              </a:ext>
            </a:extLst>
          </p:cNvPr>
          <p:cNvGrpSpPr/>
          <p:nvPr/>
        </p:nvGrpSpPr>
        <p:grpSpPr>
          <a:xfrm>
            <a:off x="154815" y="1819206"/>
            <a:ext cx="8280920" cy="3256854"/>
            <a:chOff x="-1257847" y="1921918"/>
            <a:chExt cx="9252622" cy="4008435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488ACA7E-589D-4642-833A-DD8E123118DB}"/>
                </a:ext>
              </a:extLst>
            </p:cNvPr>
            <p:cNvSpPr/>
            <p:nvPr/>
          </p:nvSpPr>
          <p:spPr>
            <a:xfrm>
              <a:off x="1073144" y="5382736"/>
              <a:ext cx="1378736" cy="544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138" dirty="0">
                  <a:solidFill>
                    <a:prstClr val="white"/>
                  </a:solidFill>
                </a:rPr>
                <a:t>Carga de proyecto</a:t>
              </a: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7F0A6555-409E-44E4-AB08-F6C0011CB30B}"/>
                </a:ext>
              </a:extLst>
            </p:cNvPr>
            <p:cNvSpPr/>
            <p:nvPr/>
          </p:nvSpPr>
          <p:spPr>
            <a:xfrm>
              <a:off x="5334894" y="5535137"/>
              <a:ext cx="679082" cy="329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sz="1138">
                  <a:solidFill>
                    <a:prstClr val="white"/>
                  </a:solidFill>
                </a:rPr>
                <a:t>Grano</a:t>
              </a: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066C26FF-2590-47EF-A822-BBCCC698E74A}"/>
                </a:ext>
              </a:extLst>
            </p:cNvPr>
            <p:cNvSpPr/>
            <p:nvPr/>
          </p:nvSpPr>
          <p:spPr>
            <a:xfrm>
              <a:off x="7238749" y="5582435"/>
              <a:ext cx="756026" cy="329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sz="1138">
                  <a:solidFill>
                    <a:prstClr val="white"/>
                  </a:solidFill>
                </a:rPr>
                <a:t>Líquida</a:t>
              </a:r>
            </a:p>
          </p:txBody>
        </p:sp>
        <p:cxnSp>
          <p:nvCxnSpPr>
            <p:cNvPr id="12" name="21 Conector recto">
              <a:extLst>
                <a:ext uri="{FF2B5EF4-FFF2-40B4-BE49-F238E27FC236}">
                  <a16:creationId xmlns:a16="http://schemas.microsoft.com/office/drawing/2014/main" id="{4C299BBD-56A6-4370-BF40-275CB00248A8}"/>
                </a:ext>
              </a:extLst>
            </p:cNvPr>
            <p:cNvCxnSpPr/>
            <p:nvPr/>
          </p:nvCxnSpPr>
          <p:spPr>
            <a:xfrm rot="5400000">
              <a:off x="6813432" y="3563946"/>
              <a:ext cx="304912" cy="1588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8" descr="Foto crucero en Callao.jpg">
              <a:extLst>
                <a:ext uri="{FF2B5EF4-FFF2-40B4-BE49-F238E27FC236}">
                  <a16:creationId xmlns:a16="http://schemas.microsoft.com/office/drawing/2014/main" id="{A02767AF-3297-41AE-8475-541830C68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 b="16522"/>
            <a:stretch>
              <a:fillRect/>
            </a:stretch>
          </p:blipFill>
          <p:spPr>
            <a:xfrm>
              <a:off x="5808827" y="3977222"/>
              <a:ext cx="1571381" cy="875079"/>
            </a:xfrm>
            <a:prstGeom prst="rect">
              <a:avLst/>
            </a:prstGeom>
          </p:spPr>
        </p:pic>
        <p:pic>
          <p:nvPicPr>
            <p:cNvPr id="14" name="30 Imagen" descr="carga-proyecto.jpg">
              <a:extLst>
                <a:ext uri="{FF2B5EF4-FFF2-40B4-BE49-F238E27FC236}">
                  <a16:creationId xmlns:a16="http://schemas.microsoft.com/office/drawing/2014/main" id="{65B395AB-871C-4421-951C-C774377D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1507" y="4753638"/>
              <a:ext cx="1629660" cy="930733"/>
            </a:xfrm>
            <a:prstGeom prst="rect">
              <a:avLst/>
            </a:prstGeom>
          </p:spPr>
        </p:pic>
        <p:sp>
          <p:nvSpPr>
            <p:cNvPr id="15" name="Rectangle 105">
              <a:extLst>
                <a:ext uri="{FF2B5EF4-FFF2-40B4-BE49-F238E27FC236}">
                  <a16:creationId xmlns:a16="http://schemas.microsoft.com/office/drawing/2014/main" id="{379E4F68-C73F-4AF1-9EB6-AFF14198F24D}"/>
                </a:ext>
              </a:extLst>
            </p:cNvPr>
            <p:cNvSpPr/>
            <p:nvPr/>
          </p:nvSpPr>
          <p:spPr>
            <a:xfrm>
              <a:off x="1831508" y="5662744"/>
              <a:ext cx="1629660" cy="26760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sz="813" dirty="0">
                  <a:solidFill>
                    <a:prstClr val="white"/>
                  </a:solidFill>
                  <a:latin typeface="Verdana" pitchFamily="34" charset="0"/>
                </a:rPr>
                <a:t>Carga fraccionada</a:t>
              </a:r>
            </a:p>
          </p:txBody>
        </p:sp>
        <p:sp>
          <p:nvSpPr>
            <p:cNvPr id="16" name="Rectangle 105">
              <a:extLst>
                <a:ext uri="{FF2B5EF4-FFF2-40B4-BE49-F238E27FC236}">
                  <a16:creationId xmlns:a16="http://schemas.microsoft.com/office/drawing/2014/main" id="{52546092-EDB5-42D1-AB50-AE7A2088697A}"/>
                </a:ext>
              </a:extLst>
            </p:cNvPr>
            <p:cNvSpPr/>
            <p:nvPr/>
          </p:nvSpPr>
          <p:spPr>
            <a:xfrm>
              <a:off x="1852017" y="4263475"/>
              <a:ext cx="1629088" cy="26760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sz="813" dirty="0">
                  <a:solidFill>
                    <a:prstClr val="white"/>
                  </a:solidFill>
                  <a:latin typeface="Verdana" pitchFamily="34" charset="0"/>
                </a:rPr>
                <a:t>Ro-Ro</a:t>
              </a:r>
            </a:p>
          </p:txBody>
        </p:sp>
        <p:sp>
          <p:nvSpPr>
            <p:cNvPr id="17" name="Rectangle 105">
              <a:extLst>
                <a:ext uri="{FF2B5EF4-FFF2-40B4-BE49-F238E27FC236}">
                  <a16:creationId xmlns:a16="http://schemas.microsoft.com/office/drawing/2014/main" id="{F9333AEF-CBCD-4E9C-85AD-B1268A1B8B76}"/>
                </a:ext>
              </a:extLst>
            </p:cNvPr>
            <p:cNvSpPr/>
            <p:nvPr/>
          </p:nvSpPr>
          <p:spPr>
            <a:xfrm>
              <a:off x="5803819" y="4840530"/>
              <a:ext cx="1576346" cy="26760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PE" sz="813" dirty="0">
                  <a:solidFill>
                    <a:prstClr val="white"/>
                  </a:solidFill>
                  <a:latin typeface="Verdana" pitchFamily="34" charset="0"/>
                </a:rPr>
                <a:t>Cruceros</a:t>
              </a:r>
            </a:p>
          </p:txBody>
        </p:sp>
        <p:pic>
          <p:nvPicPr>
            <p:cNvPr id="18" name="47 Imagen" descr="Carga contenedorizada.jpg">
              <a:extLst>
                <a:ext uri="{FF2B5EF4-FFF2-40B4-BE49-F238E27FC236}">
                  <a16:creationId xmlns:a16="http://schemas.microsoft.com/office/drawing/2014/main" id="{26380777-3108-4173-A941-AC55E5F8B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250995" y="1921918"/>
              <a:ext cx="2720502" cy="2124185"/>
            </a:xfrm>
            <a:prstGeom prst="rect">
              <a:avLst/>
            </a:prstGeom>
          </p:spPr>
        </p:pic>
        <p:sp>
          <p:nvSpPr>
            <p:cNvPr id="19" name="Rectangle 105">
              <a:extLst>
                <a:ext uri="{FF2B5EF4-FFF2-40B4-BE49-F238E27FC236}">
                  <a16:creationId xmlns:a16="http://schemas.microsoft.com/office/drawing/2014/main" id="{86AE23B0-B8FA-4679-963D-36385E471FEF}"/>
                </a:ext>
              </a:extLst>
            </p:cNvPr>
            <p:cNvSpPr/>
            <p:nvPr/>
          </p:nvSpPr>
          <p:spPr>
            <a:xfrm>
              <a:off x="-1257847" y="3980598"/>
              <a:ext cx="2727353" cy="37880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PE" sz="1400" dirty="0">
                  <a:solidFill>
                    <a:prstClr val="white"/>
                  </a:solidFill>
                  <a:latin typeface="Verdana" pitchFamily="34" charset="0"/>
                </a:rPr>
                <a:t>Contenedores</a:t>
              </a:r>
              <a:endParaRPr lang="es-PE" sz="813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pic>
          <p:nvPicPr>
            <p:cNvPr id="20" name="39 Imagen" descr="Carga de líquidos en baja.jpg">
              <a:extLst>
                <a:ext uri="{FF2B5EF4-FFF2-40B4-BE49-F238E27FC236}">
                  <a16:creationId xmlns:a16="http://schemas.microsoft.com/office/drawing/2014/main" id="{D1E1B547-A937-436B-8537-D5073DB2C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5818514" y="2013332"/>
              <a:ext cx="1561693" cy="976726"/>
            </a:xfrm>
            <a:prstGeom prst="rect">
              <a:avLst/>
            </a:prstGeom>
          </p:spPr>
        </p:pic>
        <p:sp>
          <p:nvSpPr>
            <p:cNvPr id="21" name="Rectangle 105">
              <a:extLst>
                <a:ext uri="{FF2B5EF4-FFF2-40B4-BE49-F238E27FC236}">
                  <a16:creationId xmlns:a16="http://schemas.microsoft.com/office/drawing/2014/main" id="{00931F25-2747-4697-97EE-914CA1221B23}"/>
                </a:ext>
              </a:extLst>
            </p:cNvPr>
            <p:cNvSpPr/>
            <p:nvPr/>
          </p:nvSpPr>
          <p:spPr>
            <a:xfrm>
              <a:off x="5818513" y="2970954"/>
              <a:ext cx="1561693" cy="26760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s-PE" sz="813">
                  <a:solidFill>
                    <a:prstClr val="white"/>
                  </a:solidFill>
                  <a:latin typeface="Verdana" pitchFamily="34" charset="0"/>
                </a:rPr>
                <a:t>Granel líquido</a:t>
              </a:r>
            </a:p>
          </p:txBody>
        </p:sp>
        <p:pic>
          <p:nvPicPr>
            <p:cNvPr id="22" name="Picture 2" descr="https://www.apmterminalscallao.com.pe/images/banner_cargarodante.jpg">
              <a:extLst>
                <a:ext uri="{FF2B5EF4-FFF2-40B4-BE49-F238E27FC236}">
                  <a16:creationId xmlns:a16="http://schemas.microsoft.com/office/drawing/2014/main" id="{D431AB5D-83C1-478A-9B5F-314352A5E7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8" r="7907"/>
            <a:stretch/>
          </p:blipFill>
          <p:spPr bwMode="auto">
            <a:xfrm>
              <a:off x="1852017" y="3386717"/>
              <a:ext cx="1629088" cy="893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9" name="51 Imagen" descr="carga grano.jpg">
            <a:extLst>
              <a:ext uri="{FF2B5EF4-FFF2-40B4-BE49-F238E27FC236}">
                <a16:creationId xmlns:a16="http://schemas.microsoft.com/office/drawing/2014/main" id="{D8D44410-58EC-4CE3-B308-990AC8408B4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1849388"/>
            <a:ext cx="1458004" cy="733756"/>
          </a:xfrm>
          <a:prstGeom prst="rect">
            <a:avLst/>
          </a:prstGeom>
        </p:spPr>
      </p:pic>
      <p:sp>
        <p:nvSpPr>
          <p:cNvPr id="90" name="Rectangle 105">
            <a:extLst>
              <a:ext uri="{FF2B5EF4-FFF2-40B4-BE49-F238E27FC236}">
                <a16:creationId xmlns:a16="http://schemas.microsoft.com/office/drawing/2014/main" id="{112208A5-0B00-4CE2-BA40-9F893599247A}"/>
              </a:ext>
            </a:extLst>
          </p:cNvPr>
          <p:cNvSpPr/>
          <p:nvPr/>
        </p:nvSpPr>
        <p:spPr>
          <a:xfrm>
            <a:off x="2915816" y="2568386"/>
            <a:ext cx="1458004" cy="217432"/>
          </a:xfrm>
          <a:prstGeom prst="rect">
            <a:avLst/>
          </a:prstGeom>
          <a:solidFill>
            <a:schemeClr val="accent3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s-PE" sz="813" dirty="0">
                <a:solidFill>
                  <a:prstClr val="white"/>
                </a:solidFill>
                <a:latin typeface="Verdana" pitchFamily="34" charset="0"/>
              </a:rPr>
              <a:t>Granel sólido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428EA-4C8D-4454-8F61-D3544768681D}"/>
              </a:ext>
            </a:extLst>
          </p:cNvPr>
          <p:cNvSpPr txBox="1"/>
          <p:nvPr/>
        </p:nvSpPr>
        <p:spPr>
          <a:xfrm>
            <a:off x="120979" y="1199308"/>
            <a:ext cx="25966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959,949 TEU (*) </a:t>
            </a:r>
          </a:p>
          <a:p>
            <a:pPr algn="ctr"/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(+ 5%)</a:t>
            </a:r>
            <a:endParaRPr lang="es-P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PE" b="1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3032D2A-8140-4866-AE1B-3CB5A8ACCAE6}"/>
              </a:ext>
            </a:extLst>
          </p:cNvPr>
          <p:cNvSpPr/>
          <p:nvPr/>
        </p:nvSpPr>
        <p:spPr>
          <a:xfrm>
            <a:off x="3500802" y="1318641"/>
            <a:ext cx="495739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M toneladas de carga general (+ 10.92%)</a:t>
            </a:r>
            <a:endParaRPr lang="es-P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88C7E5B-50F4-44A9-A2EF-D522B2E36ED2}"/>
              </a:ext>
            </a:extLst>
          </p:cNvPr>
          <p:cNvSpPr/>
          <p:nvPr/>
        </p:nvSpPr>
        <p:spPr>
          <a:xfrm>
            <a:off x="4572000" y="2012901"/>
            <a:ext cx="1421979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5.8 m toneladas de Carga a Granel (+ 17.31%)</a:t>
            </a:r>
            <a:endParaRPr lang="es-P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27D057-48E0-4F6E-865A-2A4B3A21B7A1}"/>
              </a:ext>
            </a:extLst>
          </p:cNvPr>
          <p:cNvSpPr/>
          <p:nvPr/>
        </p:nvSpPr>
        <p:spPr>
          <a:xfrm>
            <a:off x="7812360" y="2039086"/>
            <a:ext cx="1408253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 m toneladas de Carga Líquida (+ 3.64%)</a:t>
            </a:r>
            <a:endParaRPr lang="es-P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E801E02-06CA-4614-A2C7-E9F081EE5B38}"/>
              </a:ext>
            </a:extLst>
          </p:cNvPr>
          <p:cNvSpPr/>
          <p:nvPr/>
        </p:nvSpPr>
        <p:spPr>
          <a:xfrm>
            <a:off x="4473439" y="4242245"/>
            <a:ext cx="1610729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1.9 m toneladas de Carga Fraccionada (+ 4.33%)</a:t>
            </a:r>
            <a:endParaRPr lang="es-P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F2EB001-45B4-472A-BEDF-38A36AF6B651}"/>
              </a:ext>
            </a:extLst>
          </p:cNvPr>
          <p:cNvSpPr/>
          <p:nvPr/>
        </p:nvSpPr>
        <p:spPr>
          <a:xfrm>
            <a:off x="4211960" y="3001516"/>
            <a:ext cx="2160240" cy="919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186 k unidades de Carga Rodante (+ 16.19%) /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348 k toneladas de Carga Rodante (+ 14.11%)</a:t>
            </a:r>
            <a:endParaRPr lang="es-P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72A4017-BF5A-4A23-9481-B3DE9CEA8623}"/>
              </a:ext>
            </a:extLst>
          </p:cNvPr>
          <p:cNvSpPr/>
          <p:nvPr/>
        </p:nvSpPr>
        <p:spPr>
          <a:xfrm>
            <a:off x="120978" y="4895739"/>
            <a:ext cx="2610992" cy="59016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 Naves / Semana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(promedio)</a:t>
            </a:r>
            <a:endParaRPr lang="es-PE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8EDB64E-A58F-44C6-AC69-66BF91164B08}"/>
              </a:ext>
            </a:extLst>
          </p:cNvPr>
          <p:cNvSpPr/>
          <p:nvPr/>
        </p:nvSpPr>
        <p:spPr>
          <a:xfrm>
            <a:off x="7948289" y="3433564"/>
            <a:ext cx="1016200" cy="105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Cruceros (- 6%)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 k de pasajeros (+ 11%)</a:t>
            </a:r>
            <a:endParaRPr lang="es-P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EF3F1-0369-4A51-8482-C41EBFD7C2ED}"/>
              </a:ext>
            </a:extLst>
          </p:cNvPr>
          <p:cNvSpPr txBox="1"/>
          <p:nvPr/>
        </p:nvSpPr>
        <p:spPr>
          <a:xfrm>
            <a:off x="2915816" y="5377780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(*) no incluye </a:t>
            </a:r>
            <a:r>
              <a:rPr lang="es-PE" sz="1000" dirty="0" err="1"/>
              <a:t>reestibas</a:t>
            </a:r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744874235"/>
      </p:ext>
    </p:extLst>
  </p:cSld>
  <p:clrMapOvr>
    <a:masterClrMapping/>
  </p:clrMapOvr>
</p:sld>
</file>

<file path=ppt/theme/theme1.xml><?xml version="1.0" encoding="utf-8"?>
<a:theme xmlns:a="http://schemas.openxmlformats.org/drawingml/2006/main" name="APM Terminals PPT 25Apr2011">
  <a:themeElements>
    <a:clrScheme name="APM Terminals">
      <a:dk1>
        <a:sysClr val="windowText" lastClr="000000"/>
      </a:dk1>
      <a:lt1>
        <a:sysClr val="window" lastClr="FFFFFF"/>
      </a:lt1>
      <a:dk2>
        <a:srgbClr val="004165"/>
      </a:dk2>
      <a:lt2>
        <a:srgbClr val="FFFFFF"/>
      </a:lt2>
      <a:accent1>
        <a:srgbClr val="3CB6CE"/>
      </a:accent1>
      <a:accent2>
        <a:srgbClr val="004165"/>
      </a:accent2>
      <a:accent3>
        <a:srgbClr val="FF6319"/>
      </a:accent3>
      <a:accent4>
        <a:srgbClr val="EEAF30"/>
      </a:accent4>
      <a:accent5>
        <a:srgbClr val="776F65"/>
      </a:accent5>
      <a:accent6>
        <a:srgbClr val="CBC7BF"/>
      </a:accent6>
      <a:hlink>
        <a:srgbClr val="3CB6CE"/>
      </a:hlink>
      <a:folHlink>
        <a:srgbClr val="3CB6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l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PM Terminals PPT 25Apr2011">
  <a:themeElements>
    <a:clrScheme name="APM Terminals">
      <a:dk1>
        <a:sysClr val="windowText" lastClr="000000"/>
      </a:dk1>
      <a:lt1>
        <a:sysClr val="window" lastClr="FFFFFF"/>
      </a:lt1>
      <a:dk2>
        <a:srgbClr val="004165"/>
      </a:dk2>
      <a:lt2>
        <a:srgbClr val="FFFFFF"/>
      </a:lt2>
      <a:accent1>
        <a:srgbClr val="3CB6CE"/>
      </a:accent1>
      <a:accent2>
        <a:srgbClr val="004165"/>
      </a:accent2>
      <a:accent3>
        <a:srgbClr val="FF6319"/>
      </a:accent3>
      <a:accent4>
        <a:srgbClr val="EEAF30"/>
      </a:accent4>
      <a:accent5>
        <a:srgbClr val="776F65"/>
      </a:accent5>
      <a:accent6>
        <a:srgbClr val="CBC7BF"/>
      </a:accent6>
      <a:hlink>
        <a:srgbClr val="3CB6CE"/>
      </a:hlink>
      <a:folHlink>
        <a:srgbClr val="3CB6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l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PM Terminals PPT 25Apr2011">
  <a:themeElements>
    <a:clrScheme name="APM Terminals">
      <a:dk1>
        <a:sysClr val="windowText" lastClr="000000"/>
      </a:dk1>
      <a:lt1>
        <a:sysClr val="window" lastClr="FFFFFF"/>
      </a:lt1>
      <a:dk2>
        <a:srgbClr val="004165"/>
      </a:dk2>
      <a:lt2>
        <a:srgbClr val="FFFFFF"/>
      </a:lt2>
      <a:accent1>
        <a:srgbClr val="3CB6CE"/>
      </a:accent1>
      <a:accent2>
        <a:srgbClr val="004165"/>
      </a:accent2>
      <a:accent3>
        <a:srgbClr val="FF6319"/>
      </a:accent3>
      <a:accent4>
        <a:srgbClr val="EEAF30"/>
      </a:accent4>
      <a:accent5>
        <a:srgbClr val="776F65"/>
      </a:accent5>
      <a:accent6>
        <a:srgbClr val="CBC7BF"/>
      </a:accent6>
      <a:hlink>
        <a:srgbClr val="3CB6CE"/>
      </a:hlink>
      <a:folHlink>
        <a:srgbClr val="3CB6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l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107461</TotalTime>
  <Words>1744</Words>
  <Application>Microsoft Office PowerPoint</Application>
  <PresentationFormat>On-screen Show (16:10)</PresentationFormat>
  <Paragraphs>358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MS PGothic</vt:lpstr>
      <vt:lpstr>Arial</vt:lpstr>
      <vt:lpstr>Arial Narrow</vt:lpstr>
      <vt:lpstr>Calibri</vt:lpstr>
      <vt:lpstr>Calibri Light</vt:lpstr>
      <vt:lpstr>Gill Sans MT</vt:lpstr>
      <vt:lpstr>Lucida Grande</vt:lpstr>
      <vt:lpstr>Segoe UI</vt:lpstr>
      <vt:lpstr>Times New Roman</vt:lpstr>
      <vt:lpstr>Trebuchet MS</vt:lpstr>
      <vt:lpstr>Verdana</vt:lpstr>
      <vt:lpstr>Wingdings</vt:lpstr>
      <vt:lpstr>APM Terminals PPT 25Apr2011</vt:lpstr>
      <vt:lpstr>Office Theme</vt:lpstr>
      <vt:lpstr>1_APM Terminals PPT 25Apr2011</vt:lpstr>
      <vt:lpstr>2_APM Terminals PPT 25Apr2011</vt:lpstr>
      <vt:lpstr>PowerPoint Presentation</vt:lpstr>
      <vt:lpstr>AGENDA</vt:lpstr>
      <vt:lpstr>1. Introducción.</vt:lpstr>
      <vt:lpstr>APM Terminals Callao</vt:lpstr>
      <vt:lpstr>El TNM ha manejado la mayor cantidad de toneladas a nivel nacional durante el año 2017.</vt:lpstr>
      <vt:lpstr>Evolución de la concesión del TNM</vt:lpstr>
      <vt:lpstr>2. Principales indicadores y metas alcanzadas al año 2017.</vt:lpstr>
      <vt:lpstr>Inversión de USD 467 MM a lo largo de la concesión</vt:lpstr>
      <vt:lpstr>Mix de cargas actual en el TNM  2017 Vs. 2016 </vt:lpstr>
      <vt:lpstr>PowerPoint Presentation</vt:lpstr>
      <vt:lpstr>Incremento de carga contenedorizada (*)</vt:lpstr>
      <vt:lpstr>El número de naves atendidas se redujo en 2%</vt:lpstr>
      <vt:lpstr>PowerPoint Presentation</vt:lpstr>
      <vt:lpstr>PowerPoint Presentation</vt:lpstr>
      <vt:lpstr>  Evolución histórica de accidentes desde el inicio de la explotación hasta el año 2017. </vt:lpstr>
      <vt:lpstr>Cumplimiento de metas de mantenimiento</vt:lpstr>
      <vt:lpstr>PowerPoint Presentation</vt:lpstr>
      <vt:lpstr>Evolución histórica anual de tráfico e ingresos</vt:lpstr>
      <vt:lpstr>Reducción del número de reclamos en 44% en relación al año 2016</vt:lpstr>
      <vt:lpstr>Reducción de montos reclamados en 40% en relación al año 2016</vt:lpstr>
      <vt:lpstr>3. Objetivos y Agenda de trabajo para el 2018.</vt:lpstr>
      <vt:lpstr>Objetivos/iniciativas Operacionales</vt:lpstr>
      <vt:lpstr>Objetivos Medio Ambientales</vt:lpstr>
      <vt:lpstr>Objetivos de mantenimiento</vt:lpstr>
      <vt:lpstr>Objetivos comerciales</vt:lpstr>
      <vt:lpstr>Objetivos administrativos y financieros</vt:lpstr>
      <vt:lpstr>Inversiones adicionales 2018</vt:lpstr>
      <vt:lpstr>4. Otros aspectos relacionados a la Concesión para el año 2018.</vt:lpstr>
      <vt:lpstr>TEMAS CRÍTICOS: Necesidad de optimización del diseño </vt:lpstr>
      <vt:lpstr>TEMAS CRÍTICOS: Problemática DPA</vt:lpstr>
      <vt:lpstr>Ejes para el desarrollo para la estrategia de Responsabilidad Social</vt:lpstr>
      <vt:lpstr>5. Conclusiones.</vt:lpstr>
      <vt:lpstr>Conclusiones</vt:lpstr>
      <vt:lpstr>PowerPoint Presentation</vt:lpstr>
    </vt:vector>
  </TitlesOfParts>
  <Company>APM Terminals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APM Terminals</dc:title>
  <dc:creator>APM Terminals</dc:creator>
  <cp:lastModifiedBy>Hidalgo Munoz, Susan</cp:lastModifiedBy>
  <cp:revision>2613</cp:revision>
  <cp:lastPrinted>2018-03-19T14:01:17Z</cp:lastPrinted>
  <dcterms:created xsi:type="dcterms:W3CDTF">2011-04-08T20:15:49Z</dcterms:created>
  <dcterms:modified xsi:type="dcterms:W3CDTF">2018-03-19T14:09:43Z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0x010100B8D21BC870F40A4593B70A914FA246ED</vt:lpwstr>
  </property>
</Properties>
</file>